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22.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23.xml" ContentType="application/vnd.openxmlformats-officedocument.presentationml.tags+xml"/>
  <Override PartName="/ppt/notesSlides/notesSlide64.xml" ContentType="application/vnd.openxmlformats-officedocument.presentationml.notesSlide+xml"/>
  <Override PartName="/ppt/tags/tag24.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25.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26.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27.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28.xml" ContentType="application/vnd.openxmlformats-officedocument.presentationml.tags+xml"/>
  <Override PartName="/ppt/notesSlides/notesSlide8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8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88.xml" ContentType="application/vnd.openxmlformats-officedocument.presentationml.notesSlide+xml"/>
  <Override PartName="/ppt/tags/tag37.xml" ContentType="application/vnd.openxmlformats-officedocument.presentationml.tag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ags/tag38.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ags/tag39.xml" ContentType="application/vnd.openxmlformats-officedocument.presentationml.tags+xml"/>
  <Override PartName="/ppt/notesSlides/notesSlide93.xml" ContentType="application/vnd.openxmlformats-officedocument.presentationml.notesSlide+xml"/>
  <Override PartName="/ppt/tags/tag40.xml" ContentType="application/vnd.openxmlformats-officedocument.presentationml.tags+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ags/tag41.xml" ContentType="application/vnd.openxmlformats-officedocument.presentationml.tags+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tags/tag42.xml" ContentType="application/vnd.openxmlformats-officedocument.presentationml.tags+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tags/tag43.xml" ContentType="application/vnd.openxmlformats-officedocument.presentationml.tags+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tags/tag44.xml" ContentType="application/vnd.openxmlformats-officedocument.presentationml.tags+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tags/tag45.xml" ContentType="application/vnd.openxmlformats-officedocument.presentationml.tags+xml"/>
  <Override PartName="/ppt/notesSlides/notesSlide121.xml" ContentType="application/vnd.openxmlformats-officedocument.presentationml.notesSlide+xml"/>
  <Override PartName="/ppt/tags/tag46.xml" ContentType="application/vnd.openxmlformats-officedocument.presentationml.tags+xml"/>
  <Override PartName="/ppt/notesSlides/notesSlide122.xml" ContentType="application/vnd.openxmlformats-officedocument.presentationml.notesSlide+xml"/>
  <Override PartName="/ppt/tags/tag47.xml" ContentType="application/vnd.openxmlformats-officedocument.presentationml.tags+xml"/>
  <Override PartName="/ppt/notesSlides/notesSlide123.xml" ContentType="application/vnd.openxmlformats-officedocument.presentationml.notesSlide+xml"/>
  <Override PartName="/ppt/tags/tag48.xml" ContentType="application/vnd.openxmlformats-officedocument.presentationml.tags+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5"/>
  </p:notesMasterIdLst>
  <p:handoutMasterIdLst>
    <p:handoutMasterId r:id="rId176"/>
  </p:handoutMasterIdLst>
  <p:sldIdLst>
    <p:sldId id="2186" r:id="rId2"/>
    <p:sldId id="2256" r:id="rId3"/>
    <p:sldId id="2257" r:id="rId4"/>
    <p:sldId id="2172" r:id="rId5"/>
    <p:sldId id="2260" r:id="rId6"/>
    <p:sldId id="2288" r:id="rId7"/>
    <p:sldId id="2287" r:id="rId8"/>
    <p:sldId id="2266" r:id="rId9"/>
    <p:sldId id="2292" r:id="rId10"/>
    <p:sldId id="1914" r:id="rId11"/>
    <p:sldId id="980" r:id="rId12"/>
    <p:sldId id="981" r:id="rId13"/>
    <p:sldId id="2286" r:id="rId14"/>
    <p:sldId id="2143" r:id="rId15"/>
    <p:sldId id="2291" r:id="rId16"/>
    <p:sldId id="1926" r:id="rId17"/>
    <p:sldId id="1697" r:id="rId18"/>
    <p:sldId id="986" r:id="rId19"/>
    <p:sldId id="2144" r:id="rId20"/>
    <p:sldId id="2293" r:id="rId21"/>
    <p:sldId id="2295" r:id="rId22"/>
    <p:sldId id="2328" r:id="rId23"/>
    <p:sldId id="2421" r:id="rId24"/>
    <p:sldId id="2420" r:id="rId25"/>
    <p:sldId id="2344" r:id="rId26"/>
    <p:sldId id="2346" r:id="rId27"/>
    <p:sldId id="2422" r:id="rId28"/>
    <p:sldId id="2423" r:id="rId29"/>
    <p:sldId id="2380" r:id="rId30"/>
    <p:sldId id="2408" r:id="rId31"/>
    <p:sldId id="2409" r:id="rId32"/>
    <p:sldId id="2410" r:id="rId33"/>
    <p:sldId id="2411" r:id="rId34"/>
    <p:sldId id="2426" r:id="rId35"/>
    <p:sldId id="2427" r:id="rId36"/>
    <p:sldId id="2428" r:id="rId37"/>
    <p:sldId id="2429" r:id="rId38"/>
    <p:sldId id="2433" r:id="rId39"/>
    <p:sldId id="2434" r:id="rId40"/>
    <p:sldId id="2435" r:id="rId41"/>
    <p:sldId id="2544" r:id="rId42"/>
    <p:sldId id="2545" r:id="rId43"/>
    <p:sldId id="2546" r:id="rId44"/>
    <p:sldId id="2460" r:id="rId45"/>
    <p:sldId id="2461" r:id="rId46"/>
    <p:sldId id="2547" r:id="rId47"/>
    <p:sldId id="2548" r:id="rId48"/>
    <p:sldId id="2549" r:id="rId49"/>
    <p:sldId id="2482" r:id="rId50"/>
    <p:sldId id="2491" r:id="rId51"/>
    <p:sldId id="2498" r:id="rId52"/>
    <p:sldId id="2499" r:id="rId53"/>
    <p:sldId id="2550" r:id="rId54"/>
    <p:sldId id="2552" r:id="rId55"/>
    <p:sldId id="2511" r:id="rId56"/>
    <p:sldId id="2553" r:id="rId57"/>
    <p:sldId id="2554" r:id="rId58"/>
    <p:sldId id="2516" r:id="rId59"/>
    <p:sldId id="2555" r:id="rId60"/>
    <p:sldId id="2524" r:id="rId61"/>
    <p:sldId id="2526" r:id="rId62"/>
    <p:sldId id="2527" r:id="rId63"/>
    <p:sldId id="2528" r:id="rId64"/>
    <p:sldId id="2532" r:id="rId65"/>
    <p:sldId id="2543" r:id="rId66"/>
    <p:sldId id="2556" r:id="rId67"/>
    <p:sldId id="2557" r:id="rId68"/>
    <p:sldId id="2559" r:id="rId69"/>
    <p:sldId id="2698" r:id="rId70"/>
    <p:sldId id="2699" r:id="rId71"/>
    <p:sldId id="2574" r:id="rId72"/>
    <p:sldId id="2701" r:id="rId73"/>
    <p:sldId id="2702" r:id="rId74"/>
    <p:sldId id="2585" r:id="rId75"/>
    <p:sldId id="2588" r:id="rId76"/>
    <p:sldId id="2589" r:id="rId77"/>
    <p:sldId id="2703" r:id="rId78"/>
    <p:sldId id="2602" r:id="rId79"/>
    <p:sldId id="2603" r:id="rId80"/>
    <p:sldId id="2704" r:id="rId81"/>
    <p:sldId id="2607" r:id="rId82"/>
    <p:sldId id="2610" r:id="rId83"/>
    <p:sldId id="2611" r:id="rId84"/>
    <p:sldId id="2624" r:id="rId85"/>
    <p:sldId id="2625" r:id="rId86"/>
    <p:sldId id="2626" r:id="rId87"/>
    <p:sldId id="2640" r:id="rId88"/>
    <p:sldId id="2641" r:id="rId89"/>
    <p:sldId id="2705" r:id="rId90"/>
    <p:sldId id="2706" r:id="rId91"/>
    <p:sldId id="2657" r:id="rId92"/>
    <p:sldId id="2658" r:id="rId93"/>
    <p:sldId id="2707" r:id="rId94"/>
    <p:sldId id="2662" r:id="rId95"/>
    <p:sldId id="2663" r:id="rId96"/>
    <p:sldId id="2669" r:id="rId97"/>
    <p:sldId id="2670" r:id="rId98"/>
    <p:sldId id="2671" r:id="rId99"/>
    <p:sldId id="2672" r:id="rId100"/>
    <p:sldId id="2708" r:id="rId101"/>
    <p:sldId id="2678" r:id="rId102"/>
    <p:sldId id="2679" r:id="rId103"/>
    <p:sldId id="2709" r:id="rId104"/>
    <p:sldId id="2684" r:id="rId105"/>
    <p:sldId id="2685" r:id="rId106"/>
    <p:sldId id="2710" r:id="rId107"/>
    <p:sldId id="2692" r:id="rId108"/>
    <p:sldId id="2693" r:id="rId109"/>
    <p:sldId id="2694" r:id="rId110"/>
    <p:sldId id="2695" r:id="rId111"/>
    <p:sldId id="2696" r:id="rId112"/>
    <p:sldId id="2697" r:id="rId113"/>
    <p:sldId id="2712" r:id="rId114"/>
    <p:sldId id="2713" r:id="rId115"/>
    <p:sldId id="2714" r:id="rId116"/>
    <p:sldId id="2719" r:id="rId117"/>
    <p:sldId id="2931" r:id="rId118"/>
    <p:sldId id="2720" r:id="rId119"/>
    <p:sldId id="2721" r:id="rId120"/>
    <p:sldId id="2932" r:id="rId121"/>
    <p:sldId id="2734" r:id="rId122"/>
    <p:sldId id="2736" r:id="rId123"/>
    <p:sldId id="2933" r:id="rId124"/>
    <p:sldId id="2744" r:id="rId125"/>
    <p:sldId id="2755" r:id="rId126"/>
    <p:sldId id="2756" r:id="rId127"/>
    <p:sldId id="2757" r:id="rId128"/>
    <p:sldId id="2767" r:id="rId129"/>
    <p:sldId id="2768" r:id="rId130"/>
    <p:sldId id="2934" r:id="rId131"/>
    <p:sldId id="2935" r:id="rId132"/>
    <p:sldId id="2781" r:id="rId133"/>
    <p:sldId id="2782" r:id="rId134"/>
    <p:sldId id="2936" r:id="rId135"/>
    <p:sldId id="2787" r:id="rId136"/>
    <p:sldId id="2793" r:id="rId137"/>
    <p:sldId id="2795" r:id="rId138"/>
    <p:sldId id="2800" r:id="rId139"/>
    <p:sldId id="2937" r:id="rId140"/>
    <p:sldId id="2938" r:id="rId141"/>
    <p:sldId id="2939" r:id="rId142"/>
    <p:sldId id="2940" r:id="rId143"/>
    <p:sldId id="2822" r:id="rId144"/>
    <p:sldId id="2823" r:id="rId145"/>
    <p:sldId id="2826" r:id="rId146"/>
    <p:sldId id="2833" r:id="rId147"/>
    <p:sldId id="2834" r:id="rId148"/>
    <p:sldId id="2836" r:id="rId149"/>
    <p:sldId id="2941" r:id="rId150"/>
    <p:sldId id="2942" r:id="rId151"/>
    <p:sldId id="2845" r:id="rId152"/>
    <p:sldId id="2943" r:id="rId153"/>
    <p:sldId id="2849" r:id="rId154"/>
    <p:sldId id="2944" r:id="rId155"/>
    <p:sldId id="2945" r:id="rId156"/>
    <p:sldId id="2859" r:id="rId157"/>
    <p:sldId id="2946" r:id="rId158"/>
    <p:sldId id="2862" r:id="rId159"/>
    <p:sldId id="2871" r:id="rId160"/>
    <p:sldId id="2873" r:id="rId161"/>
    <p:sldId id="2874" r:id="rId162"/>
    <p:sldId id="2875" r:id="rId163"/>
    <p:sldId id="2878" r:id="rId164"/>
    <p:sldId id="2879" r:id="rId165"/>
    <p:sldId id="2884" r:id="rId166"/>
    <p:sldId id="2890" r:id="rId167"/>
    <p:sldId id="2891" r:id="rId168"/>
    <p:sldId id="2903" r:id="rId169"/>
    <p:sldId id="2947" r:id="rId170"/>
    <p:sldId id="2925" r:id="rId171"/>
    <p:sldId id="2927" r:id="rId172"/>
    <p:sldId id="2928" r:id="rId173"/>
    <p:sldId id="2930" r:id="rId174"/>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6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74201" autoAdjust="0"/>
  </p:normalViewPr>
  <p:slideViewPr>
    <p:cSldViewPr snapToGrid="0" snapToObjects="1">
      <p:cViewPr>
        <p:scale>
          <a:sx n="80" d="100"/>
          <a:sy n="80" d="100"/>
        </p:scale>
        <p:origin x="1560" y="232"/>
      </p:cViewPr>
      <p:guideLst>
        <p:guide orient="horz" pos="2160"/>
        <p:guide pos="386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theme" Target="theme/theme1.xml"/><Relationship Id="rId181"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notesMaster" Target="notesMasters/notesMaster1.xml"/><Relationship Id="rId176" Type="http://schemas.openxmlformats.org/officeDocument/2006/relationships/handoutMaster" Target="handoutMasters/handoutMaster1.xml"/><Relationship Id="rId177" Type="http://schemas.openxmlformats.org/officeDocument/2006/relationships/commentAuthors" Target="commentAuthors.xml"/><Relationship Id="rId178" Type="http://schemas.openxmlformats.org/officeDocument/2006/relationships/presProps" Target="presProps.xml"/><Relationship Id="rId179" Type="http://schemas.openxmlformats.org/officeDocument/2006/relationships/viewProps" Target="viewProp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iagrams/colors1.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1C0507E-52B7-485A-9F33-472670F8DE29}" type="doc">
      <dgm:prSet loTypeId="urn:microsoft.com/office/officeart/2005/8/layout/default#4" loCatId="list" qsTypeId="urn:microsoft.com/office/officeart/2005/8/quickstyle/simple1#4" qsCatId="simple" csTypeId="urn:microsoft.com/office/officeart/2005/8/colors/accent1_2#4" csCatId="accent1" phldr="1"/>
      <dgm:spPr/>
      <dgm:t>
        <a:bodyPr/>
        <a:lstStyle/>
        <a:p>
          <a:endParaRPr lang="zh-CN" altLang="en-US"/>
        </a:p>
      </dgm:t>
    </dgm:pt>
    <dgm:pt modelId="{621B6813-E8DF-4627-A2CA-CF8FAC4AF70B}">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400" dirty="0" smtClean="0">
              <a:solidFill>
                <a:schemeClr val="tx1"/>
              </a:solidFill>
              <a:latin typeface="Microsoft YaHei" charset="-122"/>
              <a:ea typeface="Microsoft YaHei" charset="-122"/>
              <a:cs typeface="Microsoft YaHei" charset="-122"/>
            </a:rPr>
            <a:t>二进制</a:t>
          </a:r>
          <a:r>
            <a:rPr lang="zh-CN" altLang="en-US" sz="2400" dirty="0" smtClean="0">
              <a:solidFill>
                <a:srgbClr val="FF0000"/>
              </a:solidFill>
              <a:latin typeface="Microsoft YaHei" charset="-122"/>
              <a:ea typeface="Microsoft YaHei" charset="-122"/>
              <a:cs typeface="Microsoft YaHei" charset="-122"/>
            </a:rPr>
            <a:t>幅</a:t>
          </a:r>
          <a:r>
            <a:rPr lang="zh-CN" altLang="en-US" sz="2400" dirty="0" smtClean="0">
              <a:latin typeface="Microsoft YaHei" charset="-122"/>
              <a:ea typeface="Microsoft YaHei" charset="-122"/>
              <a:cs typeface="Microsoft YaHei" charset="-122"/>
            </a:rPr>
            <a:t>移键控（</a:t>
          </a:r>
          <a:r>
            <a:rPr lang="en-US" altLang="zh-CN" sz="2400" dirty="0" smtClean="0">
              <a:latin typeface="Microsoft YaHei" charset="-122"/>
              <a:ea typeface="Microsoft YaHei" charset="-122"/>
              <a:cs typeface="Microsoft YaHei" charset="-122"/>
            </a:rPr>
            <a:t>2</a:t>
          </a:r>
          <a:r>
            <a:rPr lang="en-US" altLang="zh-CN" sz="2400" dirty="0" smtClean="0">
              <a:solidFill>
                <a:srgbClr val="FF0000"/>
              </a:solidFill>
              <a:latin typeface="Microsoft YaHei" charset="-122"/>
              <a:ea typeface="Microsoft YaHei" charset="-122"/>
              <a:cs typeface="Microsoft YaHei" charset="-122"/>
            </a:rPr>
            <a:t>A</a:t>
          </a:r>
          <a:r>
            <a:rPr lang="en-US" altLang="zh-CN" sz="2400" dirty="0" smtClean="0">
              <a:latin typeface="Microsoft YaHei" charset="-122"/>
              <a:ea typeface="Microsoft YaHei" charset="-122"/>
              <a:cs typeface="Microsoft YaHei" charset="-122"/>
            </a:rPr>
            <a:t>SK</a:t>
          </a:r>
          <a:r>
            <a:rPr lang="zh-CN" altLang="en-US" sz="2400" dirty="0" smtClean="0">
              <a:latin typeface="Microsoft YaHei" charset="-122"/>
              <a:ea typeface="Microsoft YaHei" charset="-122"/>
              <a:cs typeface="Microsoft YaHei" charset="-122"/>
            </a:rPr>
            <a:t>）</a:t>
          </a:r>
        </a:p>
        <a:p>
          <a:r>
            <a:rPr lang="zh-CN" altLang="en-US" sz="2400" dirty="0" smtClean="0">
              <a:latin typeface="Microsoft YaHei" charset="-122"/>
              <a:ea typeface="Microsoft YaHei" charset="-122"/>
              <a:cs typeface="Microsoft YaHei" charset="-122"/>
            </a:rPr>
            <a:t>福啊</a:t>
          </a:r>
          <a:endParaRPr lang="zh-CN" altLang="en-US" sz="2400" dirty="0">
            <a:latin typeface="Microsoft YaHei" charset="-122"/>
            <a:ea typeface="Microsoft YaHei" charset="-122"/>
            <a:cs typeface="Microsoft YaHei" charset="-122"/>
          </a:endParaRPr>
        </a:p>
      </dgm:t>
    </dgm:pt>
    <dgm:pt modelId="{F9776B52-0F32-4AC6-8774-0B5092BF4635}" type="parTrans" cxnId="{66E3F652-893F-4C8C-A01B-30D0FE8A7F58}">
      <dgm:prSet/>
      <dgm:spPr/>
      <dgm:t>
        <a:bodyPr/>
        <a:lstStyle/>
        <a:p>
          <a:endParaRPr lang="zh-CN" altLang="en-US" sz="2400">
            <a:latin typeface="Microsoft YaHei" charset="-122"/>
            <a:ea typeface="Microsoft YaHei" charset="-122"/>
            <a:cs typeface="Microsoft YaHei" charset="-122"/>
          </a:endParaRPr>
        </a:p>
      </dgm:t>
    </dgm:pt>
    <dgm:pt modelId="{B51A03B7-D89B-44A7-965A-4F1BBB06195D}" type="sibTrans" cxnId="{66E3F652-893F-4C8C-A01B-30D0FE8A7F58}">
      <dgm:prSet/>
      <dgm:spPr/>
      <dgm:t>
        <a:bodyPr/>
        <a:lstStyle/>
        <a:p>
          <a:endParaRPr lang="zh-CN" altLang="en-US" sz="2400">
            <a:latin typeface="Microsoft YaHei" charset="-122"/>
            <a:ea typeface="Microsoft YaHei" charset="-122"/>
            <a:cs typeface="Microsoft YaHei" charset="-122"/>
          </a:endParaRPr>
        </a:p>
      </dgm:t>
    </dgm:pt>
    <dgm:pt modelId="{016C8B2F-FF01-4E94-B2A4-AFFFD96E1D40}">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400" dirty="0" smtClean="0">
              <a:solidFill>
                <a:schemeClr val="tx1"/>
              </a:solidFill>
              <a:latin typeface="Microsoft YaHei" charset="-122"/>
              <a:ea typeface="Microsoft YaHei" charset="-122"/>
              <a:cs typeface="Microsoft YaHei" charset="-122"/>
            </a:rPr>
            <a:t>二进制</a:t>
          </a:r>
          <a:r>
            <a:rPr lang="zh-CN" altLang="en-US" sz="2400" dirty="0" smtClean="0">
              <a:solidFill>
                <a:srgbClr val="FF0000"/>
              </a:solidFill>
              <a:latin typeface="Microsoft YaHei" charset="-122"/>
              <a:ea typeface="Microsoft YaHei" charset="-122"/>
              <a:cs typeface="Microsoft YaHei" charset="-122"/>
            </a:rPr>
            <a:t>频</a:t>
          </a:r>
          <a:r>
            <a:rPr lang="zh-CN" altLang="en-US" sz="2400" dirty="0" smtClean="0">
              <a:latin typeface="Microsoft YaHei" charset="-122"/>
              <a:ea typeface="Microsoft YaHei" charset="-122"/>
              <a:cs typeface="Microsoft YaHei" charset="-122"/>
            </a:rPr>
            <a:t>移键控（</a:t>
          </a:r>
          <a:r>
            <a:rPr lang="en-US" altLang="zh-CN" sz="2400" dirty="0" smtClean="0">
              <a:latin typeface="Microsoft YaHei" charset="-122"/>
              <a:ea typeface="Microsoft YaHei" charset="-122"/>
              <a:cs typeface="Microsoft YaHei" charset="-122"/>
            </a:rPr>
            <a:t>2</a:t>
          </a:r>
          <a:r>
            <a:rPr lang="en-US" altLang="zh-CN" sz="2400" dirty="0" smtClean="0">
              <a:solidFill>
                <a:srgbClr val="FF0000"/>
              </a:solidFill>
              <a:latin typeface="Microsoft YaHei" charset="-122"/>
              <a:ea typeface="Microsoft YaHei" charset="-122"/>
              <a:cs typeface="Microsoft YaHei" charset="-122"/>
            </a:rPr>
            <a:t>F</a:t>
          </a:r>
          <a:r>
            <a:rPr lang="en-US" altLang="zh-CN" sz="2400" dirty="0" smtClean="0">
              <a:latin typeface="Microsoft YaHei" charset="-122"/>
              <a:ea typeface="Microsoft YaHei" charset="-122"/>
              <a:cs typeface="Microsoft YaHei" charset="-122"/>
            </a:rPr>
            <a:t>SK</a:t>
          </a:r>
          <a:r>
            <a:rPr lang="zh-CN" altLang="en-US" sz="2400" dirty="0" smtClean="0">
              <a:latin typeface="Microsoft YaHei" charset="-122"/>
              <a:ea typeface="Microsoft YaHei" charset="-122"/>
              <a:cs typeface="Microsoft YaHei" charset="-122"/>
            </a:rPr>
            <a:t>）</a:t>
          </a:r>
        </a:p>
        <a:p>
          <a:r>
            <a:rPr lang="zh-CN" altLang="en-US" sz="2400" dirty="0" smtClean="0">
              <a:latin typeface="Microsoft YaHei" charset="-122"/>
              <a:ea typeface="Microsoft YaHei" charset="-122"/>
              <a:cs typeface="Microsoft YaHei" charset="-122"/>
            </a:rPr>
            <a:t>频发</a:t>
          </a:r>
          <a:endParaRPr lang="zh-CN" altLang="en-US" sz="2400" dirty="0">
            <a:latin typeface="Microsoft YaHei" charset="-122"/>
            <a:ea typeface="Microsoft YaHei" charset="-122"/>
            <a:cs typeface="Microsoft YaHei" charset="-122"/>
          </a:endParaRPr>
        </a:p>
      </dgm:t>
    </dgm:pt>
    <dgm:pt modelId="{4DBC5B97-5412-4ACB-A829-3D0C01C81B9F}" type="parTrans" cxnId="{3BFE378D-B408-444B-B891-FA2E6D471040}">
      <dgm:prSet/>
      <dgm:spPr/>
      <dgm:t>
        <a:bodyPr/>
        <a:lstStyle/>
        <a:p>
          <a:endParaRPr lang="zh-CN" altLang="en-US" sz="2400">
            <a:latin typeface="Microsoft YaHei" charset="-122"/>
            <a:ea typeface="Microsoft YaHei" charset="-122"/>
            <a:cs typeface="Microsoft YaHei" charset="-122"/>
          </a:endParaRPr>
        </a:p>
      </dgm:t>
    </dgm:pt>
    <dgm:pt modelId="{27183D33-9C3B-4DCC-A139-F8F98C131689}" type="sibTrans" cxnId="{3BFE378D-B408-444B-B891-FA2E6D471040}">
      <dgm:prSet/>
      <dgm:spPr/>
      <dgm:t>
        <a:bodyPr/>
        <a:lstStyle/>
        <a:p>
          <a:endParaRPr lang="zh-CN" altLang="en-US" sz="2400">
            <a:latin typeface="Microsoft YaHei" charset="-122"/>
            <a:ea typeface="Microsoft YaHei" charset="-122"/>
            <a:cs typeface="Microsoft YaHei" charset="-122"/>
          </a:endParaRPr>
        </a:p>
      </dgm:t>
    </dgm:pt>
    <dgm:pt modelId="{493AE64F-5FA1-4733-9C7B-25B3C902D3E1}">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400" dirty="0" smtClean="0">
              <a:solidFill>
                <a:schemeClr val="tx1"/>
              </a:solidFill>
              <a:latin typeface="Microsoft YaHei" charset="-122"/>
              <a:ea typeface="Microsoft YaHei" charset="-122"/>
              <a:cs typeface="Microsoft YaHei" charset="-122"/>
            </a:rPr>
            <a:t>二进制</a:t>
          </a:r>
          <a:r>
            <a:rPr lang="zh-CN" altLang="en-US" sz="2400" dirty="0" smtClean="0">
              <a:solidFill>
                <a:srgbClr val="FF0000"/>
              </a:solidFill>
              <a:latin typeface="Microsoft YaHei" charset="-122"/>
              <a:ea typeface="Microsoft YaHei" charset="-122"/>
              <a:cs typeface="Microsoft YaHei" charset="-122"/>
            </a:rPr>
            <a:t>相</a:t>
          </a:r>
          <a:r>
            <a:rPr lang="zh-CN" altLang="en-US" sz="2400" dirty="0" smtClean="0">
              <a:latin typeface="Microsoft YaHei" charset="-122"/>
              <a:ea typeface="Microsoft YaHei" charset="-122"/>
              <a:cs typeface="Microsoft YaHei" charset="-122"/>
            </a:rPr>
            <a:t>移键控（</a:t>
          </a:r>
          <a:r>
            <a:rPr lang="en-US" altLang="zh-CN" sz="2400" dirty="0" smtClean="0">
              <a:latin typeface="Microsoft YaHei" charset="-122"/>
              <a:ea typeface="Microsoft YaHei" charset="-122"/>
              <a:cs typeface="Microsoft YaHei" charset="-122"/>
            </a:rPr>
            <a:t>2</a:t>
          </a:r>
          <a:r>
            <a:rPr lang="en-US" altLang="zh-CN" sz="2400" dirty="0" smtClean="0">
              <a:solidFill>
                <a:srgbClr val="FF0000"/>
              </a:solidFill>
              <a:latin typeface="Microsoft YaHei" charset="-122"/>
              <a:ea typeface="Microsoft YaHei" charset="-122"/>
              <a:cs typeface="Microsoft YaHei" charset="-122"/>
            </a:rPr>
            <a:t>P</a:t>
          </a:r>
          <a:r>
            <a:rPr lang="en-US" altLang="zh-CN" sz="2400" dirty="0" smtClean="0">
              <a:latin typeface="Microsoft YaHei" charset="-122"/>
              <a:ea typeface="Microsoft YaHei" charset="-122"/>
              <a:cs typeface="Microsoft YaHei" charset="-122"/>
            </a:rPr>
            <a:t>SK</a:t>
          </a:r>
          <a:r>
            <a:rPr lang="zh-CN" altLang="en-US" sz="2400" dirty="0" smtClean="0">
              <a:latin typeface="Microsoft YaHei" charset="-122"/>
              <a:ea typeface="Microsoft YaHei" charset="-122"/>
              <a:cs typeface="Microsoft YaHei" charset="-122"/>
            </a:rPr>
            <a:t>）</a:t>
          </a:r>
        </a:p>
        <a:p>
          <a:r>
            <a:rPr lang="zh-CN" altLang="en-US" sz="2400" dirty="0" smtClean="0">
              <a:latin typeface="Microsoft YaHei" charset="-122"/>
              <a:ea typeface="Microsoft YaHei" charset="-122"/>
              <a:cs typeface="Microsoft YaHei" charset="-122"/>
            </a:rPr>
            <a:t>相皮</a:t>
          </a:r>
          <a:endParaRPr lang="zh-CN" altLang="en-US" sz="2400" dirty="0">
            <a:latin typeface="Microsoft YaHei" charset="-122"/>
            <a:ea typeface="Microsoft YaHei" charset="-122"/>
            <a:cs typeface="Microsoft YaHei" charset="-122"/>
          </a:endParaRPr>
        </a:p>
      </dgm:t>
    </dgm:pt>
    <dgm:pt modelId="{F44A2239-62AA-4B3A-8A02-F6922107BB48}" type="parTrans" cxnId="{3CA54449-2087-482D-B724-05AB0509DA7F}">
      <dgm:prSet/>
      <dgm:spPr/>
      <dgm:t>
        <a:bodyPr/>
        <a:lstStyle/>
        <a:p>
          <a:endParaRPr lang="zh-CN" altLang="en-US" sz="2400">
            <a:latin typeface="Microsoft YaHei" charset="-122"/>
            <a:ea typeface="Microsoft YaHei" charset="-122"/>
            <a:cs typeface="Microsoft YaHei" charset="-122"/>
          </a:endParaRPr>
        </a:p>
      </dgm:t>
    </dgm:pt>
    <dgm:pt modelId="{598BA765-D45C-481C-805E-43088B589900}" type="sibTrans" cxnId="{3CA54449-2087-482D-B724-05AB0509DA7F}">
      <dgm:prSet/>
      <dgm:spPr/>
      <dgm:t>
        <a:bodyPr/>
        <a:lstStyle/>
        <a:p>
          <a:endParaRPr lang="zh-CN" altLang="en-US" sz="2400">
            <a:latin typeface="Microsoft YaHei" charset="-122"/>
            <a:ea typeface="Microsoft YaHei" charset="-122"/>
            <a:cs typeface="Microsoft YaHei" charset="-122"/>
          </a:endParaRPr>
        </a:p>
      </dgm:t>
    </dgm:pt>
    <dgm:pt modelId="{1C042F3F-624D-45B6-AD83-96758043382D}" type="pres">
      <dgm:prSet presAssocID="{01C0507E-52B7-485A-9F33-472670F8DE29}" presName="diagram" presStyleCnt="0">
        <dgm:presLayoutVars>
          <dgm:dir/>
          <dgm:resizeHandles val="exact"/>
        </dgm:presLayoutVars>
      </dgm:prSet>
      <dgm:spPr/>
      <dgm:t>
        <a:bodyPr/>
        <a:lstStyle/>
        <a:p>
          <a:endParaRPr lang="zh-CN" altLang="en-US"/>
        </a:p>
      </dgm:t>
    </dgm:pt>
    <dgm:pt modelId="{B28BC1E2-61AC-4EB0-93F6-47DDE864CC54}" type="pres">
      <dgm:prSet presAssocID="{621B6813-E8DF-4627-A2CA-CF8FAC4AF70B}" presName="node" presStyleLbl="node1" presStyleIdx="0" presStyleCnt="3">
        <dgm:presLayoutVars>
          <dgm:bulletEnabled val="1"/>
        </dgm:presLayoutVars>
      </dgm:prSet>
      <dgm:spPr/>
      <dgm:t>
        <a:bodyPr/>
        <a:lstStyle/>
        <a:p>
          <a:endParaRPr lang="zh-CN" altLang="en-US"/>
        </a:p>
      </dgm:t>
    </dgm:pt>
    <dgm:pt modelId="{E6000DE2-A308-4CEB-8411-607F241F8B7F}" type="pres">
      <dgm:prSet presAssocID="{B51A03B7-D89B-44A7-965A-4F1BBB06195D}" presName="sibTrans" presStyleCnt="0"/>
      <dgm:spPr/>
    </dgm:pt>
    <dgm:pt modelId="{BC30CFD5-8128-4795-8873-1A651F5C7292}" type="pres">
      <dgm:prSet presAssocID="{016C8B2F-FF01-4E94-B2A4-AFFFD96E1D40}" presName="node" presStyleLbl="node1" presStyleIdx="1" presStyleCnt="3">
        <dgm:presLayoutVars>
          <dgm:bulletEnabled val="1"/>
        </dgm:presLayoutVars>
      </dgm:prSet>
      <dgm:spPr/>
      <dgm:t>
        <a:bodyPr/>
        <a:lstStyle/>
        <a:p>
          <a:endParaRPr lang="zh-CN" altLang="en-US"/>
        </a:p>
      </dgm:t>
    </dgm:pt>
    <dgm:pt modelId="{AB39D82C-CCBD-43AA-8A3B-BD3997F98295}" type="pres">
      <dgm:prSet presAssocID="{27183D33-9C3B-4DCC-A139-F8F98C131689}" presName="sibTrans" presStyleCnt="0"/>
      <dgm:spPr/>
    </dgm:pt>
    <dgm:pt modelId="{42FC898A-BD7E-45FA-9D04-C99F0D3B0104}" type="pres">
      <dgm:prSet presAssocID="{493AE64F-5FA1-4733-9C7B-25B3C902D3E1}" presName="node" presStyleLbl="node1" presStyleIdx="2" presStyleCnt="3">
        <dgm:presLayoutVars>
          <dgm:bulletEnabled val="1"/>
        </dgm:presLayoutVars>
      </dgm:prSet>
      <dgm:spPr/>
      <dgm:t>
        <a:bodyPr/>
        <a:lstStyle/>
        <a:p>
          <a:endParaRPr lang="zh-CN" altLang="en-US"/>
        </a:p>
      </dgm:t>
    </dgm:pt>
  </dgm:ptLst>
  <dgm:cxnLst>
    <dgm:cxn modelId="{3CA54449-2087-482D-B724-05AB0509DA7F}" srcId="{01C0507E-52B7-485A-9F33-472670F8DE29}" destId="{493AE64F-5FA1-4733-9C7B-25B3C902D3E1}" srcOrd="2" destOrd="0" parTransId="{F44A2239-62AA-4B3A-8A02-F6922107BB48}" sibTransId="{598BA765-D45C-481C-805E-43088B589900}"/>
    <dgm:cxn modelId="{66C96EB0-AC74-584B-BCC0-7FDE703AB56F}" type="presOf" srcId="{016C8B2F-FF01-4E94-B2A4-AFFFD96E1D40}" destId="{BC30CFD5-8128-4795-8873-1A651F5C7292}" srcOrd="0" destOrd="0" presId="urn:microsoft.com/office/officeart/2005/8/layout/default#4"/>
    <dgm:cxn modelId="{CB699DB3-8753-A844-8059-828B2B5057F2}" type="presOf" srcId="{621B6813-E8DF-4627-A2CA-CF8FAC4AF70B}" destId="{B28BC1E2-61AC-4EB0-93F6-47DDE864CC54}" srcOrd="0" destOrd="0" presId="urn:microsoft.com/office/officeart/2005/8/layout/default#4"/>
    <dgm:cxn modelId="{1568BA6C-E178-1845-9D6D-4B47F17D4377}" type="presOf" srcId="{493AE64F-5FA1-4733-9C7B-25B3C902D3E1}" destId="{42FC898A-BD7E-45FA-9D04-C99F0D3B0104}" srcOrd="0" destOrd="0" presId="urn:microsoft.com/office/officeart/2005/8/layout/default#4"/>
    <dgm:cxn modelId="{CFADA4C2-8D8B-104B-98BF-969003A84C25}" type="presOf" srcId="{01C0507E-52B7-485A-9F33-472670F8DE29}" destId="{1C042F3F-624D-45B6-AD83-96758043382D}" srcOrd="0" destOrd="0" presId="urn:microsoft.com/office/officeart/2005/8/layout/default#4"/>
    <dgm:cxn modelId="{3BFE378D-B408-444B-B891-FA2E6D471040}" srcId="{01C0507E-52B7-485A-9F33-472670F8DE29}" destId="{016C8B2F-FF01-4E94-B2A4-AFFFD96E1D40}" srcOrd="1" destOrd="0" parTransId="{4DBC5B97-5412-4ACB-A829-3D0C01C81B9F}" sibTransId="{27183D33-9C3B-4DCC-A139-F8F98C131689}"/>
    <dgm:cxn modelId="{66E3F652-893F-4C8C-A01B-30D0FE8A7F58}" srcId="{01C0507E-52B7-485A-9F33-472670F8DE29}" destId="{621B6813-E8DF-4627-A2CA-CF8FAC4AF70B}" srcOrd="0" destOrd="0" parTransId="{F9776B52-0F32-4AC6-8774-0B5092BF4635}" sibTransId="{B51A03B7-D89B-44A7-965A-4F1BBB06195D}"/>
    <dgm:cxn modelId="{203B0AF3-B35A-5446-B877-7F33144E9A87}" type="presParOf" srcId="{1C042F3F-624D-45B6-AD83-96758043382D}" destId="{B28BC1E2-61AC-4EB0-93F6-47DDE864CC54}" srcOrd="0" destOrd="0" presId="urn:microsoft.com/office/officeart/2005/8/layout/default#4"/>
    <dgm:cxn modelId="{7191D640-6991-6943-9A74-A4693C6E0523}" type="presParOf" srcId="{1C042F3F-624D-45B6-AD83-96758043382D}" destId="{E6000DE2-A308-4CEB-8411-607F241F8B7F}" srcOrd="1" destOrd="0" presId="urn:microsoft.com/office/officeart/2005/8/layout/default#4"/>
    <dgm:cxn modelId="{B6DE1A61-4687-2F4B-8C2A-4C1295F52815}" type="presParOf" srcId="{1C042F3F-624D-45B6-AD83-96758043382D}" destId="{BC30CFD5-8128-4795-8873-1A651F5C7292}" srcOrd="2" destOrd="0" presId="urn:microsoft.com/office/officeart/2005/8/layout/default#4"/>
    <dgm:cxn modelId="{98CAD5CC-1430-E94A-9AEC-8B280C2A72BE}" type="presParOf" srcId="{1C042F3F-624D-45B6-AD83-96758043382D}" destId="{AB39D82C-CCBD-43AA-8A3B-BD3997F98295}" srcOrd="3" destOrd="0" presId="urn:microsoft.com/office/officeart/2005/8/layout/default#4"/>
    <dgm:cxn modelId="{1FB25982-EA7F-1A4D-8D98-E0FA53E7E4C2}" type="presParOf" srcId="{1C042F3F-624D-45B6-AD83-96758043382D}" destId="{42FC898A-BD7E-45FA-9D04-C99F0D3B0104}" srcOrd="4" destOrd="0" presId="urn:microsoft.com/office/officeart/2005/8/layout/defaul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8BC1E2-61AC-4EB0-93F6-47DDE864CC54}">
      <dsp:nvSpPr>
        <dsp:cNvPr id="0" name=""/>
        <dsp:cNvSpPr/>
      </dsp:nvSpPr>
      <dsp:spPr>
        <a:xfrm>
          <a:off x="0" y="647379"/>
          <a:ext cx="2720901" cy="1632540"/>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tx1"/>
              </a:solidFill>
              <a:latin typeface="Microsoft YaHei" charset="-122"/>
              <a:ea typeface="Microsoft YaHei" charset="-122"/>
              <a:cs typeface="Microsoft YaHei" charset="-122"/>
            </a:rPr>
            <a:t>二进制</a:t>
          </a:r>
          <a:r>
            <a:rPr lang="zh-CN" altLang="en-US" sz="2400" kern="1200" dirty="0" smtClean="0">
              <a:solidFill>
                <a:srgbClr val="FF0000"/>
              </a:solidFill>
              <a:latin typeface="Microsoft YaHei" charset="-122"/>
              <a:ea typeface="Microsoft YaHei" charset="-122"/>
              <a:cs typeface="Microsoft YaHei" charset="-122"/>
            </a:rPr>
            <a:t>幅</a:t>
          </a:r>
          <a:r>
            <a:rPr lang="zh-CN" altLang="en-US" sz="2400" kern="1200" dirty="0" smtClean="0">
              <a:latin typeface="Microsoft YaHei" charset="-122"/>
              <a:ea typeface="Microsoft YaHei" charset="-122"/>
              <a:cs typeface="Microsoft YaHei" charset="-122"/>
            </a:rPr>
            <a:t>移键控（</a:t>
          </a:r>
          <a:r>
            <a:rPr lang="en-US" altLang="zh-CN" sz="2400" kern="1200" dirty="0" smtClean="0">
              <a:latin typeface="Microsoft YaHei" charset="-122"/>
              <a:ea typeface="Microsoft YaHei" charset="-122"/>
              <a:cs typeface="Microsoft YaHei" charset="-122"/>
            </a:rPr>
            <a:t>2</a:t>
          </a:r>
          <a:r>
            <a:rPr lang="en-US" altLang="zh-CN" sz="2400" kern="1200" dirty="0" smtClean="0">
              <a:solidFill>
                <a:srgbClr val="FF0000"/>
              </a:solidFill>
              <a:latin typeface="Microsoft YaHei" charset="-122"/>
              <a:ea typeface="Microsoft YaHei" charset="-122"/>
              <a:cs typeface="Microsoft YaHei" charset="-122"/>
            </a:rPr>
            <a:t>A</a:t>
          </a:r>
          <a:r>
            <a:rPr lang="en-US" altLang="zh-CN" sz="2400" kern="1200" dirty="0" smtClean="0">
              <a:latin typeface="Microsoft YaHei" charset="-122"/>
              <a:ea typeface="Microsoft YaHei" charset="-122"/>
              <a:cs typeface="Microsoft YaHei" charset="-122"/>
            </a:rPr>
            <a:t>SK</a:t>
          </a:r>
          <a:r>
            <a:rPr lang="zh-CN" altLang="en-US" sz="2400" kern="1200" dirty="0" smtClean="0">
              <a:latin typeface="Microsoft YaHei" charset="-122"/>
              <a:ea typeface="Microsoft YaHei" charset="-122"/>
              <a:cs typeface="Microsoft YaHei" charset="-122"/>
            </a:rPr>
            <a:t>）</a:t>
          </a:r>
        </a:p>
        <a:p>
          <a:pPr lvl="0" algn="ctr" defTabSz="106680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福啊</a:t>
          </a:r>
          <a:endParaRPr lang="zh-CN" altLang="en-US" sz="2400" kern="1200" dirty="0">
            <a:latin typeface="Microsoft YaHei" charset="-122"/>
            <a:ea typeface="Microsoft YaHei" charset="-122"/>
            <a:cs typeface="Microsoft YaHei" charset="-122"/>
          </a:endParaRPr>
        </a:p>
      </dsp:txBody>
      <dsp:txXfrm>
        <a:off x="0" y="647379"/>
        <a:ext cx="2720901" cy="1632540"/>
      </dsp:txXfrm>
    </dsp:sp>
    <dsp:sp modelId="{BC30CFD5-8128-4795-8873-1A651F5C7292}">
      <dsp:nvSpPr>
        <dsp:cNvPr id="0" name=""/>
        <dsp:cNvSpPr/>
      </dsp:nvSpPr>
      <dsp:spPr>
        <a:xfrm>
          <a:off x="2992991" y="647379"/>
          <a:ext cx="2720901" cy="1632540"/>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tx1"/>
              </a:solidFill>
              <a:latin typeface="Microsoft YaHei" charset="-122"/>
              <a:ea typeface="Microsoft YaHei" charset="-122"/>
              <a:cs typeface="Microsoft YaHei" charset="-122"/>
            </a:rPr>
            <a:t>二进制</a:t>
          </a:r>
          <a:r>
            <a:rPr lang="zh-CN" altLang="en-US" sz="2400" kern="1200" dirty="0" smtClean="0">
              <a:solidFill>
                <a:srgbClr val="FF0000"/>
              </a:solidFill>
              <a:latin typeface="Microsoft YaHei" charset="-122"/>
              <a:ea typeface="Microsoft YaHei" charset="-122"/>
              <a:cs typeface="Microsoft YaHei" charset="-122"/>
            </a:rPr>
            <a:t>频</a:t>
          </a:r>
          <a:r>
            <a:rPr lang="zh-CN" altLang="en-US" sz="2400" kern="1200" dirty="0" smtClean="0">
              <a:latin typeface="Microsoft YaHei" charset="-122"/>
              <a:ea typeface="Microsoft YaHei" charset="-122"/>
              <a:cs typeface="Microsoft YaHei" charset="-122"/>
            </a:rPr>
            <a:t>移键控（</a:t>
          </a:r>
          <a:r>
            <a:rPr lang="en-US" altLang="zh-CN" sz="2400" kern="1200" dirty="0" smtClean="0">
              <a:latin typeface="Microsoft YaHei" charset="-122"/>
              <a:ea typeface="Microsoft YaHei" charset="-122"/>
              <a:cs typeface="Microsoft YaHei" charset="-122"/>
            </a:rPr>
            <a:t>2</a:t>
          </a:r>
          <a:r>
            <a:rPr lang="en-US" altLang="zh-CN" sz="2400" kern="1200" dirty="0" smtClean="0">
              <a:solidFill>
                <a:srgbClr val="FF0000"/>
              </a:solidFill>
              <a:latin typeface="Microsoft YaHei" charset="-122"/>
              <a:ea typeface="Microsoft YaHei" charset="-122"/>
              <a:cs typeface="Microsoft YaHei" charset="-122"/>
            </a:rPr>
            <a:t>F</a:t>
          </a:r>
          <a:r>
            <a:rPr lang="en-US" altLang="zh-CN" sz="2400" kern="1200" dirty="0" smtClean="0">
              <a:latin typeface="Microsoft YaHei" charset="-122"/>
              <a:ea typeface="Microsoft YaHei" charset="-122"/>
              <a:cs typeface="Microsoft YaHei" charset="-122"/>
            </a:rPr>
            <a:t>SK</a:t>
          </a:r>
          <a:r>
            <a:rPr lang="zh-CN" altLang="en-US" sz="2400" kern="1200" dirty="0" smtClean="0">
              <a:latin typeface="Microsoft YaHei" charset="-122"/>
              <a:ea typeface="Microsoft YaHei" charset="-122"/>
              <a:cs typeface="Microsoft YaHei" charset="-122"/>
            </a:rPr>
            <a:t>）</a:t>
          </a:r>
        </a:p>
        <a:p>
          <a:pPr lvl="0" algn="ctr" defTabSz="106680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频发</a:t>
          </a:r>
          <a:endParaRPr lang="zh-CN" altLang="en-US" sz="2400" kern="1200" dirty="0">
            <a:latin typeface="Microsoft YaHei" charset="-122"/>
            <a:ea typeface="Microsoft YaHei" charset="-122"/>
            <a:cs typeface="Microsoft YaHei" charset="-122"/>
          </a:endParaRPr>
        </a:p>
      </dsp:txBody>
      <dsp:txXfrm>
        <a:off x="2992991" y="647379"/>
        <a:ext cx="2720901" cy="1632540"/>
      </dsp:txXfrm>
    </dsp:sp>
    <dsp:sp modelId="{42FC898A-BD7E-45FA-9D04-C99F0D3B0104}">
      <dsp:nvSpPr>
        <dsp:cNvPr id="0" name=""/>
        <dsp:cNvSpPr/>
      </dsp:nvSpPr>
      <dsp:spPr>
        <a:xfrm>
          <a:off x="5985982" y="647379"/>
          <a:ext cx="2720901" cy="1632540"/>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tx1"/>
              </a:solidFill>
              <a:latin typeface="Microsoft YaHei" charset="-122"/>
              <a:ea typeface="Microsoft YaHei" charset="-122"/>
              <a:cs typeface="Microsoft YaHei" charset="-122"/>
            </a:rPr>
            <a:t>二进制</a:t>
          </a:r>
          <a:r>
            <a:rPr lang="zh-CN" altLang="en-US" sz="2400" kern="1200" dirty="0" smtClean="0">
              <a:solidFill>
                <a:srgbClr val="FF0000"/>
              </a:solidFill>
              <a:latin typeface="Microsoft YaHei" charset="-122"/>
              <a:ea typeface="Microsoft YaHei" charset="-122"/>
              <a:cs typeface="Microsoft YaHei" charset="-122"/>
            </a:rPr>
            <a:t>相</a:t>
          </a:r>
          <a:r>
            <a:rPr lang="zh-CN" altLang="en-US" sz="2400" kern="1200" dirty="0" smtClean="0">
              <a:latin typeface="Microsoft YaHei" charset="-122"/>
              <a:ea typeface="Microsoft YaHei" charset="-122"/>
              <a:cs typeface="Microsoft YaHei" charset="-122"/>
            </a:rPr>
            <a:t>移键控（</a:t>
          </a:r>
          <a:r>
            <a:rPr lang="en-US" altLang="zh-CN" sz="2400" kern="1200" dirty="0" smtClean="0">
              <a:latin typeface="Microsoft YaHei" charset="-122"/>
              <a:ea typeface="Microsoft YaHei" charset="-122"/>
              <a:cs typeface="Microsoft YaHei" charset="-122"/>
            </a:rPr>
            <a:t>2</a:t>
          </a:r>
          <a:r>
            <a:rPr lang="en-US" altLang="zh-CN" sz="2400" kern="1200" dirty="0" smtClean="0">
              <a:solidFill>
                <a:srgbClr val="FF0000"/>
              </a:solidFill>
              <a:latin typeface="Microsoft YaHei" charset="-122"/>
              <a:ea typeface="Microsoft YaHei" charset="-122"/>
              <a:cs typeface="Microsoft YaHei" charset="-122"/>
            </a:rPr>
            <a:t>P</a:t>
          </a:r>
          <a:r>
            <a:rPr lang="en-US" altLang="zh-CN" sz="2400" kern="1200" dirty="0" smtClean="0">
              <a:latin typeface="Microsoft YaHei" charset="-122"/>
              <a:ea typeface="Microsoft YaHei" charset="-122"/>
              <a:cs typeface="Microsoft YaHei" charset="-122"/>
            </a:rPr>
            <a:t>SK</a:t>
          </a:r>
          <a:r>
            <a:rPr lang="zh-CN" altLang="en-US" sz="2400" kern="1200" dirty="0" smtClean="0">
              <a:latin typeface="Microsoft YaHei" charset="-122"/>
              <a:ea typeface="Microsoft YaHei" charset="-122"/>
              <a:cs typeface="Microsoft YaHei" charset="-122"/>
            </a:rPr>
            <a:t>）</a:t>
          </a:r>
        </a:p>
        <a:p>
          <a:pPr lvl="0" algn="ctr" defTabSz="106680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相皮</a:t>
          </a:r>
          <a:endParaRPr lang="zh-CN" altLang="en-US" sz="2400" kern="1200" dirty="0">
            <a:latin typeface="Microsoft YaHei" charset="-122"/>
            <a:ea typeface="Microsoft YaHei" charset="-122"/>
            <a:cs typeface="Microsoft YaHei" charset="-122"/>
          </a:endParaRPr>
        </a:p>
      </dsp:txBody>
      <dsp:txXfrm>
        <a:off x="5985982" y="647379"/>
        <a:ext cx="2720901" cy="16325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4">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2020/4/10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1346928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谁都可以使用信道，但是你得有圣旨。</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8202170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139</a:t>
            </a:fld>
            <a:endParaRPr lang="zh-CN" altLang="en-US"/>
          </a:p>
        </p:txBody>
      </p:sp>
    </p:spTree>
    <p:extLst>
      <p:ext uri="{BB962C8B-B14F-4D97-AF65-F5344CB8AC3E}">
        <p14:creationId xmlns:p14="http://schemas.microsoft.com/office/powerpoint/2010/main" val="558337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140</a:t>
            </a:fld>
            <a:endParaRPr lang="zh-CN" altLang="en-US"/>
          </a:p>
        </p:txBody>
      </p:sp>
    </p:spTree>
    <p:extLst>
      <p:ext uri="{BB962C8B-B14F-4D97-AF65-F5344CB8AC3E}">
        <p14:creationId xmlns:p14="http://schemas.microsoft.com/office/powerpoint/2010/main" val="21295315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141</a:t>
            </a:fld>
            <a:endParaRPr lang="zh-CN" altLang="en-US"/>
          </a:p>
        </p:txBody>
      </p:sp>
    </p:spTree>
    <p:extLst>
      <p:ext uri="{BB962C8B-B14F-4D97-AF65-F5344CB8AC3E}">
        <p14:creationId xmlns:p14="http://schemas.microsoft.com/office/powerpoint/2010/main" val="2117031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142</a:t>
            </a:fld>
            <a:endParaRPr lang="zh-CN" altLang="en-US"/>
          </a:p>
        </p:txBody>
      </p:sp>
    </p:spTree>
    <p:extLst>
      <p:ext uri="{BB962C8B-B14F-4D97-AF65-F5344CB8AC3E}">
        <p14:creationId xmlns:p14="http://schemas.microsoft.com/office/powerpoint/2010/main" val="117378275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公钥用</a:t>
            </a:r>
            <a:r>
              <a:rPr kumimoji="1" lang="en-US" altLang="zh-CN" dirty="0" smtClean="0"/>
              <a:t>+</a:t>
            </a:r>
            <a:r>
              <a:rPr kumimoji="1" lang="zh-CN" altLang="en-US" dirty="0" smtClean="0"/>
              <a:t>表示</a:t>
            </a:r>
            <a:endParaRPr kumimoji="1" lang="en-US" altLang="zh-CN" dirty="0" smtClean="0"/>
          </a:p>
          <a:p>
            <a:r>
              <a:rPr kumimoji="1" lang="zh-CN" altLang="en-US" dirty="0" smtClean="0"/>
              <a:t>私钥用</a:t>
            </a:r>
            <a:r>
              <a:rPr kumimoji="1" lang="en-US" altLang="zh-CN" dirty="0" smtClean="0"/>
              <a:t>-</a:t>
            </a:r>
            <a:r>
              <a:rPr kumimoji="1" lang="zh-CN" altLang="en-US" dirty="0" smtClean="0"/>
              <a:t>表示</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143</a:t>
            </a:fld>
            <a:endParaRPr lang="zh-CN" altLang="en-US"/>
          </a:p>
        </p:txBody>
      </p:sp>
    </p:spTree>
    <p:extLst>
      <p:ext uri="{BB962C8B-B14F-4D97-AF65-F5344CB8AC3E}">
        <p14:creationId xmlns:p14="http://schemas.microsoft.com/office/powerpoint/2010/main" val="11553547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146</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610050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147</a:t>
            </a:fld>
            <a:endParaRPr lang="zh-CN" altLang="en-US"/>
          </a:p>
        </p:txBody>
      </p:sp>
    </p:spTree>
    <p:extLst>
      <p:ext uri="{BB962C8B-B14F-4D97-AF65-F5344CB8AC3E}">
        <p14:creationId xmlns:p14="http://schemas.microsoft.com/office/powerpoint/2010/main" val="13023350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沙溢函数</a:t>
            </a:r>
          </a:p>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148</a:t>
            </a:fld>
            <a:endParaRPr lang="zh-CN" altLang="en-US"/>
          </a:p>
        </p:txBody>
      </p:sp>
    </p:spTree>
    <p:extLst>
      <p:ext uri="{BB962C8B-B14F-4D97-AF65-F5344CB8AC3E}">
        <p14:creationId xmlns:p14="http://schemas.microsoft.com/office/powerpoint/2010/main" val="6561193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149</a:t>
            </a:fld>
            <a:endParaRPr lang="zh-CN" altLang="en-US"/>
          </a:p>
        </p:txBody>
      </p:sp>
    </p:spTree>
    <p:extLst>
      <p:ext uri="{BB962C8B-B14F-4D97-AF65-F5344CB8AC3E}">
        <p14:creationId xmlns:p14="http://schemas.microsoft.com/office/powerpoint/2010/main" val="133093663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150</a:t>
            </a:fld>
            <a:endParaRPr lang="zh-CN" altLang="en-US"/>
          </a:p>
        </p:txBody>
      </p:sp>
    </p:spTree>
    <p:extLst>
      <p:ext uri="{BB962C8B-B14F-4D97-AF65-F5344CB8AC3E}">
        <p14:creationId xmlns:p14="http://schemas.microsoft.com/office/powerpoint/2010/main" val="977912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81944441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itchFamily="34" charset="-122"/>
                <a:ea typeface="微软雅黑" pitchFamily="34" charset="-122"/>
                <a:sym typeface="+mn-ea"/>
              </a:rPr>
              <a:t> 不足：无法达到对</a:t>
            </a:r>
            <a:r>
              <a:rPr lang="zh-CN" altLang="en-US" sz="1200" dirty="0" smtClean="0">
                <a:solidFill>
                  <a:srgbClr val="FF0000"/>
                </a:solidFill>
                <a:latin typeface="微软雅黑" pitchFamily="34" charset="-122"/>
                <a:ea typeface="微软雅黑" pitchFamily="34" charset="-122"/>
                <a:sym typeface="+mn-ea"/>
              </a:rPr>
              <a:t>消息源</a:t>
            </a:r>
            <a:r>
              <a:rPr lang="zh-CN" altLang="en-US" sz="1200" dirty="0" smtClean="0">
                <a:latin typeface="微软雅黑" pitchFamily="34" charset="-122"/>
                <a:ea typeface="微软雅黑" pitchFamily="34" charset="-122"/>
                <a:sym typeface="+mn-ea"/>
              </a:rPr>
              <a:t>认证。</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151</a:t>
            </a:fld>
            <a:endParaRPr lang="zh-CN" altLang="en-US"/>
          </a:p>
        </p:txBody>
      </p:sp>
    </p:spTree>
    <p:extLst>
      <p:ext uri="{BB962C8B-B14F-4D97-AF65-F5344CB8AC3E}">
        <p14:creationId xmlns:p14="http://schemas.microsoft.com/office/powerpoint/2010/main" val="195116869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152</a:t>
            </a:fld>
            <a:endParaRPr lang="zh-CN" altLang="en-US"/>
          </a:p>
        </p:txBody>
      </p:sp>
    </p:spTree>
    <p:extLst>
      <p:ext uri="{BB962C8B-B14F-4D97-AF65-F5344CB8AC3E}">
        <p14:creationId xmlns:p14="http://schemas.microsoft.com/office/powerpoint/2010/main" val="5731522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itchFamily="34" charset="-122"/>
                <a:ea typeface="微软雅黑" pitchFamily="34" charset="-122"/>
                <a:cs typeface="Microsoft YaHei" charset="-122"/>
              </a:rPr>
              <a:t> 不足：无法保证消息在</a:t>
            </a:r>
            <a:r>
              <a:rPr lang="zh-CN" altLang="en-US" sz="1200" dirty="0" smtClean="0">
                <a:solidFill>
                  <a:srgbClr val="C00000"/>
                </a:solidFill>
                <a:latin typeface="微软雅黑" pitchFamily="34" charset="-122"/>
                <a:ea typeface="微软雅黑" pitchFamily="34" charset="-122"/>
                <a:cs typeface="Microsoft YaHei" charset="-122"/>
              </a:rPr>
              <a:t>接收方没有被篡改</a:t>
            </a:r>
            <a:r>
              <a:rPr lang="zh-CN" altLang="en-US" sz="1200" dirty="0" smtClean="0">
                <a:latin typeface="微软雅黑" pitchFamily="34" charset="-122"/>
                <a:ea typeface="微软雅黑" pitchFamily="34" charset="-122"/>
                <a:cs typeface="Microsoft YaHei" charset="-122"/>
              </a:rPr>
              <a:t>。</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153</a:t>
            </a:fld>
            <a:endParaRPr lang="zh-CN" altLang="en-US"/>
          </a:p>
        </p:txBody>
      </p:sp>
    </p:spTree>
    <p:extLst>
      <p:ext uri="{BB962C8B-B14F-4D97-AF65-F5344CB8AC3E}">
        <p14:creationId xmlns:p14="http://schemas.microsoft.com/office/powerpoint/2010/main" val="3531432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154</a:t>
            </a:fld>
            <a:endParaRPr lang="zh-CN" altLang="en-US"/>
          </a:p>
        </p:txBody>
      </p:sp>
    </p:spTree>
    <p:extLst>
      <p:ext uri="{BB962C8B-B14F-4D97-AF65-F5344CB8AC3E}">
        <p14:creationId xmlns:p14="http://schemas.microsoft.com/office/powerpoint/2010/main" val="3037159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155</a:t>
            </a:fld>
            <a:endParaRPr lang="zh-CN" altLang="en-US"/>
          </a:p>
        </p:txBody>
      </p:sp>
    </p:spTree>
    <p:extLst>
      <p:ext uri="{BB962C8B-B14F-4D97-AF65-F5344CB8AC3E}">
        <p14:creationId xmlns:p14="http://schemas.microsoft.com/office/powerpoint/2010/main" val="106305917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156</a:t>
            </a:fld>
            <a:endParaRPr lang="zh-CN" altLang="en-US"/>
          </a:p>
        </p:txBody>
      </p:sp>
    </p:spTree>
    <p:extLst>
      <p:ext uri="{BB962C8B-B14F-4D97-AF65-F5344CB8AC3E}">
        <p14:creationId xmlns:p14="http://schemas.microsoft.com/office/powerpoint/2010/main" val="703906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157</a:t>
            </a:fld>
            <a:endParaRPr lang="zh-CN" altLang="en-US"/>
          </a:p>
        </p:txBody>
      </p:sp>
    </p:spTree>
    <p:extLst>
      <p:ext uri="{BB962C8B-B14F-4D97-AF65-F5344CB8AC3E}">
        <p14:creationId xmlns:p14="http://schemas.microsoft.com/office/powerpoint/2010/main" val="13396423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159</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63917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你好我是</a:t>
            </a:r>
            <a:r>
              <a:rPr kumimoji="1" lang="en-US" altLang="zh-CN" dirty="0" smtClean="0"/>
              <a:t>A</a:t>
            </a:r>
            <a:r>
              <a:rPr kumimoji="1" lang="zh-CN" altLang="en-US" dirty="0" smtClean="0"/>
              <a:t>。</a:t>
            </a:r>
            <a:r>
              <a:rPr kumimoji="1" lang="en-US" altLang="zh-CN" dirty="0" smtClean="0"/>
              <a:t>A</a:t>
            </a:r>
            <a:r>
              <a:rPr kumimoji="1" lang="zh-CN" altLang="en-US" dirty="0" smtClean="0"/>
              <a:t>的口令。</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160</a:t>
            </a:fld>
            <a:endParaRPr lang="zh-CN" altLang="en-US"/>
          </a:p>
        </p:txBody>
      </p:sp>
    </p:spTree>
    <p:extLst>
      <p:ext uri="{BB962C8B-B14F-4D97-AF65-F5344CB8AC3E}">
        <p14:creationId xmlns:p14="http://schemas.microsoft.com/office/powerpoint/2010/main" val="14936270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163</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2144924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20</a:t>
            </a:fld>
            <a:endParaRPr lang="zh-CN" altLang="en-US"/>
          </a:p>
        </p:txBody>
      </p:sp>
    </p:spTree>
    <p:extLst>
      <p:ext uri="{BB962C8B-B14F-4D97-AF65-F5344CB8AC3E}">
        <p14:creationId xmlns:p14="http://schemas.microsoft.com/office/powerpoint/2010/main" val="152257227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使用共享密钥的时候，如何安全的获得公开的密钥</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164</a:t>
            </a:fld>
            <a:endParaRPr lang="zh-CN" altLang="en-US"/>
          </a:p>
        </p:txBody>
      </p:sp>
    </p:spTree>
    <p:extLst>
      <p:ext uri="{BB962C8B-B14F-4D97-AF65-F5344CB8AC3E}">
        <p14:creationId xmlns:p14="http://schemas.microsoft.com/office/powerpoint/2010/main" val="36468120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166</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20542952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167</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75089232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168</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22071274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smtClean="0"/>
              <a:t>握手：</a:t>
            </a:r>
            <a:r>
              <a:rPr lang="en-US" altLang="zh-CN" sz="1200" dirty="0" smtClean="0">
                <a:latin typeface="Microsoft YaHei" charset="-122"/>
                <a:ea typeface="Microsoft YaHei" charset="-122"/>
                <a:cs typeface="Microsoft YaHei" charset="-122"/>
              </a:rPr>
              <a:t> </a:t>
            </a:r>
            <a:r>
              <a:rPr lang="zh-CN" altLang="en-US" sz="1200" dirty="0" smtClean="0">
                <a:latin typeface="Microsoft YaHei" charset="-122"/>
                <a:ea typeface="Microsoft YaHei" charset="-122"/>
                <a:cs typeface="Microsoft YaHei" charset="-122"/>
              </a:rPr>
              <a:t>主要作用：协商密码组和建立密码组；服务器</a:t>
            </a:r>
            <a:r>
              <a:rPr lang="zh-CN" altLang="en-US" sz="1200" dirty="0" smtClean="0">
                <a:latin typeface="Microsoft YaHei" charset="-122"/>
                <a:ea typeface="Microsoft YaHei" charset="-122"/>
                <a:cs typeface="Microsoft YaHei" charset="-122"/>
                <a:sym typeface="+mn-ea"/>
              </a:rPr>
              <a:t>认证与鉴别</a:t>
            </a:r>
            <a:r>
              <a:rPr lang="zh-CN" altLang="en-US" sz="1200" dirty="0" smtClean="0">
                <a:latin typeface="Microsoft YaHei" charset="-122"/>
                <a:ea typeface="Microsoft YaHei" charset="-122"/>
                <a:cs typeface="Microsoft YaHei" charset="-122"/>
              </a:rPr>
              <a:t>和客户认证与鉴别</a:t>
            </a:r>
            <a:endParaRPr lang="en-US" altLang="zh-CN" sz="1200" dirty="0" smtClean="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altLang="zh-CN" sz="1200" dirty="0" smtClean="0">
                <a:latin typeface="Microsoft YaHei" charset="-122"/>
                <a:ea typeface="Microsoft YaHei" charset="-122"/>
                <a:cs typeface="Microsoft YaHei" charset="-122"/>
              </a:rPr>
              <a:t>SSL</a:t>
            </a:r>
            <a:r>
              <a:rPr lang="zh-CN" altLang="en-US" sz="1200" dirty="0" smtClean="0">
                <a:latin typeface="Microsoft YaHei" charset="-122"/>
                <a:ea typeface="Microsoft YaHei" charset="-122"/>
                <a:cs typeface="Microsoft YaHei" charset="-122"/>
              </a:rPr>
              <a:t>更改密码协议：通信双方修改密码组，标志着加密策略的改变。</a:t>
            </a:r>
          </a:p>
          <a:p>
            <a:pPr>
              <a:lnSpc>
                <a:spcPct val="150000"/>
              </a:lnSpc>
            </a:pPr>
            <a:r>
              <a:rPr lang="zh-CN" altLang="en-US" sz="1200" dirty="0" smtClean="0">
                <a:latin typeface="Microsoft YaHei" charset="-122"/>
                <a:ea typeface="Microsoft YaHei" charset="-122"/>
                <a:cs typeface="Microsoft YaHei" charset="-122"/>
              </a:rPr>
              <a:t>为对等实体传递</a:t>
            </a:r>
            <a:r>
              <a:rPr lang="en-US" altLang="zh-CN" sz="1200" dirty="0" smtClean="0">
                <a:latin typeface="Microsoft YaHei" charset="-122"/>
                <a:ea typeface="Microsoft YaHei" charset="-122"/>
                <a:cs typeface="Microsoft YaHei" charset="-122"/>
              </a:rPr>
              <a:t>SSL</a:t>
            </a:r>
            <a:r>
              <a:rPr lang="zh-CN" altLang="en-US" sz="1200" dirty="0" smtClean="0">
                <a:latin typeface="Microsoft YaHei" charset="-122"/>
                <a:ea typeface="Microsoft YaHei" charset="-122"/>
                <a:cs typeface="Microsoft YaHei" charset="-122"/>
              </a:rPr>
              <a:t>警告或终止当前连接。包含两个字段：警告级别和警告代码。</a:t>
            </a:r>
            <a:endParaRPr lang="en-US" altLang="zh-CN" sz="1200" dirty="0" smtClean="0">
              <a:latin typeface="Microsoft YaHei" charset="-122"/>
              <a:ea typeface="Microsoft YaHei" charset="-122"/>
              <a:cs typeface="Microsoft YaHei" charset="-122"/>
            </a:endParaRPr>
          </a:p>
          <a:p>
            <a:pPr>
              <a:lnSpc>
                <a:spcPct val="150000"/>
              </a:lnSpc>
            </a:pPr>
            <a:r>
              <a:rPr lang="en-US" altLang="zh-CN" sz="1200" dirty="0" smtClean="0">
                <a:latin typeface="Microsoft YaHei" charset="-122"/>
                <a:ea typeface="Microsoft YaHei" charset="-122"/>
                <a:cs typeface="Microsoft YaHei" charset="-122"/>
              </a:rPr>
              <a:t>SSL</a:t>
            </a:r>
            <a:r>
              <a:rPr lang="zh-CN" altLang="en-US" sz="1200" dirty="0" smtClean="0">
                <a:latin typeface="Microsoft YaHei" charset="-122"/>
                <a:ea typeface="Microsoft YaHei" charset="-122"/>
                <a:cs typeface="Microsoft YaHei" charset="-122"/>
              </a:rPr>
              <a:t>记录协议：描述了信息交换过程中的消息格式，前面</a:t>
            </a:r>
            <a:r>
              <a:rPr lang="en-US" altLang="zh-CN" sz="1200" dirty="0" smtClean="0">
                <a:latin typeface="Microsoft YaHei" charset="-122"/>
                <a:ea typeface="Microsoft YaHei" charset="-122"/>
                <a:cs typeface="Microsoft YaHei" charset="-122"/>
              </a:rPr>
              <a:t>3</a:t>
            </a:r>
            <a:r>
              <a:rPr lang="zh-CN" altLang="en-US" sz="1200" dirty="0" smtClean="0">
                <a:latin typeface="Microsoft YaHei" charset="-122"/>
                <a:ea typeface="Microsoft YaHei" charset="-122"/>
                <a:cs typeface="Microsoft YaHei" charset="-122"/>
              </a:rPr>
              <a:t>个协议需要记录协议进行封装与传输。</a:t>
            </a: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169</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97543586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172</a:t>
            </a:fld>
            <a:endParaRPr lang="zh-CN" altLang="en-US"/>
          </a:p>
        </p:txBody>
      </p:sp>
    </p:spTree>
    <p:extLst>
      <p:ext uri="{BB962C8B-B14F-4D97-AF65-F5344CB8AC3E}">
        <p14:creationId xmlns:p14="http://schemas.microsoft.com/office/powerpoint/2010/main" val="1103084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办公网，学校，医院等等</a:t>
            </a:r>
            <a:endParaRPr lang="en-US" altLang="zh-CN" dirty="0" smtClean="0"/>
          </a:p>
          <a:p>
            <a:r>
              <a:rPr lang="zh-CN" altLang="en-US" dirty="0" smtClean="0"/>
              <a:t>以太网、</a:t>
            </a:r>
            <a:r>
              <a:rPr lang="en-US" altLang="zh-CN" dirty="0" smtClean="0"/>
              <a:t>ATM</a:t>
            </a:r>
            <a:r>
              <a:rPr lang="zh-CN" altLang="en-US" dirty="0" smtClean="0"/>
              <a:t>网，使用的局域网技术、使用的多路控制协议都不同。所以太乱。</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793318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988899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926782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511157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Microsoft YaHei" charset="-122"/>
                <a:ea typeface="Microsoft YaHei" charset="-122"/>
                <a:cs typeface="Microsoft YaHei" charset="-122"/>
              </a:rPr>
              <a:t>万</a:t>
            </a:r>
            <a:r>
              <a:rPr lang="zh-CN" altLang="en-US" sz="1200" dirty="0" smtClean="0">
                <a:latin typeface="Microsoft YaHei" charset="-122"/>
                <a:ea typeface="Microsoft YaHei" charset="-122"/>
                <a:cs typeface="Microsoft YaHei" charset="-122"/>
                <a:sym typeface="+mn-ea"/>
              </a:rPr>
              <a:t>兆位以太网传输介质是</a:t>
            </a:r>
            <a:r>
              <a:rPr kumimoji="1" lang="zh-CN" altLang="en-US" dirty="0" smtClean="0"/>
              <a:t>多模光纤。主干网络。</a:t>
            </a:r>
            <a:endParaRPr kumimoji="1" lang="en-US" altLang="zh-CN" dirty="0" smtClean="0"/>
          </a:p>
          <a:p>
            <a:r>
              <a:rPr kumimoji="1" lang="en-US" altLang="zh-CN" dirty="0" smtClean="0"/>
              <a:t>10</a:t>
            </a:r>
            <a:r>
              <a:rPr kumimoji="1" lang="zh-CN" altLang="en-US" dirty="0" smtClean="0"/>
              <a:t>万兆位以太网。</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407863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052786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1408935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a:t>
            </a:fld>
            <a:endParaRPr lang="zh-CN" altLang="en-US"/>
          </a:p>
        </p:txBody>
      </p:sp>
    </p:spTree>
    <p:extLst>
      <p:ext uri="{BB962C8B-B14F-4D97-AF65-F5344CB8AC3E}">
        <p14:creationId xmlns:p14="http://schemas.microsoft.com/office/powerpoint/2010/main" val="828154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29</a:t>
            </a:fld>
            <a:endParaRPr lang="zh-CN" altLang="en-US"/>
          </a:p>
        </p:txBody>
      </p:sp>
    </p:spTree>
    <p:extLst>
      <p:ext uri="{BB962C8B-B14F-4D97-AF65-F5344CB8AC3E}">
        <p14:creationId xmlns:p14="http://schemas.microsoft.com/office/powerpoint/2010/main" val="40507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MAC</a:t>
            </a:r>
            <a:r>
              <a:rPr lang="zh-CN" altLang="en-US" dirty="0"/>
              <a:t>协议是共享链路的，网络中还有一种是点对点的链路。这类链路大多用于广域网中，由于不存在介质共享的问题，所有这类的链路不需要</a:t>
            </a:r>
            <a:r>
              <a:rPr lang="en-US" altLang="zh-CN" dirty="0"/>
              <a:t>MAC</a:t>
            </a:r>
            <a:r>
              <a:rPr lang="zh-CN" altLang="en-US" dirty="0"/>
              <a:t>协议。</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1490375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31</a:t>
            </a:fld>
            <a:endParaRPr lang="zh-CN" altLang="en-US"/>
          </a:p>
        </p:txBody>
      </p:sp>
    </p:spTree>
    <p:extLst>
      <p:ext uri="{BB962C8B-B14F-4D97-AF65-F5344CB8AC3E}">
        <p14:creationId xmlns:p14="http://schemas.microsoft.com/office/powerpoint/2010/main" val="528014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32</a:t>
            </a:fld>
            <a:endParaRPr lang="zh-CN" altLang="en-US"/>
          </a:p>
        </p:txBody>
      </p:sp>
    </p:spTree>
    <p:extLst>
      <p:ext uri="{BB962C8B-B14F-4D97-AF65-F5344CB8AC3E}">
        <p14:creationId xmlns:p14="http://schemas.microsoft.com/office/powerpoint/2010/main" val="1185901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MAC</a:t>
            </a:r>
            <a:r>
              <a:rPr lang="zh-CN" altLang="en-US" dirty="0"/>
              <a:t>协议是共享链路的，网络中还有一种是点对点的链路。这类链路大多用于广域网中，由于不存在介质共享的问题，所有这类的链路不需要</a:t>
            </a:r>
            <a:r>
              <a:rPr lang="en-US" altLang="zh-CN" dirty="0"/>
              <a:t>MAC</a:t>
            </a:r>
            <a:r>
              <a:rPr lang="zh-CN" altLang="en-US" dirty="0"/>
              <a:t>协议。</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346300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MAC</a:t>
            </a:r>
            <a:r>
              <a:rPr lang="zh-CN" altLang="en-US" dirty="0"/>
              <a:t>协议是共享链路的，网络中还有一种是点对点的链路。这类链路大多用于广域网中，由于不存在介质共享的问题，所有这类的链路不需要</a:t>
            </a:r>
            <a:r>
              <a:rPr lang="en-US" altLang="zh-CN" dirty="0"/>
              <a:t>MAC</a:t>
            </a:r>
            <a:r>
              <a:rPr lang="zh-CN" altLang="en-US" dirty="0"/>
              <a:t>协议。</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1306304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电视图像信号，电话语音信号，各种传感器的输出信号以及许多遥感遥测信号都是模拟信号。</a:t>
            </a:r>
          </a:p>
        </p:txBody>
      </p:sp>
    </p:spTree>
    <p:extLst>
      <p:ext uri="{BB962C8B-B14F-4D97-AF65-F5344CB8AC3E}">
        <p14:creationId xmlns:p14="http://schemas.microsoft.com/office/powerpoint/2010/main" val="779778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计算机数据，数字电话，数字电视都是数字信号。</a:t>
            </a:r>
          </a:p>
        </p:txBody>
      </p:sp>
    </p:spTree>
    <p:extLst>
      <p:ext uri="{BB962C8B-B14F-4D97-AF65-F5344CB8AC3E}">
        <p14:creationId xmlns:p14="http://schemas.microsoft.com/office/powerpoint/2010/main" val="1321786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MAC</a:t>
            </a:r>
            <a:r>
              <a:rPr lang="zh-CN" altLang="en-US" dirty="0"/>
              <a:t>协议是共享链路的，网络中还有一种是点对点的链路。这类链路大多用于广域网中，由于不存在介质共享的问题，所有这类的链路不需要</a:t>
            </a:r>
            <a:r>
              <a:rPr lang="en-US" altLang="zh-CN" dirty="0"/>
              <a:t>MAC</a:t>
            </a:r>
            <a:r>
              <a:rPr lang="zh-CN" altLang="en-US" dirty="0"/>
              <a:t>协议。</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1457282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一个字符，占</a:t>
            </a:r>
            <a:r>
              <a:rPr kumimoji="1" lang="en-US" altLang="zh-CN" dirty="0" smtClean="0"/>
              <a:t>5-8</a:t>
            </a:r>
            <a:r>
              <a:rPr kumimoji="1" lang="zh-CN" altLang="en-US" dirty="0" smtClean="0"/>
              <a:t>位。例如一个字母</a:t>
            </a:r>
            <a:r>
              <a:rPr kumimoji="1" lang="en-US" altLang="zh-CN" dirty="0" err="1" smtClean="0"/>
              <a:t>a,b</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625525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3</a:t>
            </a:fld>
            <a:endParaRPr lang="zh-CN" altLang="en-US"/>
          </a:p>
        </p:txBody>
      </p:sp>
    </p:spTree>
    <p:extLst>
      <p:ext uri="{BB962C8B-B14F-4D97-AF65-F5344CB8AC3E}">
        <p14:creationId xmlns:p14="http://schemas.microsoft.com/office/powerpoint/2010/main" val="18458894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39</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2075447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计算机网络在进行数据通信的时候，必须将信号通过某种介质才能够进行传输，即物理介质。</a:t>
            </a:r>
          </a:p>
          <a:p>
            <a:r>
              <a:rPr lang="zh-CN" altLang="en-US" dirty="0"/>
              <a:t>物理介质是网络中传输信息的载体，常用的物理介质：</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5048050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计算机网络在进行数据通信的时候，必须将信号通过某种介质才能够进行传输，即物理介质。</a:t>
            </a:r>
          </a:p>
          <a:p>
            <a:r>
              <a:rPr lang="zh-CN" altLang="en-US" dirty="0"/>
              <a:t>物理介质是网络中传输信息的载体，常用的物理介质：</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12280846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计算机网络在进行数据通信的时候，必须将信号通过某种介质才能够进行传输，即物理介质。</a:t>
            </a:r>
          </a:p>
          <a:p>
            <a:r>
              <a:rPr lang="zh-CN" altLang="en-US" dirty="0"/>
              <a:t>物理介质是网络中传输信息的载体，常用的物理介质：</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545562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计算机网络在进行数据通信的时候，必须将信号通过某种介质才能够进行传输，即物理介质。</a:t>
            </a:r>
          </a:p>
          <a:p>
            <a:r>
              <a:rPr lang="zh-CN" altLang="en-US" dirty="0"/>
              <a:t>物理介质是网络中传输信息的载体，常用的物理介质：</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1133147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44</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078873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计算机网络传输的消息种类很多，比如文本、声音、图像、视频等。</a:t>
            </a:r>
          </a:p>
          <a:p>
            <a:r>
              <a:rPr lang="zh-CN" altLang="en-US" dirty="0"/>
              <a:t>任何类型的消息的传输都需要将其转换为某种特定类型的信号，然后通过信号在特定的介质的传播来完成。</a:t>
            </a:r>
          </a:p>
          <a:p>
            <a:r>
              <a:rPr lang="zh-CN" altLang="en-US" dirty="0"/>
              <a:t>信道就是信号在通信系统中传输的通道。</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1444905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计算机网络传输的消息种类很多，比如文本、声音、图像、视频等。</a:t>
            </a:r>
          </a:p>
          <a:p>
            <a:r>
              <a:rPr lang="zh-CN" altLang="en-US" dirty="0"/>
              <a:t>任何类型的消息的传输都需要将其转换为某种特定类型的信号，然后通过信号在特定的介质的传播来完成。</a:t>
            </a:r>
          </a:p>
          <a:p>
            <a:r>
              <a:rPr lang="zh-CN" altLang="en-US" dirty="0"/>
              <a:t>信道就是信号在通信系统中传输的通道。</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5807548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计算机网络传输的消息种类很多，比如文本、声音、图像、视频等。</a:t>
            </a:r>
          </a:p>
          <a:p>
            <a:r>
              <a:rPr lang="zh-CN" altLang="en-US" dirty="0"/>
              <a:t>任何类型的消息的传输都需要将其转换为某种特定类型的信号，然后通过信号在特定的介质的传播来完成。</a:t>
            </a:r>
          </a:p>
          <a:p>
            <a:r>
              <a:rPr lang="zh-CN" altLang="en-US" dirty="0"/>
              <a:t>信道就是信号在通信系统中传输的通道。</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15569708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计算机网络传输的消息种类很多，比如文本、声音、图像、视频等。</a:t>
            </a:r>
          </a:p>
          <a:p>
            <a:r>
              <a:rPr lang="zh-CN" altLang="en-US" dirty="0"/>
              <a:t>任何类型的消息的传输都需要将其转换为某种特定类型的信号，然后通过信号在特定的介质的传播来完成。</a:t>
            </a:r>
          </a:p>
          <a:p>
            <a:r>
              <a:rPr lang="zh-CN" altLang="en-US" dirty="0"/>
              <a:t>信道就是信号在通信系统中传输的通道。</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259480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9920665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奈奎斯特第一准则，对于理想无噪声的基带传输系统，最大频带利用率为</a:t>
            </a:r>
            <a:r>
              <a:rPr lang="en-US" altLang="zh-CN"/>
              <a:t>2Baud/HZ</a:t>
            </a:r>
            <a:r>
              <a:rPr lang="zh-CN" altLang="en-US"/>
              <a:t>。</a:t>
            </a:r>
          </a:p>
        </p:txBody>
      </p:sp>
    </p:spTree>
    <p:extLst>
      <p:ext uri="{BB962C8B-B14F-4D97-AF65-F5344CB8AC3E}">
        <p14:creationId xmlns:p14="http://schemas.microsoft.com/office/powerpoint/2010/main" val="14352429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4283101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51</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9858186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9242574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1687396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95481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3268221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60160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2654278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66</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913547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7507498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6536502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1800980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18655677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码元：</a:t>
            </a:r>
            <a:r>
              <a:rPr kumimoji="1" lang="en-US" altLang="zh-CN" dirty="0" smtClean="0"/>
              <a:t>2</a:t>
            </a:r>
            <a:r>
              <a:rPr kumimoji="1" lang="zh-CN" altLang="en-US" dirty="0" smtClean="0"/>
              <a:t>的</a:t>
            </a:r>
            <a:r>
              <a:rPr kumimoji="1" lang="en-US" altLang="zh-CN" dirty="0" smtClean="0"/>
              <a:t>1</a:t>
            </a:r>
            <a:r>
              <a:rPr kumimoji="1" lang="zh-CN" altLang="en-US" dirty="0" smtClean="0"/>
              <a:t>次方</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15837034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码元：</a:t>
            </a:r>
            <a:r>
              <a:rPr kumimoji="1" lang="en-US" altLang="zh-CN" dirty="0" smtClean="0"/>
              <a:t>2</a:t>
            </a:r>
            <a:r>
              <a:rPr kumimoji="1" lang="zh-CN" altLang="en-US" dirty="0" smtClean="0"/>
              <a:t>的</a:t>
            </a:r>
            <a:r>
              <a:rPr kumimoji="1" lang="en-US" altLang="zh-CN" dirty="0" smtClean="0"/>
              <a:t>1</a:t>
            </a:r>
            <a:r>
              <a:rPr kumimoji="1" lang="zh-CN" altLang="en-US" dirty="0" smtClean="0"/>
              <a:t>次方</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664417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码元：</a:t>
            </a:r>
            <a:r>
              <a:rPr kumimoji="1" lang="en-US" altLang="zh-CN" dirty="0" smtClean="0"/>
              <a:t>2</a:t>
            </a:r>
            <a:r>
              <a:rPr kumimoji="1" lang="zh-CN" altLang="en-US" dirty="0" smtClean="0"/>
              <a:t>的</a:t>
            </a:r>
            <a:r>
              <a:rPr kumimoji="1" lang="en-US" altLang="zh-CN" dirty="0" smtClean="0"/>
              <a:t>1</a:t>
            </a:r>
            <a:r>
              <a:rPr kumimoji="1" lang="zh-CN" altLang="en-US" dirty="0" smtClean="0"/>
              <a:t>次方</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7501025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453963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01298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77</a:t>
            </a:fld>
            <a:endParaRPr lang="zh-CN" altLang="en-US"/>
          </a:p>
        </p:txBody>
      </p:sp>
    </p:spTree>
    <p:extLst>
      <p:ext uri="{BB962C8B-B14F-4D97-AF65-F5344CB8AC3E}">
        <p14:creationId xmlns:p14="http://schemas.microsoft.com/office/powerpoint/2010/main" val="2482453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码元：</a:t>
            </a:r>
            <a:r>
              <a:rPr kumimoji="1" lang="en-US" altLang="zh-CN" dirty="0" smtClean="0"/>
              <a:t>2</a:t>
            </a:r>
            <a:r>
              <a:rPr kumimoji="1" lang="zh-CN" altLang="en-US" dirty="0" smtClean="0"/>
              <a:t>的</a:t>
            </a:r>
            <a:r>
              <a:rPr kumimoji="1" lang="en-US" altLang="zh-CN" dirty="0" smtClean="0"/>
              <a:t>1</a:t>
            </a:r>
            <a:r>
              <a:rPr kumimoji="1" lang="zh-CN" altLang="en-US" dirty="0" smtClean="0"/>
              <a:t>次方</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78</a:t>
            </a:fld>
            <a:endParaRPr lang="zh-CN" altLang="en-US"/>
          </a:p>
        </p:txBody>
      </p:sp>
    </p:spTree>
    <p:extLst>
      <p:ext uri="{BB962C8B-B14F-4D97-AF65-F5344CB8AC3E}">
        <p14:creationId xmlns:p14="http://schemas.microsoft.com/office/powerpoint/2010/main" val="1034886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Microsoft YaHei" charset="-122"/>
                <a:ea typeface="Microsoft YaHei" charset="-122"/>
                <a:cs typeface="Microsoft YaHei" charset="-122"/>
              </a:rPr>
              <a:t>资源</a:t>
            </a:r>
            <a:r>
              <a:rPr lang="en-US" altLang="zh-CN" sz="1200" dirty="0" smtClean="0">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频域、时域、波长、编码</a:t>
            </a:r>
            <a:r>
              <a:rPr lang="en-US" altLang="zh-CN" sz="1200" dirty="0" smtClean="0">
                <a:latin typeface="Microsoft YaHei" charset="-122"/>
                <a:ea typeface="Microsoft YaHei" charset="-122"/>
                <a:cs typeface="Microsoft YaHei" charset="-122"/>
              </a:rPr>
              <a:t>)</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9379255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Microsoft YaHei" charset="-122"/>
                <a:ea typeface="Microsoft YaHei" charset="-122"/>
                <a:cs typeface="Microsoft YaHei" charset="-122"/>
              </a:rPr>
              <a:t>码元传输速率单位时间内数字通信系统所传输的码元个数。 </a:t>
            </a:r>
          </a:p>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79</a:t>
            </a:fld>
            <a:endParaRPr lang="zh-CN" altLang="en-US"/>
          </a:p>
        </p:txBody>
      </p:sp>
    </p:spTree>
    <p:extLst>
      <p:ext uri="{BB962C8B-B14F-4D97-AF65-F5344CB8AC3E}">
        <p14:creationId xmlns:p14="http://schemas.microsoft.com/office/powerpoint/2010/main" val="8182918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80</a:t>
            </a:fld>
            <a:endParaRPr lang="zh-CN" altLang="en-US"/>
          </a:p>
        </p:txBody>
      </p:sp>
    </p:spTree>
    <p:extLst>
      <p:ext uri="{BB962C8B-B14F-4D97-AF65-F5344CB8AC3E}">
        <p14:creationId xmlns:p14="http://schemas.microsoft.com/office/powerpoint/2010/main" val="8144000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82</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3194899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83</a:t>
            </a:fld>
            <a:endParaRPr lang="zh-CN" altLang="en-US"/>
          </a:p>
        </p:txBody>
      </p:sp>
    </p:spTree>
    <p:extLst>
      <p:ext uri="{BB962C8B-B14F-4D97-AF65-F5344CB8AC3E}">
        <p14:creationId xmlns:p14="http://schemas.microsoft.com/office/powerpoint/2010/main" val="6490072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84</a:t>
            </a:fld>
            <a:endParaRPr lang="zh-CN" altLang="en-US"/>
          </a:p>
        </p:txBody>
      </p:sp>
    </p:spTree>
    <p:extLst>
      <p:ext uri="{BB962C8B-B14F-4D97-AF65-F5344CB8AC3E}">
        <p14:creationId xmlns:p14="http://schemas.microsoft.com/office/powerpoint/2010/main" val="1818245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smtClean="0"/>
              <a:t>移动网络一定是无线网络</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85</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3111958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86</a:t>
            </a:fld>
            <a:endParaRPr lang="zh-CN" altLang="en-US"/>
          </a:p>
        </p:txBody>
      </p:sp>
    </p:spTree>
    <p:extLst>
      <p:ext uri="{BB962C8B-B14F-4D97-AF65-F5344CB8AC3E}">
        <p14:creationId xmlns:p14="http://schemas.microsoft.com/office/powerpoint/2010/main" val="6637930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smtClean="0"/>
              <a:t>移动网络一定是无线网络</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87</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7001650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88</a:t>
            </a:fld>
            <a:endParaRPr lang="zh-CN" altLang="en-US"/>
          </a:p>
        </p:txBody>
      </p:sp>
    </p:spTree>
    <p:extLst>
      <p:ext uri="{BB962C8B-B14F-4D97-AF65-F5344CB8AC3E}">
        <p14:creationId xmlns:p14="http://schemas.microsoft.com/office/powerpoint/2010/main" val="12403792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89</a:t>
            </a:fld>
            <a:endParaRPr lang="zh-CN" altLang="en-US"/>
          </a:p>
        </p:txBody>
      </p:sp>
    </p:spTree>
    <p:extLst>
      <p:ext uri="{BB962C8B-B14F-4D97-AF65-F5344CB8AC3E}">
        <p14:creationId xmlns:p14="http://schemas.microsoft.com/office/powerpoint/2010/main" val="137308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3444660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90</a:t>
            </a:fld>
            <a:endParaRPr lang="zh-CN" altLang="en-US"/>
          </a:p>
        </p:txBody>
      </p:sp>
    </p:spTree>
    <p:extLst>
      <p:ext uri="{BB962C8B-B14F-4D97-AF65-F5344CB8AC3E}">
        <p14:creationId xmlns:p14="http://schemas.microsoft.com/office/powerpoint/2010/main" val="6922216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归属代理除了负责与外部代理交互以及跟踪移动结点的</a:t>
            </a:r>
            <a:r>
              <a:rPr lang="en-US" altLang="zh-CN"/>
              <a:t>COA</a:t>
            </a:r>
            <a:r>
              <a:rPr lang="zh-CN" altLang="en-US"/>
              <a:t>外，还负责监视到达的数据报。</a:t>
            </a:r>
          </a:p>
        </p:txBody>
      </p:sp>
    </p:spTree>
    <p:extLst>
      <p:ext uri="{BB962C8B-B14F-4D97-AF65-F5344CB8AC3E}">
        <p14:creationId xmlns:p14="http://schemas.microsoft.com/office/powerpoint/2010/main" val="14763449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93</a:t>
            </a:fld>
            <a:endParaRPr lang="zh-CN" altLang="en-US"/>
          </a:p>
        </p:txBody>
      </p:sp>
    </p:spTree>
    <p:extLst>
      <p:ext uri="{BB962C8B-B14F-4D97-AF65-F5344CB8AC3E}">
        <p14:creationId xmlns:p14="http://schemas.microsoft.com/office/powerpoint/2010/main" val="1992611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smtClean="0"/>
              <a:t>移动网络一定是无线网络</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96</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3361084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97</a:t>
            </a:fld>
            <a:endParaRPr lang="zh-CN" altLang="en-US"/>
          </a:p>
        </p:txBody>
      </p:sp>
    </p:spTree>
    <p:extLst>
      <p:ext uri="{BB962C8B-B14F-4D97-AF65-F5344CB8AC3E}">
        <p14:creationId xmlns:p14="http://schemas.microsoft.com/office/powerpoint/2010/main" val="12235741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100</a:t>
            </a:fld>
            <a:endParaRPr lang="zh-CN" altLang="en-US"/>
          </a:p>
        </p:txBody>
      </p:sp>
    </p:spTree>
    <p:extLst>
      <p:ext uri="{BB962C8B-B14F-4D97-AF65-F5344CB8AC3E}">
        <p14:creationId xmlns:p14="http://schemas.microsoft.com/office/powerpoint/2010/main" val="5041628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被动扫描：</a:t>
            </a:r>
            <a:r>
              <a:rPr kumimoji="1" lang="en-US" altLang="zh-CN" dirty="0" smtClean="0"/>
              <a:t>AP</a:t>
            </a:r>
            <a:r>
              <a:rPr kumimoji="1" lang="zh-CN" altLang="en-US" dirty="0" smtClean="0"/>
              <a:t>发送信标帧，无线主机向选择的</a:t>
            </a:r>
            <a:r>
              <a:rPr kumimoji="1" lang="en-US" altLang="zh-CN" dirty="0" smtClean="0"/>
              <a:t>AP</a:t>
            </a:r>
            <a:r>
              <a:rPr kumimoji="1" lang="zh-CN" altLang="en-US" dirty="0" smtClean="0"/>
              <a:t>发送关联请求帧。选择的</a:t>
            </a:r>
            <a:r>
              <a:rPr kumimoji="1" lang="en-US" altLang="zh-CN" dirty="0" smtClean="0"/>
              <a:t>AP</a:t>
            </a:r>
            <a:r>
              <a:rPr kumimoji="1" lang="zh-CN" altLang="en-US" dirty="0" smtClean="0"/>
              <a:t>向无线主机发送关联响应帧。</a:t>
            </a:r>
            <a:endParaRPr kumimoji="1" lang="en-US" altLang="zh-CN" dirty="0" smtClean="0"/>
          </a:p>
          <a:p>
            <a:r>
              <a:rPr kumimoji="1" lang="zh-CN" altLang="en-US" dirty="0" smtClean="0"/>
              <a:t>主动扫描：无线主机广播探测请求帧。</a:t>
            </a:r>
            <a:r>
              <a:rPr kumimoji="1" lang="en-US" altLang="zh-CN" dirty="0" smtClean="0"/>
              <a:t>AP</a:t>
            </a:r>
            <a:r>
              <a:rPr kumimoji="1" lang="zh-CN" altLang="en-US" baseline="0" dirty="0" smtClean="0"/>
              <a:t> 发送探测响应帧。无线主机向选择的</a:t>
            </a:r>
            <a:r>
              <a:rPr kumimoji="1" lang="en-US" altLang="zh-CN" baseline="0" dirty="0" smtClean="0"/>
              <a:t>AP</a:t>
            </a:r>
            <a:r>
              <a:rPr kumimoji="1" lang="zh-CN" altLang="en-US" dirty="0" smtClean="0"/>
              <a:t>发送关联请求帧。选择的</a:t>
            </a:r>
            <a:r>
              <a:rPr kumimoji="1" lang="en-US" altLang="zh-CN" dirty="0" smtClean="0"/>
              <a:t>AP</a:t>
            </a:r>
            <a:r>
              <a:rPr kumimoji="1" lang="zh-CN" altLang="en-US" dirty="0" smtClean="0"/>
              <a:t>向无线主机发送关联响应帧。</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102</a:t>
            </a:fld>
            <a:endParaRPr lang="zh-CN" altLang="en-US"/>
          </a:p>
        </p:txBody>
      </p:sp>
    </p:spTree>
    <p:extLst>
      <p:ext uri="{BB962C8B-B14F-4D97-AF65-F5344CB8AC3E}">
        <p14:creationId xmlns:p14="http://schemas.microsoft.com/office/powerpoint/2010/main" val="1583194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103</a:t>
            </a:fld>
            <a:endParaRPr lang="zh-CN" altLang="en-US"/>
          </a:p>
        </p:txBody>
      </p:sp>
    </p:spTree>
    <p:extLst>
      <p:ext uri="{BB962C8B-B14F-4D97-AF65-F5344CB8AC3E}">
        <p14:creationId xmlns:p14="http://schemas.microsoft.com/office/powerpoint/2010/main" val="14548827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latin typeface="华文黑体" panose="02010600040101010101" charset="-122"/>
                <a:ea typeface="华文黑体" panose="02010600040101010101" charset="-122"/>
                <a:sym typeface="+mn-ea"/>
              </a:rPr>
              <a:t>多个站点</a:t>
            </a:r>
            <a:r>
              <a:rPr lang="en-US" altLang="zh-CN">
                <a:latin typeface="华文黑体" panose="02010600040101010101" charset="-122"/>
                <a:ea typeface="华文黑体" panose="02010600040101010101" charset="-122"/>
                <a:sym typeface="+mn-ea"/>
              </a:rPr>
              <a:t>(</a:t>
            </a:r>
            <a:r>
              <a:rPr lang="zh-CN" altLang="en-US">
                <a:latin typeface="华文黑体" panose="02010600040101010101" charset="-122"/>
                <a:ea typeface="华文黑体" panose="02010600040101010101" charset="-122"/>
                <a:sym typeface="+mn-ea"/>
              </a:rPr>
              <a:t>无线站点或</a:t>
            </a:r>
            <a:r>
              <a:rPr lang="en-US" altLang="zh-CN">
                <a:latin typeface="华文黑体" panose="02010600040101010101" charset="-122"/>
                <a:ea typeface="华文黑体" panose="02010600040101010101" charset="-122"/>
                <a:sym typeface="+mn-ea"/>
              </a:rPr>
              <a:t>AP)</a:t>
            </a:r>
            <a:r>
              <a:rPr lang="zh-CN" altLang="en-US">
                <a:latin typeface="华文黑体" panose="02010600040101010101" charset="-122"/>
                <a:ea typeface="华文黑体" panose="02010600040101010101" charset="-122"/>
                <a:sym typeface="+mn-ea"/>
              </a:rPr>
              <a:t>可能同时经过相同信道传输数据帧，因此需要一个多路访问控制协议来协调传输。</a:t>
            </a:r>
            <a:endParaRPr lang="zh-CN" altLang="en-US">
              <a:latin typeface="华文黑体" panose="02010600040101010101" charset="-122"/>
              <a:ea typeface="华文黑体" panose="02010600040101010101" charset="-122"/>
            </a:endParaRPr>
          </a:p>
          <a:p>
            <a:endParaRPr lang="zh-CN" altLang="en-US"/>
          </a:p>
        </p:txBody>
      </p:sp>
    </p:spTree>
    <p:extLst>
      <p:ext uri="{BB962C8B-B14F-4D97-AF65-F5344CB8AC3E}">
        <p14:creationId xmlns:p14="http://schemas.microsoft.com/office/powerpoint/2010/main" val="15933235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RTS</a:t>
            </a:r>
            <a:r>
              <a:rPr kumimoji="1" lang="zh-CN" altLang="en-US" dirty="0" smtClean="0"/>
              <a:t>和</a:t>
            </a:r>
            <a:r>
              <a:rPr kumimoji="1" lang="en-US" altLang="zh-CN" dirty="0" smtClean="0"/>
              <a:t>CTS</a:t>
            </a:r>
            <a:r>
              <a:rPr kumimoji="1" lang="zh-CN" altLang="en-US" dirty="0" smtClean="0"/>
              <a:t>帧中包含一个持续时间的字段</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105</a:t>
            </a:fld>
            <a:endParaRPr lang="zh-CN" altLang="en-US"/>
          </a:p>
        </p:txBody>
      </p:sp>
    </p:spTree>
    <p:extLst>
      <p:ext uri="{BB962C8B-B14F-4D97-AF65-F5344CB8AC3E}">
        <p14:creationId xmlns:p14="http://schemas.microsoft.com/office/powerpoint/2010/main" val="1385229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看瑞尔  </a:t>
            </a:r>
            <a:r>
              <a:rPr lang="en-US" altLang="zh-CN" dirty="0" err="1" smtClean="0"/>
              <a:t>motebou</a:t>
            </a:r>
            <a:r>
              <a:rPr lang="zh-CN" altLang="en-US" dirty="0" smtClean="0"/>
              <a:t>  </a:t>
            </a:r>
            <a:r>
              <a:rPr lang="en-US" altLang="zh-CN" dirty="0" err="1" smtClean="0"/>
              <a:t>ankesansi</a:t>
            </a:r>
            <a:endParaRPr lang="en-US" altLang="zh-CN" dirty="0" smtClean="0"/>
          </a:p>
          <a:p>
            <a:endParaRPr lang="en-US" altLang="zh-CN" dirty="0" smtClean="0"/>
          </a:p>
          <a:p>
            <a:r>
              <a:rPr lang="zh-CN" altLang="en-US" dirty="0" smtClean="0"/>
              <a:t>尽管</a:t>
            </a:r>
            <a:r>
              <a:rPr lang="zh-CN" altLang="en-US" dirty="0"/>
              <a:t>前面的时隙</a:t>
            </a:r>
            <a:r>
              <a:rPr lang="en-US" altLang="zh-CN" dirty="0"/>
              <a:t>ALOHA</a:t>
            </a:r>
            <a:r>
              <a:rPr lang="zh-CN" altLang="en-US" dirty="0"/>
              <a:t>协议，通过同步各个通信站发送站发送时间的方式，提高了信道利用率；</a:t>
            </a:r>
          </a:p>
          <a:p>
            <a:r>
              <a:rPr lang="zh-CN" altLang="en-US" dirty="0"/>
              <a:t>但是还是不满意。</a:t>
            </a:r>
          </a:p>
          <a:p>
            <a:r>
              <a:rPr lang="zh-CN" altLang="en-US" dirty="0"/>
              <a:t>发送之前无论信道是否空闲都进行发送，会大大增加冲突的可能性。</a:t>
            </a:r>
          </a:p>
          <a:p>
            <a:r>
              <a:rPr lang="zh-CN" altLang="en-US" dirty="0"/>
              <a:t>如果在发送之前先判断下信道是否空闲</a:t>
            </a:r>
            <a:r>
              <a:rPr lang="zh-CN" altLang="en-US" dirty="0" smtClean="0"/>
              <a:t>。</a:t>
            </a:r>
            <a:endParaRPr lang="en-US" altLang="zh-CN" dirty="0" smtClean="0"/>
          </a:p>
          <a:p>
            <a:r>
              <a:rPr lang="zh-CN" altLang="en-US" dirty="0" smtClean="0"/>
              <a:t>非坚持：别人在发送的时候，</a:t>
            </a:r>
            <a:r>
              <a:rPr lang="zh-CN" altLang="en-US" sz="1200" dirty="0" smtClean="0">
                <a:latin typeface="Microsoft YaHei" charset="-122"/>
                <a:ea typeface="Microsoft YaHei" charset="-122"/>
                <a:cs typeface="Microsoft YaHei" charset="-122"/>
              </a:rPr>
              <a:t>就等待一个随机时间，然后重新开始监听信道。</a:t>
            </a:r>
            <a:endParaRPr lang="en-US" altLang="zh-CN" sz="1200" dirty="0" smtClean="0">
              <a:latin typeface="Microsoft YaHei" charset="-122"/>
              <a:ea typeface="Microsoft YaHei" charset="-122"/>
              <a:cs typeface="Microsoft YaHei" charset="-122"/>
            </a:endParaRPr>
          </a:p>
          <a:p>
            <a:r>
              <a:rPr lang="en-US" altLang="zh-CN" sz="1200" dirty="0" smtClean="0">
                <a:latin typeface="Microsoft YaHei" charset="-122"/>
                <a:ea typeface="Microsoft YaHei" charset="-122"/>
                <a:cs typeface="Microsoft YaHei" charset="-122"/>
              </a:rPr>
              <a:t>1</a:t>
            </a:r>
            <a:r>
              <a:rPr lang="zh-CN" altLang="en-US" sz="1200" dirty="0" smtClean="0">
                <a:latin typeface="Microsoft YaHei" charset="-122"/>
                <a:ea typeface="Microsoft YaHei" charset="-122"/>
                <a:cs typeface="Microsoft YaHei" charset="-122"/>
              </a:rPr>
              <a:t>：别人在发送的时候，一直侦听，然后重新开始监听信道。</a:t>
            </a:r>
            <a:endParaRPr lang="en-US" altLang="zh-CN" sz="1200" dirty="0" smtClean="0">
              <a:latin typeface="Microsoft YaHei" charset="-122"/>
              <a:ea typeface="Microsoft YaHei" charset="-122"/>
              <a:cs typeface="Microsoft YaHei" charset="-122"/>
            </a:endParaRPr>
          </a:p>
          <a:p>
            <a:r>
              <a:rPr lang="en-US" altLang="zh-CN" sz="1200" dirty="0" smtClean="0">
                <a:latin typeface="Microsoft YaHei" charset="-122"/>
                <a:ea typeface="Microsoft YaHei" charset="-122"/>
                <a:cs typeface="Microsoft YaHei" charset="-122"/>
              </a:rPr>
              <a:t>P</a:t>
            </a:r>
            <a:r>
              <a:rPr lang="zh-CN" altLang="en-US" sz="1200" dirty="0" smtClean="0">
                <a:latin typeface="Microsoft YaHei" charset="-122"/>
                <a:ea typeface="Microsoft YaHei" charset="-122"/>
                <a:cs typeface="Microsoft YaHei" charset="-122"/>
              </a:rPr>
              <a:t>：别人在发送的时候，先侦听信道，若发现信道空闲，则以概率</a:t>
            </a:r>
            <a:r>
              <a:rPr lang="en-US" altLang="zh-CN" sz="1200" dirty="0" smtClean="0">
                <a:latin typeface="Microsoft YaHei" charset="-122"/>
                <a:ea typeface="Microsoft YaHei" charset="-122"/>
                <a:cs typeface="Microsoft YaHei" charset="-122"/>
              </a:rPr>
              <a:t>P</a:t>
            </a:r>
            <a:r>
              <a:rPr lang="zh-CN" altLang="en-US" sz="1200" dirty="0" smtClean="0">
                <a:latin typeface="Microsoft YaHei" charset="-122"/>
                <a:ea typeface="Microsoft YaHei" charset="-122"/>
                <a:cs typeface="Microsoft YaHei" charset="-122"/>
              </a:rPr>
              <a:t>在最近时隙发送数据。</a:t>
            </a:r>
            <a:endParaRPr lang="zh-CN" altLang="en-US" dirty="0"/>
          </a:p>
          <a:p>
            <a:endParaRPr lang="zh-CN" alt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106</a:t>
            </a:fld>
            <a:endParaRPr lang="zh-CN" altLang="en-US"/>
          </a:p>
        </p:txBody>
      </p:sp>
    </p:spTree>
    <p:extLst>
      <p:ext uri="{BB962C8B-B14F-4D97-AF65-F5344CB8AC3E}">
        <p14:creationId xmlns:p14="http://schemas.microsoft.com/office/powerpoint/2010/main" val="17988384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控制帧：提高工作站数据传输的可靠性。</a:t>
            </a:r>
            <a:endParaRPr kumimoji="1" lang="en-US" altLang="zh-CN" dirty="0" smtClean="0"/>
          </a:p>
          <a:p>
            <a:r>
              <a:rPr kumimoji="1" lang="zh-CN" altLang="en-US" dirty="0" smtClean="0"/>
              <a:t>数据帧：运输想要发送的数据。</a:t>
            </a:r>
            <a:endParaRPr kumimoji="1" lang="en-US" altLang="zh-CN" dirty="0" smtClean="0"/>
          </a:p>
          <a:p>
            <a:r>
              <a:rPr kumimoji="1" lang="zh-CN" altLang="en-US" dirty="0" smtClean="0"/>
              <a:t>管理帧：加入网络，退出网络的管理事宜。</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107</a:t>
            </a:fld>
            <a:endParaRPr lang="zh-CN" altLang="en-US"/>
          </a:p>
        </p:txBody>
      </p:sp>
    </p:spTree>
    <p:extLst>
      <p:ext uri="{BB962C8B-B14F-4D97-AF65-F5344CB8AC3E}">
        <p14:creationId xmlns:p14="http://schemas.microsoft.com/office/powerpoint/2010/main" val="12112317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主机</a:t>
            </a:r>
            <a:r>
              <a:rPr kumimoji="1" lang="en-US" altLang="zh-CN" dirty="0" smtClean="0"/>
              <a:t>A</a:t>
            </a:r>
            <a:r>
              <a:rPr kumimoji="1" lang="zh-CN" altLang="en-US" dirty="0" smtClean="0"/>
              <a:t>把数据发给</a:t>
            </a:r>
            <a:r>
              <a:rPr kumimoji="1" lang="en-US" altLang="zh-CN" dirty="0" smtClean="0"/>
              <a:t>AP1</a:t>
            </a:r>
            <a:r>
              <a:rPr kumimoji="1" lang="zh-CN" altLang="en-US" dirty="0" smtClean="0"/>
              <a:t>时，帧控制字段去往</a:t>
            </a:r>
            <a:r>
              <a:rPr kumimoji="1" lang="en-US" altLang="zh-CN" dirty="0" smtClean="0"/>
              <a:t>AP=1</a:t>
            </a:r>
            <a:r>
              <a:rPr kumimoji="1" lang="zh-CN" altLang="en-US" dirty="0" smtClean="0"/>
              <a:t>，来自</a:t>
            </a:r>
            <a:r>
              <a:rPr kumimoji="1" lang="en-US" altLang="zh-CN" dirty="0" smtClean="0"/>
              <a:t>AP=0</a:t>
            </a:r>
            <a:r>
              <a:rPr kumimoji="1" lang="zh-CN" altLang="en-US" dirty="0" smtClean="0"/>
              <a:t>，</a:t>
            </a:r>
            <a:endParaRPr kumimoji="1" lang="en-US" altLang="zh-CN" dirty="0" smtClean="0"/>
          </a:p>
          <a:p>
            <a:r>
              <a:rPr kumimoji="1" lang="zh-CN" altLang="en-US" dirty="0" smtClean="0"/>
              <a:t>则地址</a:t>
            </a:r>
            <a:r>
              <a:rPr kumimoji="1" lang="en-US" altLang="zh-CN" dirty="0" smtClean="0"/>
              <a:t>1</a:t>
            </a:r>
            <a:r>
              <a:rPr kumimoji="1" lang="zh-CN" altLang="en-US" dirty="0" smtClean="0"/>
              <a:t>是，</a:t>
            </a:r>
            <a:r>
              <a:rPr kumimoji="1" lang="en-US" altLang="zh-CN" dirty="0" smtClean="0"/>
              <a:t>AP1</a:t>
            </a:r>
            <a:r>
              <a:rPr kumimoji="1" lang="zh-CN" altLang="en-US" dirty="0" smtClean="0"/>
              <a:t>的</a:t>
            </a:r>
            <a:r>
              <a:rPr kumimoji="1" lang="en-US" altLang="zh-CN" dirty="0" smtClean="0"/>
              <a:t>MAC</a:t>
            </a:r>
            <a:r>
              <a:rPr kumimoji="1" lang="zh-CN" altLang="en-US" dirty="0" smtClean="0"/>
              <a:t>地址。地址</a:t>
            </a:r>
            <a:r>
              <a:rPr kumimoji="1" lang="en-US" altLang="zh-CN" dirty="0" smtClean="0"/>
              <a:t>2</a:t>
            </a:r>
            <a:r>
              <a:rPr kumimoji="1" lang="zh-CN" altLang="en-US" dirty="0" smtClean="0"/>
              <a:t>是主机</a:t>
            </a:r>
            <a:r>
              <a:rPr kumimoji="1" lang="en-US" altLang="zh-CN" dirty="0" smtClean="0"/>
              <a:t>A</a:t>
            </a:r>
            <a:r>
              <a:rPr kumimoji="1" lang="zh-CN" altLang="en-US" dirty="0" smtClean="0"/>
              <a:t>的</a:t>
            </a:r>
            <a:r>
              <a:rPr kumimoji="1" lang="en-US" altLang="zh-CN" dirty="0" smtClean="0"/>
              <a:t>MAC</a:t>
            </a:r>
            <a:r>
              <a:rPr kumimoji="1" lang="zh-CN" altLang="en-US" dirty="0" smtClean="0"/>
              <a:t>地址，地址</a:t>
            </a:r>
            <a:r>
              <a:rPr kumimoji="1" lang="en-US" altLang="zh-CN" dirty="0" smtClean="0"/>
              <a:t>3</a:t>
            </a:r>
            <a:r>
              <a:rPr kumimoji="1" lang="zh-CN" altLang="en-US" dirty="0" smtClean="0"/>
              <a:t>是目的主机的</a:t>
            </a:r>
            <a:r>
              <a:rPr kumimoji="1" lang="en-US" altLang="zh-CN" dirty="0" smtClean="0"/>
              <a:t>MAC</a:t>
            </a:r>
            <a:r>
              <a:rPr kumimoji="1" lang="zh-CN" altLang="en-US" dirty="0" smtClean="0"/>
              <a:t>地址。</a:t>
            </a:r>
            <a:endParaRPr kumimoji="1" lang="en-US" altLang="zh-CN" dirty="0" smtClean="0"/>
          </a:p>
          <a:p>
            <a:r>
              <a:rPr kumimoji="1" lang="zh-CN" altLang="en-US" dirty="0" smtClean="0"/>
              <a:t>当</a:t>
            </a:r>
            <a:r>
              <a:rPr kumimoji="1" lang="en-US" altLang="zh-CN" dirty="0" smtClean="0"/>
              <a:t>AP1</a:t>
            </a:r>
            <a:r>
              <a:rPr kumimoji="1" lang="zh-CN" altLang="en-US" dirty="0" smtClean="0"/>
              <a:t>把数据转发给</a:t>
            </a:r>
            <a:r>
              <a:rPr kumimoji="1" lang="en-US" altLang="zh-CN" dirty="0" smtClean="0"/>
              <a:t>B</a:t>
            </a:r>
            <a:r>
              <a:rPr kumimoji="1" lang="zh-CN" altLang="en-US" dirty="0" smtClean="0"/>
              <a:t>时，去往</a:t>
            </a:r>
            <a:r>
              <a:rPr kumimoji="1" lang="en-US" altLang="zh-CN" dirty="0" smtClean="0"/>
              <a:t>AP=0,</a:t>
            </a:r>
            <a:r>
              <a:rPr kumimoji="1" lang="zh-CN" altLang="en-US" dirty="0" smtClean="0"/>
              <a:t>来自</a:t>
            </a:r>
            <a:r>
              <a:rPr kumimoji="1" lang="en-US" altLang="zh-CN" dirty="0" smtClean="0"/>
              <a:t>AP=1.</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则地址</a:t>
            </a:r>
            <a:r>
              <a:rPr kumimoji="1" lang="en-US" altLang="zh-CN" dirty="0" smtClean="0"/>
              <a:t>1</a:t>
            </a:r>
            <a:r>
              <a:rPr kumimoji="1" lang="zh-CN" altLang="en-US" dirty="0" smtClean="0"/>
              <a:t>是，主机</a:t>
            </a:r>
            <a:r>
              <a:rPr kumimoji="1" lang="en-US" altLang="zh-CN" dirty="0" smtClean="0"/>
              <a:t>B</a:t>
            </a:r>
            <a:r>
              <a:rPr kumimoji="1" lang="zh-CN" altLang="en-US" dirty="0" smtClean="0"/>
              <a:t> 的</a:t>
            </a:r>
            <a:r>
              <a:rPr kumimoji="1" lang="en-US" altLang="zh-CN" dirty="0" smtClean="0"/>
              <a:t>MAC</a:t>
            </a:r>
            <a:r>
              <a:rPr kumimoji="1" lang="zh-CN" altLang="en-US" dirty="0" smtClean="0"/>
              <a:t>地址。地址</a:t>
            </a:r>
            <a:r>
              <a:rPr kumimoji="1" lang="en-US" altLang="zh-CN" dirty="0" smtClean="0"/>
              <a:t>2</a:t>
            </a:r>
            <a:r>
              <a:rPr kumimoji="1" lang="zh-CN" altLang="en-US" dirty="0" smtClean="0"/>
              <a:t>是</a:t>
            </a:r>
            <a:r>
              <a:rPr kumimoji="1" lang="en-US" altLang="zh-CN" dirty="0" smtClean="0"/>
              <a:t>AP1</a:t>
            </a:r>
            <a:r>
              <a:rPr kumimoji="1" lang="zh-CN" altLang="en-US" dirty="0" smtClean="0"/>
              <a:t>的</a:t>
            </a:r>
            <a:r>
              <a:rPr kumimoji="1" lang="en-US" altLang="zh-CN" dirty="0" smtClean="0"/>
              <a:t>MAC</a:t>
            </a:r>
            <a:r>
              <a:rPr kumimoji="1" lang="zh-CN" altLang="en-US" dirty="0" smtClean="0"/>
              <a:t>地址，地址</a:t>
            </a:r>
            <a:r>
              <a:rPr kumimoji="1" lang="en-US" altLang="zh-CN" dirty="0" smtClean="0"/>
              <a:t>3</a:t>
            </a:r>
            <a:r>
              <a:rPr kumimoji="1" lang="zh-CN" altLang="en-US" dirty="0" smtClean="0"/>
              <a:t>是主机</a:t>
            </a:r>
            <a:r>
              <a:rPr kumimoji="1" lang="en-US" altLang="zh-CN" dirty="0" smtClean="0"/>
              <a:t>A</a:t>
            </a:r>
            <a:r>
              <a:rPr kumimoji="1" lang="zh-CN" altLang="en-US" dirty="0" smtClean="0"/>
              <a:t>的</a:t>
            </a:r>
            <a:r>
              <a:rPr kumimoji="1" lang="en-US" altLang="zh-CN" dirty="0" smtClean="0"/>
              <a:t>MAC</a:t>
            </a:r>
            <a:r>
              <a:rPr kumimoji="1" lang="zh-CN" altLang="en-US" dirty="0" smtClean="0"/>
              <a:t>地址。</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111</a:t>
            </a:fld>
            <a:endParaRPr lang="zh-CN" altLang="en-US"/>
          </a:p>
        </p:txBody>
      </p:sp>
    </p:spTree>
    <p:extLst>
      <p:ext uri="{BB962C8B-B14F-4D97-AF65-F5344CB8AC3E}">
        <p14:creationId xmlns:p14="http://schemas.microsoft.com/office/powerpoint/2010/main" val="7073326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smtClean="0"/>
              <a:t>移动网络一定是无线网络</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113</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1943700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当一台无线主机位于一个</a:t>
            </a:r>
            <a:r>
              <a:rPr lang="en-US" altLang="zh-CN" dirty="0">
                <a:latin typeface="黑体" panose="02010609060101010101" pitchFamily="49" charset="-122"/>
                <a:ea typeface="黑体" panose="02010609060101010101" pitchFamily="49" charset="-122"/>
                <a:sym typeface="+mn-ea"/>
              </a:rPr>
              <a:t>IEEE </a:t>
            </a:r>
            <a:r>
              <a:rPr lang="en-US" altLang="zh-CN" dirty="0" smtClean="0">
                <a:latin typeface="黑体" panose="02010609060101010101" pitchFamily="49" charset="-122"/>
                <a:ea typeface="黑体" panose="02010609060101010101" pitchFamily="49" charset="-122"/>
                <a:sym typeface="+mn-ea"/>
              </a:rPr>
              <a:t>802.11</a:t>
            </a:r>
            <a:r>
              <a:rPr lang="zh-CN" altLang="en-US" dirty="0" smtClean="0">
                <a:latin typeface="黑体" panose="02010609060101010101" pitchFamily="49" charset="-122"/>
                <a:ea typeface="黑体" panose="02010609060101010101" pitchFamily="49" charset="-122"/>
                <a:sym typeface="+mn-ea"/>
              </a:rPr>
              <a:t>接入点附近时，可以通过接入</a:t>
            </a:r>
            <a:r>
              <a:rPr lang="en-US" altLang="zh-CN" dirty="0">
                <a:latin typeface="黑体" panose="02010609060101010101" pitchFamily="49" charset="-122"/>
                <a:ea typeface="黑体" panose="02010609060101010101" pitchFamily="49" charset="-122"/>
                <a:sym typeface="+mn-ea"/>
              </a:rPr>
              <a:t>IEEE </a:t>
            </a:r>
            <a:r>
              <a:rPr lang="en-US" altLang="zh-CN" dirty="0" smtClean="0">
                <a:latin typeface="黑体" panose="02010609060101010101" pitchFamily="49" charset="-122"/>
                <a:ea typeface="黑体" panose="02010609060101010101" pitchFamily="49" charset="-122"/>
                <a:sym typeface="+mn-ea"/>
              </a:rPr>
              <a:t>802.11</a:t>
            </a:r>
            <a:r>
              <a:rPr lang="zh-CN" altLang="en-US" dirty="0" smtClean="0">
                <a:latin typeface="黑体" panose="02010609060101010101" pitchFamily="49" charset="-122"/>
                <a:ea typeface="黑体" panose="02010609060101010101" pitchFamily="49" charset="-122"/>
                <a:sym typeface="+mn-ea"/>
              </a:rPr>
              <a:t>网络从而与互联网进行交互。</a:t>
            </a:r>
          </a:p>
          <a:p>
            <a:r>
              <a:rPr lang="zh-CN" altLang="en-US" dirty="0" smtClean="0">
                <a:latin typeface="黑体" panose="02010609060101010101" pitchFamily="49" charset="-122"/>
                <a:ea typeface="黑体" panose="02010609060101010101" pitchFamily="49" charset="-122"/>
                <a:sym typeface="+mn-ea"/>
              </a:rPr>
              <a:t>这是建立在无线主机附近有</a:t>
            </a:r>
            <a:r>
              <a:rPr lang="en-US" altLang="zh-CN" dirty="0">
                <a:latin typeface="黑体" panose="02010609060101010101" pitchFamily="49" charset="-122"/>
                <a:ea typeface="黑体" panose="02010609060101010101" pitchFamily="49" charset="-122"/>
                <a:sym typeface="+mn-ea"/>
              </a:rPr>
              <a:t>IEEE </a:t>
            </a:r>
            <a:r>
              <a:rPr lang="en-US" altLang="zh-CN" dirty="0" smtClean="0">
                <a:latin typeface="黑体" panose="02010609060101010101" pitchFamily="49" charset="-122"/>
                <a:ea typeface="黑体" panose="02010609060101010101" pitchFamily="49" charset="-122"/>
                <a:sym typeface="+mn-ea"/>
              </a:rPr>
              <a:t>802.11</a:t>
            </a:r>
            <a:r>
              <a:rPr lang="zh-CN" altLang="en-US" dirty="0" smtClean="0">
                <a:latin typeface="黑体" panose="02010609060101010101" pitchFamily="49" charset="-122"/>
                <a:ea typeface="黑体" panose="02010609060101010101" pitchFamily="49" charset="-122"/>
                <a:sym typeface="+mn-ea"/>
              </a:rPr>
              <a:t>网络的基础上的。</a:t>
            </a:r>
          </a:p>
          <a:p>
            <a:r>
              <a:rPr lang="zh-CN" altLang="en-US" dirty="0" smtClean="0">
                <a:latin typeface="黑体" panose="02010609060101010101" pitchFamily="49" charset="-122"/>
                <a:ea typeface="黑体" panose="02010609060101010101" pitchFamily="49" charset="-122"/>
                <a:sym typeface="+mn-ea"/>
              </a:rPr>
              <a:t>然而大多数的</a:t>
            </a:r>
            <a:r>
              <a:rPr lang="en-US" altLang="zh-CN" dirty="0">
                <a:latin typeface="黑体" panose="02010609060101010101" pitchFamily="49" charset="-122"/>
                <a:ea typeface="黑体" panose="02010609060101010101" pitchFamily="49" charset="-122"/>
                <a:sym typeface="+mn-ea"/>
              </a:rPr>
              <a:t>IEEE </a:t>
            </a:r>
            <a:r>
              <a:rPr lang="en-US" altLang="zh-CN" dirty="0" smtClean="0">
                <a:latin typeface="黑体" panose="02010609060101010101" pitchFamily="49" charset="-122"/>
                <a:ea typeface="黑体" panose="02010609060101010101" pitchFamily="49" charset="-122"/>
                <a:sym typeface="+mn-ea"/>
              </a:rPr>
              <a:t>802.11</a:t>
            </a:r>
            <a:r>
              <a:rPr lang="zh-CN" altLang="en-US" dirty="0" smtClean="0">
                <a:latin typeface="黑体" panose="02010609060101010101" pitchFamily="49" charset="-122"/>
                <a:ea typeface="黑体" panose="02010609060101010101" pitchFamily="49" charset="-122"/>
                <a:sym typeface="+mn-ea"/>
              </a:rPr>
              <a:t>网络只是小规模范围覆盖。</a:t>
            </a:r>
          </a:p>
          <a:p>
            <a:r>
              <a:rPr lang="zh-CN" altLang="en-US" dirty="0" smtClean="0">
                <a:latin typeface="黑体" panose="02010609060101010101" pitchFamily="49" charset="-122"/>
                <a:ea typeface="黑体" panose="02010609060101010101" pitchFamily="49" charset="-122"/>
                <a:sym typeface="+mn-ea"/>
              </a:rPr>
              <a:t>因此想要任何时间、任何地点都能接入到互联网，仅靠</a:t>
            </a:r>
            <a:r>
              <a:rPr lang="en-US" altLang="zh-CN" dirty="0">
                <a:latin typeface="黑体" panose="02010609060101010101" pitchFamily="49" charset="-122"/>
                <a:ea typeface="黑体" panose="02010609060101010101" pitchFamily="49" charset="-122"/>
                <a:sym typeface="+mn-ea"/>
              </a:rPr>
              <a:t>IEEE </a:t>
            </a:r>
            <a:r>
              <a:rPr lang="en-US" altLang="zh-CN" dirty="0" smtClean="0">
                <a:latin typeface="黑体" panose="02010609060101010101" pitchFamily="49" charset="-122"/>
                <a:ea typeface="黑体" panose="02010609060101010101" pitchFamily="49" charset="-122"/>
                <a:sym typeface="+mn-ea"/>
              </a:rPr>
              <a:t>802.11</a:t>
            </a:r>
            <a:r>
              <a:rPr lang="zh-CN" altLang="en-US" dirty="0" smtClean="0">
                <a:latin typeface="黑体" panose="02010609060101010101" pitchFamily="49" charset="-122"/>
                <a:ea typeface="黑体" panose="02010609060101010101" pitchFamily="49" charset="-122"/>
                <a:sym typeface="+mn-ea"/>
              </a:rPr>
              <a:t>无线局域网技术是不行的。</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114</a:t>
            </a:fld>
            <a:endParaRPr lang="zh-CN" altLang="en-US"/>
          </a:p>
        </p:txBody>
      </p:sp>
    </p:spTree>
    <p:extLst>
      <p:ext uri="{BB962C8B-B14F-4D97-AF65-F5344CB8AC3E}">
        <p14:creationId xmlns:p14="http://schemas.microsoft.com/office/powerpoint/2010/main" val="9141562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FDMA</a:t>
            </a:r>
            <a:r>
              <a:rPr kumimoji="1" lang="zh-CN" altLang="en-US" dirty="0" smtClean="0"/>
              <a:t>频分</a:t>
            </a:r>
            <a:endParaRPr kumimoji="1" lang="en-US" altLang="zh-CN" dirty="0" smtClean="0"/>
          </a:p>
          <a:p>
            <a:r>
              <a:rPr lang="en-US" altLang="zh-CN" sz="1200" dirty="0" smtClean="0">
                <a:solidFill>
                  <a:srgbClr val="C00000"/>
                </a:solidFill>
                <a:latin typeface="Microsoft YaHei" charset="-122"/>
                <a:ea typeface="Microsoft YaHei" charset="-122"/>
                <a:cs typeface="Microsoft YaHei" charset="-122"/>
              </a:rPr>
              <a:t>TDMA</a:t>
            </a:r>
            <a:r>
              <a:rPr lang="zh-CN" altLang="en-US" sz="1200" dirty="0" smtClean="0">
                <a:solidFill>
                  <a:srgbClr val="C00000"/>
                </a:solidFill>
                <a:latin typeface="Microsoft YaHei" charset="-122"/>
                <a:ea typeface="Microsoft YaHei" charset="-122"/>
                <a:cs typeface="Microsoft YaHei" charset="-122"/>
              </a:rPr>
              <a:t>时分</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115</a:t>
            </a:fld>
            <a:endParaRPr lang="zh-CN" altLang="en-US"/>
          </a:p>
        </p:txBody>
      </p:sp>
    </p:spTree>
    <p:extLst>
      <p:ext uri="{BB962C8B-B14F-4D97-AF65-F5344CB8AC3E}">
        <p14:creationId xmlns:p14="http://schemas.microsoft.com/office/powerpoint/2010/main" val="19721864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FDMA</a:t>
            </a:r>
            <a:r>
              <a:rPr kumimoji="1" lang="zh-CN" altLang="en-US" dirty="0" smtClean="0"/>
              <a:t>频分</a:t>
            </a:r>
            <a:endParaRPr kumimoji="1" lang="en-US" altLang="zh-CN" dirty="0" smtClean="0"/>
          </a:p>
          <a:p>
            <a:r>
              <a:rPr lang="en-US" altLang="zh-CN" sz="1200" dirty="0" smtClean="0">
                <a:solidFill>
                  <a:srgbClr val="C00000"/>
                </a:solidFill>
                <a:latin typeface="Microsoft YaHei" charset="-122"/>
                <a:ea typeface="Microsoft YaHei" charset="-122"/>
                <a:cs typeface="Microsoft YaHei" charset="-122"/>
              </a:rPr>
              <a:t>TDMA</a:t>
            </a:r>
            <a:r>
              <a:rPr lang="zh-CN" altLang="en-US" sz="1200" dirty="0" smtClean="0">
                <a:solidFill>
                  <a:srgbClr val="C00000"/>
                </a:solidFill>
                <a:latin typeface="Microsoft YaHei" charset="-122"/>
                <a:ea typeface="Microsoft YaHei" charset="-122"/>
                <a:cs typeface="Microsoft YaHei" charset="-122"/>
              </a:rPr>
              <a:t>时分</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116</a:t>
            </a:fld>
            <a:endParaRPr lang="zh-CN" altLang="en-US"/>
          </a:p>
        </p:txBody>
      </p:sp>
    </p:spTree>
    <p:extLst>
      <p:ext uri="{BB962C8B-B14F-4D97-AF65-F5344CB8AC3E}">
        <p14:creationId xmlns:p14="http://schemas.microsoft.com/office/powerpoint/2010/main" val="6552571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当一台无线主机位于一个</a:t>
            </a:r>
            <a:r>
              <a:rPr lang="en-US" altLang="zh-CN" dirty="0">
                <a:latin typeface="黑体" panose="02010609060101010101" pitchFamily="49" charset="-122"/>
                <a:ea typeface="黑体" panose="02010609060101010101" pitchFamily="49" charset="-122"/>
                <a:sym typeface="+mn-ea"/>
              </a:rPr>
              <a:t>IEEE </a:t>
            </a:r>
            <a:r>
              <a:rPr lang="en-US" altLang="zh-CN" dirty="0" smtClean="0">
                <a:latin typeface="黑体" panose="02010609060101010101" pitchFamily="49" charset="-122"/>
                <a:ea typeface="黑体" panose="02010609060101010101" pitchFamily="49" charset="-122"/>
                <a:sym typeface="+mn-ea"/>
              </a:rPr>
              <a:t>802.11</a:t>
            </a:r>
            <a:r>
              <a:rPr lang="zh-CN" altLang="en-US" dirty="0" smtClean="0">
                <a:latin typeface="黑体" panose="02010609060101010101" pitchFamily="49" charset="-122"/>
                <a:ea typeface="黑体" panose="02010609060101010101" pitchFamily="49" charset="-122"/>
                <a:sym typeface="+mn-ea"/>
              </a:rPr>
              <a:t>接入点附近时，可以通过接入</a:t>
            </a:r>
            <a:r>
              <a:rPr lang="en-US" altLang="zh-CN" dirty="0">
                <a:latin typeface="黑体" panose="02010609060101010101" pitchFamily="49" charset="-122"/>
                <a:ea typeface="黑体" panose="02010609060101010101" pitchFamily="49" charset="-122"/>
                <a:sym typeface="+mn-ea"/>
              </a:rPr>
              <a:t>IEEE </a:t>
            </a:r>
            <a:r>
              <a:rPr lang="en-US" altLang="zh-CN" dirty="0" smtClean="0">
                <a:latin typeface="黑体" panose="02010609060101010101" pitchFamily="49" charset="-122"/>
                <a:ea typeface="黑体" panose="02010609060101010101" pitchFamily="49" charset="-122"/>
                <a:sym typeface="+mn-ea"/>
              </a:rPr>
              <a:t>802.11</a:t>
            </a:r>
            <a:r>
              <a:rPr lang="zh-CN" altLang="en-US" dirty="0" smtClean="0">
                <a:latin typeface="黑体" panose="02010609060101010101" pitchFamily="49" charset="-122"/>
                <a:ea typeface="黑体" panose="02010609060101010101" pitchFamily="49" charset="-122"/>
                <a:sym typeface="+mn-ea"/>
              </a:rPr>
              <a:t>网络从而与互联网进行交互。</a:t>
            </a:r>
          </a:p>
          <a:p>
            <a:r>
              <a:rPr lang="zh-CN" altLang="en-US" dirty="0" smtClean="0">
                <a:latin typeface="黑体" panose="02010609060101010101" pitchFamily="49" charset="-122"/>
                <a:ea typeface="黑体" panose="02010609060101010101" pitchFamily="49" charset="-122"/>
                <a:sym typeface="+mn-ea"/>
              </a:rPr>
              <a:t>这是建立在无线主机附近有</a:t>
            </a:r>
            <a:r>
              <a:rPr lang="en-US" altLang="zh-CN" dirty="0">
                <a:latin typeface="黑体" panose="02010609060101010101" pitchFamily="49" charset="-122"/>
                <a:ea typeface="黑体" panose="02010609060101010101" pitchFamily="49" charset="-122"/>
                <a:sym typeface="+mn-ea"/>
              </a:rPr>
              <a:t>IEEE </a:t>
            </a:r>
            <a:r>
              <a:rPr lang="en-US" altLang="zh-CN" dirty="0" smtClean="0">
                <a:latin typeface="黑体" panose="02010609060101010101" pitchFamily="49" charset="-122"/>
                <a:ea typeface="黑体" panose="02010609060101010101" pitchFamily="49" charset="-122"/>
                <a:sym typeface="+mn-ea"/>
              </a:rPr>
              <a:t>802.11</a:t>
            </a:r>
            <a:r>
              <a:rPr lang="zh-CN" altLang="en-US" dirty="0" smtClean="0">
                <a:latin typeface="黑体" panose="02010609060101010101" pitchFamily="49" charset="-122"/>
                <a:ea typeface="黑体" panose="02010609060101010101" pitchFamily="49" charset="-122"/>
                <a:sym typeface="+mn-ea"/>
              </a:rPr>
              <a:t>网络的基础上的。</a:t>
            </a:r>
          </a:p>
          <a:p>
            <a:r>
              <a:rPr lang="zh-CN" altLang="en-US" dirty="0" smtClean="0">
                <a:latin typeface="黑体" panose="02010609060101010101" pitchFamily="49" charset="-122"/>
                <a:ea typeface="黑体" panose="02010609060101010101" pitchFamily="49" charset="-122"/>
                <a:sym typeface="+mn-ea"/>
              </a:rPr>
              <a:t>然而大多数的</a:t>
            </a:r>
            <a:r>
              <a:rPr lang="en-US" altLang="zh-CN" dirty="0">
                <a:latin typeface="黑体" panose="02010609060101010101" pitchFamily="49" charset="-122"/>
                <a:ea typeface="黑体" panose="02010609060101010101" pitchFamily="49" charset="-122"/>
                <a:sym typeface="+mn-ea"/>
              </a:rPr>
              <a:t>IEEE </a:t>
            </a:r>
            <a:r>
              <a:rPr lang="en-US" altLang="zh-CN" dirty="0" smtClean="0">
                <a:latin typeface="黑体" panose="02010609060101010101" pitchFamily="49" charset="-122"/>
                <a:ea typeface="黑体" panose="02010609060101010101" pitchFamily="49" charset="-122"/>
                <a:sym typeface="+mn-ea"/>
              </a:rPr>
              <a:t>802.11</a:t>
            </a:r>
            <a:r>
              <a:rPr lang="zh-CN" altLang="en-US" dirty="0" smtClean="0">
                <a:latin typeface="黑体" panose="02010609060101010101" pitchFamily="49" charset="-122"/>
                <a:ea typeface="黑体" panose="02010609060101010101" pitchFamily="49" charset="-122"/>
                <a:sym typeface="+mn-ea"/>
              </a:rPr>
              <a:t>网络只是小规模范围覆盖。</a:t>
            </a:r>
          </a:p>
          <a:p>
            <a:r>
              <a:rPr lang="zh-CN" altLang="en-US" dirty="0" smtClean="0">
                <a:latin typeface="黑体" panose="02010609060101010101" pitchFamily="49" charset="-122"/>
                <a:ea typeface="黑体" panose="02010609060101010101" pitchFamily="49" charset="-122"/>
                <a:sym typeface="+mn-ea"/>
              </a:rPr>
              <a:t>因此想要任何时间、任何地点都能接入到互联网，仅靠</a:t>
            </a:r>
            <a:r>
              <a:rPr lang="en-US" altLang="zh-CN" dirty="0">
                <a:latin typeface="黑体" panose="02010609060101010101" pitchFamily="49" charset="-122"/>
                <a:ea typeface="黑体" panose="02010609060101010101" pitchFamily="49" charset="-122"/>
                <a:sym typeface="+mn-ea"/>
              </a:rPr>
              <a:t>IEEE </a:t>
            </a:r>
            <a:r>
              <a:rPr lang="en-US" altLang="zh-CN" dirty="0" smtClean="0">
                <a:latin typeface="黑体" panose="02010609060101010101" pitchFamily="49" charset="-122"/>
                <a:ea typeface="黑体" panose="02010609060101010101" pitchFamily="49" charset="-122"/>
                <a:sym typeface="+mn-ea"/>
              </a:rPr>
              <a:t>802.11</a:t>
            </a:r>
            <a:r>
              <a:rPr lang="zh-CN" altLang="en-US" dirty="0" smtClean="0">
                <a:latin typeface="黑体" panose="02010609060101010101" pitchFamily="49" charset="-122"/>
                <a:ea typeface="黑体" panose="02010609060101010101" pitchFamily="49" charset="-122"/>
                <a:sym typeface="+mn-ea"/>
              </a:rPr>
              <a:t>无线局域网技术是不行的。</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117</a:t>
            </a:fld>
            <a:endParaRPr lang="zh-CN" altLang="en-US"/>
          </a:p>
        </p:txBody>
      </p:sp>
    </p:spTree>
    <p:extLst>
      <p:ext uri="{BB962C8B-B14F-4D97-AF65-F5344CB8AC3E}">
        <p14:creationId xmlns:p14="http://schemas.microsoft.com/office/powerpoint/2010/main" val="13817254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solidFill>
                  <a:srgbClr val="C00000"/>
                </a:solidFill>
                <a:latin typeface="Microsoft YaHei" charset="-122"/>
                <a:ea typeface="Microsoft YaHei" charset="-122"/>
                <a:cs typeface="Microsoft YaHei" charset="-122"/>
              </a:rPr>
              <a:t>GSM</a:t>
            </a:r>
            <a:r>
              <a:rPr lang="zh-CN" altLang="en-US" sz="1200" dirty="0" smtClean="0">
                <a:solidFill>
                  <a:srgbClr val="C00000"/>
                </a:solidFill>
                <a:latin typeface="Microsoft YaHei" charset="-122"/>
                <a:ea typeface="Microsoft YaHei" charset="-122"/>
                <a:cs typeface="Microsoft YaHei" charset="-122"/>
              </a:rPr>
              <a:t>全球移动通信系统</a:t>
            </a:r>
            <a:r>
              <a:rPr lang="en-US" altLang="zh-CN" sz="1200" dirty="0" smtClean="0">
                <a:solidFill>
                  <a:srgbClr val="C00000"/>
                </a:solidFill>
                <a:latin typeface="Microsoft YaHei" charset="-122"/>
                <a:ea typeface="Microsoft YaHei" charset="-122"/>
                <a:cs typeface="Microsoft YaHei" charset="-122"/>
              </a:rPr>
              <a:t>.</a:t>
            </a:r>
            <a:endParaRPr lang="en-US" altLang="zh-CN" sz="1200" dirty="0" smtClean="0">
              <a:solidFill>
                <a:srgbClr val="C00000"/>
              </a:solidFill>
              <a:latin typeface="Microsoft YaHei" charset="-122"/>
              <a:ea typeface="Microsoft YaHei"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120</a:t>
            </a:fld>
            <a:endParaRPr lang="zh-CN" altLang="en-US"/>
          </a:p>
        </p:txBody>
      </p:sp>
    </p:spTree>
    <p:extLst>
      <p:ext uri="{BB962C8B-B14F-4D97-AF65-F5344CB8AC3E}">
        <p14:creationId xmlns:p14="http://schemas.microsoft.com/office/powerpoint/2010/main" val="838352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smtClean="0"/>
              <a:t>移动网络一定是无线网络</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121</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915487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0311970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solidFill>
                  <a:srgbClr val="C00000"/>
                </a:solidFill>
                <a:latin typeface="Microsoft YaHei" charset="-122"/>
                <a:ea typeface="Microsoft YaHei" charset="-122"/>
                <a:cs typeface="Microsoft YaHei" charset="-122"/>
                <a:sym typeface="+mn-ea"/>
              </a:rPr>
              <a:t>代理发现：不管移动结点到了那里，都要知道谁才是代理。找到代理，让代理对我进行管理。</a:t>
            </a:r>
            <a:endParaRPr lang="en-US" altLang="zh-CN" sz="1200" dirty="0" smtClean="0">
              <a:solidFill>
                <a:srgbClr val="C00000"/>
              </a:solidFill>
              <a:latin typeface="Microsoft YaHei" charset="-122"/>
              <a:ea typeface="Microsoft YaHei" charset="-122"/>
              <a:cs typeface="Microsoft YaHei" charset="-122"/>
              <a:sym typeface="+mn-ea"/>
            </a:endParaRPr>
          </a:p>
          <a:p>
            <a:r>
              <a:rPr lang="zh-CN" altLang="en-US" sz="1200" dirty="0" smtClean="0">
                <a:solidFill>
                  <a:srgbClr val="C00000"/>
                </a:solidFill>
                <a:latin typeface="Microsoft YaHei" charset="-122"/>
                <a:ea typeface="Microsoft YaHei" charset="-122"/>
                <a:cs typeface="Microsoft YaHei" charset="-122"/>
                <a:sym typeface="+mn-ea"/>
              </a:rPr>
              <a:t>向归属代理注册：移动用户向外部代理注册一个</a:t>
            </a:r>
            <a:r>
              <a:rPr lang="en-US" altLang="zh-CN" sz="1200" dirty="0" smtClean="0">
                <a:solidFill>
                  <a:srgbClr val="C00000"/>
                </a:solidFill>
                <a:latin typeface="Microsoft YaHei" charset="-122"/>
                <a:ea typeface="Microsoft YaHei" charset="-122"/>
                <a:cs typeface="Microsoft YaHei" charset="-122"/>
                <a:sym typeface="+mn-ea"/>
              </a:rPr>
              <a:t>IP</a:t>
            </a:r>
            <a:r>
              <a:rPr lang="zh-CN" altLang="en-US" sz="1200" dirty="0" smtClean="0">
                <a:solidFill>
                  <a:srgbClr val="C00000"/>
                </a:solidFill>
                <a:latin typeface="Microsoft YaHei" charset="-122"/>
                <a:ea typeface="Microsoft YaHei" charset="-122"/>
                <a:cs typeface="Microsoft YaHei" charset="-122"/>
                <a:sym typeface="+mn-ea"/>
              </a:rPr>
              <a:t>地址后，外部代理需要向归属代理注册一下，告诉一下归属地址。</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122</a:t>
            </a:fld>
            <a:endParaRPr lang="zh-CN" altLang="en-US"/>
          </a:p>
        </p:txBody>
      </p:sp>
    </p:spTree>
    <p:extLst>
      <p:ext uri="{BB962C8B-B14F-4D97-AF65-F5344CB8AC3E}">
        <p14:creationId xmlns:p14="http://schemas.microsoft.com/office/powerpoint/2010/main" val="17958368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smtClean="0"/>
              <a:t>移动网络一定是无线网络</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123</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21214709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latin typeface="黑体" panose="02010609060101010101" pitchFamily="49" charset="-122"/>
              <a:ea typeface="黑体" panose="02010609060101010101" pitchFamily="49"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124</a:t>
            </a:fld>
            <a:endParaRPr lang="zh-CN" altLang="en-US"/>
          </a:p>
        </p:txBody>
      </p:sp>
    </p:spTree>
    <p:extLst>
      <p:ext uri="{BB962C8B-B14F-4D97-AF65-F5344CB8AC3E}">
        <p14:creationId xmlns:p14="http://schemas.microsoft.com/office/powerpoint/2010/main" val="3336160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125</a:t>
            </a:fld>
            <a:endParaRPr lang="zh-CN" altLang="en-US"/>
          </a:p>
        </p:txBody>
      </p:sp>
    </p:spTree>
    <p:extLst>
      <p:ext uri="{BB962C8B-B14F-4D97-AF65-F5344CB8AC3E}">
        <p14:creationId xmlns:p14="http://schemas.microsoft.com/office/powerpoint/2010/main" val="1477823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126</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0824673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127</a:t>
            </a:fld>
            <a:endParaRPr lang="zh-CN" altLang="en-US"/>
          </a:p>
        </p:txBody>
      </p:sp>
    </p:spTree>
    <p:extLst>
      <p:ext uri="{BB962C8B-B14F-4D97-AF65-F5344CB8AC3E}">
        <p14:creationId xmlns:p14="http://schemas.microsoft.com/office/powerpoint/2010/main" val="19355295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128</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6236514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129</a:t>
            </a:fld>
            <a:endParaRPr lang="zh-CN" altLang="en-US"/>
          </a:p>
        </p:txBody>
      </p:sp>
    </p:spTree>
    <p:extLst>
      <p:ext uri="{BB962C8B-B14F-4D97-AF65-F5344CB8AC3E}">
        <p14:creationId xmlns:p14="http://schemas.microsoft.com/office/powerpoint/2010/main" val="21195936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130</a:t>
            </a:fld>
            <a:endParaRPr lang="zh-CN" altLang="en-US"/>
          </a:p>
        </p:txBody>
      </p:sp>
    </p:spTree>
    <p:extLst>
      <p:ext uri="{BB962C8B-B14F-4D97-AF65-F5344CB8AC3E}">
        <p14:creationId xmlns:p14="http://schemas.microsoft.com/office/powerpoint/2010/main" val="18688148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131</a:t>
            </a:fld>
            <a:endParaRPr lang="zh-CN" altLang="en-US"/>
          </a:p>
        </p:txBody>
      </p:sp>
    </p:spTree>
    <p:extLst>
      <p:ext uri="{BB962C8B-B14F-4D97-AF65-F5344CB8AC3E}">
        <p14:creationId xmlns:p14="http://schemas.microsoft.com/office/powerpoint/2010/main" val="1905110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90204"/>
              <a:buNone/>
              <a:defRPr/>
            </a:pPr>
            <a:endParaRPr kumimoji="1"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104.xml.rels><?xml version="1.0" encoding="UTF-8" standalone="yes"?>
<Relationships xmlns="http://schemas.openxmlformats.org/package/2006/relationships"><Relationship Id="rId1" Type="http://schemas.openxmlformats.org/officeDocument/2006/relationships/tags" Target="../tags/tag27.xml"/><Relationship Id="rId2" Type="http://schemas.openxmlformats.org/officeDocument/2006/relationships/slideLayout" Target="../slideLayouts/slideLayout7.xml"/><Relationship Id="rId3" Type="http://schemas.openxmlformats.org/officeDocument/2006/relationships/notesSlide" Target="../notesSlides/notesSlide7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107.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81.xml"/></Relationships>
</file>

<file path=ppt/slides/_rels/slide108.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7.xml"/><Relationship Id="rId3"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82.xml"/></Relationships>
</file>

<file path=ppt/slides/_rels/slide112.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8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11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8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11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7.png"/><Relationship Id="rId1" Type="http://schemas.openxmlformats.org/officeDocument/2006/relationships/tags" Target="../tags/tag36.xml"/><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s>
</file>

<file path=ppt/slides/_rels/slide121.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8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s>
</file>

<file path=ppt/slides/_rels/slide123.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9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s>
</file>

<file path=ppt/slides/_rels/slide125.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1.xml"/><Relationship Id="rId3" Type="http://schemas.openxmlformats.org/officeDocument/2006/relationships/notesSlide" Target="../notesSlides/notesSlide93.xml"/></Relationships>
</file>

<file path=ppt/slides/_rels/slide126.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9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s>
</file>

<file path=ppt/slides/_rels/slide128.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9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s>
</file>

<file path=ppt/slides/_rels/slide13.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7.xml"/><Relationship Id="rId3"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 Id="rId3" Type="http://schemas.openxmlformats.org/officeDocument/2006/relationships/image" Target="../media/image4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s>
</file>

<file path=ppt/slides/_rels/slide14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notesSlide" Target="../notesSlides/notesSlide10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6" Type="http://schemas.openxmlformats.org/officeDocument/2006/relationships/image" Target="../media/image150.png"/><Relationship Id="rId7" Type="http://schemas.openxmlformats.org/officeDocument/2006/relationships/image" Target="../media/image160.png"/><Relationship Id="rId8" Type="http://schemas.openxmlformats.org/officeDocument/2006/relationships/image" Target="../media/image170.png"/><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146.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05.xml"/></Relationships>
</file>

<file path=ppt/slides/_rels/slide14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10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8.xml"/><Relationship Id="rId3"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9.xml"/></Relationships>
</file>

<file path=ppt/slides/_rels/slide15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notesSlide" Target="../notesSlides/notesSlide11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1.xml"/></Relationships>
</file>

<file path=ppt/slides/_rels/slide153.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notesSlide" Target="../notesSlides/notesSlide1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4.xml"/></Relationships>
</file>

<file path=ppt/slides/_rels/slide15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notesSlide" Target="../notesSlides/notesSlide11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 Id="rId3" Type="http://schemas.openxmlformats.org/officeDocument/2006/relationships/image" Target="../media/image59.png"/></Relationships>
</file>

<file path=ppt/slides/_rels/slide159.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17.xml"/></Relationships>
</file>

<file path=ppt/slides/_rels/slide16.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1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0.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21.xml"/></Relationships>
</file>

<file path=ppt/slides/_rels/slide167.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22.xml"/></Relationships>
</file>

<file path=ppt/slides/_rels/slide168.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123.xml"/></Relationships>
</file>

<file path=ppt/slides/_rels/slide169.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124.xml"/></Relationships>
</file>

<file path=ppt/slides/_rels/slide17.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7.xml"/><Relationship Id="rId3" Type="http://schemas.openxmlformats.org/officeDocument/2006/relationships/image" Target="../media/image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3.png"/><Relationship Id="rId1" Type="http://schemas.openxmlformats.org/officeDocument/2006/relationships/tags" Target="../tags/tag11.xml"/><Relationship Id="rId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7.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Layout" Target="../slideLayouts/slideLayout7.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Layout" Target="../slideLayouts/slideLayout7.xml"/><Relationship Id="rId3"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Layout" Target="../slideLayouts/slideLayout7.xml"/><Relationship Id="rId3"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Layout" Target="../slideLayouts/slideLayout7.xml"/><Relationship Id="rId3" Type="http://schemas.openxmlformats.org/officeDocument/2006/relationships/image" Target="../media/image23.tiff"/></Relationships>
</file>

<file path=ppt/slides/_rels/slide66.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Layout" Target="../slideLayouts/slideLayout7.xml"/><Relationship Id="rId3" Type="http://schemas.openxmlformats.org/officeDocument/2006/relationships/notesSlide" Target="../notesSlides/notesSlide4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7.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3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Layout" Target="../slideLayouts/slideLayout7.xml"/><Relationship Id="rId3" Type="http://schemas.openxmlformats.org/officeDocument/2006/relationships/notesSlide" Target="../notesSlides/notesSlide6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84.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85.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Layout" Target="../slideLayouts/slideLayout7.xml"/><Relationship Id="rId3" Type="http://schemas.openxmlformats.org/officeDocument/2006/relationships/notesSlide" Target="../notesSlides/notesSlide6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87.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slideLayout" Target="../slideLayouts/slideLayout7.xml"/><Relationship Id="rId3" Type="http://schemas.openxmlformats.org/officeDocument/2006/relationships/notesSlide" Target="../notesSlides/notesSlide6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9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96.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slideLayout" Target="../slideLayouts/slideLayout7.xml"/><Relationship Id="rId3" Type="http://schemas.openxmlformats.org/officeDocument/2006/relationships/notesSlide" Target="../notesSlides/notesSlide7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065655" y="3183877"/>
            <a:ext cx="2420620" cy="581057"/>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计算机网络原理</a:t>
            </a:r>
          </a:p>
        </p:txBody>
      </p:sp>
      <p:sp>
        <p:nvSpPr>
          <p:cNvPr id="7" name="文本框 6"/>
          <p:cNvSpPr txBox="1"/>
          <p:nvPr/>
        </p:nvSpPr>
        <p:spPr>
          <a:xfrm>
            <a:off x="5073014" y="1244883"/>
            <a:ext cx="4771073" cy="4524315"/>
          </a:xfrm>
          <a:prstGeom prst="rect">
            <a:avLst/>
          </a:prstGeom>
          <a:noFill/>
        </p:spPr>
        <p:txBody>
          <a:bodyPr wrap="square" rtlCol="0">
            <a:spAutoFit/>
          </a:bodyPr>
          <a:lstStyle/>
          <a:p>
            <a:pPr>
              <a:lnSpc>
                <a:spcPct val="150000"/>
              </a:lnSpc>
            </a:pPr>
            <a:r>
              <a:rPr lang="zh-CN" altLang="en-US" sz="2400" dirty="0">
                <a:solidFill>
                  <a:schemeClr val="tx1"/>
                </a:solidFill>
                <a:latin typeface="Microsoft YaHei" charset="-122"/>
                <a:ea typeface="Microsoft YaHei" charset="-122"/>
                <a:cs typeface="Microsoft YaHei" charset="-122"/>
              </a:rPr>
              <a:t>第一章 计算机网络</a:t>
            </a:r>
            <a:r>
              <a:rPr lang="zh-CN" altLang="en-US" sz="2400" dirty="0" smtClean="0">
                <a:solidFill>
                  <a:schemeClr val="tx1"/>
                </a:solidFill>
                <a:latin typeface="Microsoft YaHei" charset="-122"/>
                <a:ea typeface="Microsoft YaHei" charset="-122"/>
                <a:cs typeface="Microsoft YaHei" charset="-122"/>
              </a:rPr>
              <a:t>概述</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第二章 网络</a:t>
            </a:r>
            <a:r>
              <a:rPr lang="zh-CN" altLang="en-US" sz="2400" dirty="0" smtClean="0">
                <a:latin typeface="Microsoft YaHei" charset="-122"/>
                <a:ea typeface="Microsoft YaHei" charset="-122"/>
                <a:cs typeface="Microsoft YaHei" charset="-122"/>
              </a:rPr>
              <a:t>应用</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第三</a:t>
            </a:r>
            <a:r>
              <a:rPr lang="zh-CN" altLang="en-US" sz="2400" dirty="0" smtClean="0">
                <a:latin typeface="Microsoft YaHei" charset="-122"/>
                <a:ea typeface="Microsoft YaHei" charset="-122"/>
                <a:cs typeface="Microsoft YaHei" charset="-122"/>
              </a:rPr>
              <a:t>章 传输层</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第四章 网络</a:t>
            </a:r>
            <a:r>
              <a:rPr lang="zh-CN" altLang="en-US" sz="2400" dirty="0" smtClean="0">
                <a:latin typeface="Microsoft YaHei" charset="-122"/>
                <a:ea typeface="Microsoft YaHei" charset="-122"/>
                <a:cs typeface="Microsoft YaHei" charset="-122"/>
              </a:rPr>
              <a:t>层</a:t>
            </a:r>
            <a:endParaRPr lang="zh-CN" altLang="en-US" sz="2400" dirty="0">
              <a:latin typeface="Microsoft YaHei" charset="-122"/>
              <a:ea typeface="Microsoft YaHei" charset="-122"/>
              <a:cs typeface="Microsoft YaHei" charset="-122"/>
            </a:endParaRPr>
          </a:p>
          <a:p>
            <a:pPr>
              <a:lnSpc>
                <a:spcPct val="150000"/>
              </a:lnSpc>
            </a:pPr>
            <a:r>
              <a:rPr lang="zh-CN" altLang="en-US" sz="2400" dirty="0">
                <a:solidFill>
                  <a:srgbClr val="FF0000"/>
                </a:solidFill>
                <a:latin typeface="Microsoft YaHei" charset="-122"/>
                <a:ea typeface="Microsoft YaHei" charset="-122"/>
                <a:cs typeface="Microsoft YaHei" charset="-122"/>
              </a:rPr>
              <a:t>第五章 数据链路层与</a:t>
            </a:r>
            <a:r>
              <a:rPr lang="zh-CN" altLang="en-US" sz="2400" dirty="0" smtClean="0">
                <a:solidFill>
                  <a:srgbClr val="FF0000"/>
                </a:solidFill>
                <a:latin typeface="Microsoft YaHei" charset="-122"/>
                <a:ea typeface="Microsoft YaHei" charset="-122"/>
                <a:cs typeface="Microsoft YaHei" charset="-122"/>
              </a:rPr>
              <a:t>局域网</a:t>
            </a:r>
            <a:endParaRPr lang="zh-CN" altLang="en-US" sz="2400" dirty="0">
              <a:solidFill>
                <a:srgbClr val="FF0000"/>
              </a:solidFill>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第六章 </a:t>
            </a:r>
            <a:r>
              <a:rPr lang="zh-CN" altLang="en-US" sz="2400" dirty="0" smtClean="0">
                <a:latin typeface="Microsoft YaHei" charset="-122"/>
                <a:ea typeface="Microsoft YaHei" charset="-122"/>
                <a:cs typeface="Microsoft YaHei" charset="-122"/>
              </a:rPr>
              <a:t>物理层</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第七章 无线与移动</a:t>
            </a:r>
            <a:r>
              <a:rPr lang="zh-CN" altLang="en-US" sz="2400" dirty="0" smtClean="0">
                <a:latin typeface="Microsoft YaHei" charset="-122"/>
                <a:ea typeface="Microsoft YaHei" charset="-122"/>
                <a:cs typeface="Microsoft YaHei" charset="-122"/>
              </a:rPr>
              <a:t>网络</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第八章 网络安全基础</a:t>
            </a:r>
          </a:p>
        </p:txBody>
      </p:sp>
      <p:sp>
        <p:nvSpPr>
          <p:cNvPr id="2" name="左大括号 1"/>
          <p:cNvSpPr/>
          <p:nvPr/>
        </p:nvSpPr>
        <p:spPr>
          <a:xfrm>
            <a:off x="4486275" y="1363599"/>
            <a:ext cx="429576" cy="42868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40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4877903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157664" y="427097"/>
            <a:ext cx="603458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smtClean="0">
                <a:solidFill>
                  <a:schemeClr val="tx1"/>
                </a:solidFill>
                <a:latin typeface="Microsoft YaHei" charset="-122"/>
                <a:ea typeface="Microsoft YaHei" charset="-122"/>
                <a:cs typeface="Microsoft YaHei" charset="-122"/>
                <a:sym typeface="+mn-ea"/>
              </a:rPr>
              <a:t>随机</a:t>
            </a:r>
            <a:r>
              <a:rPr lang="zh-CN" altLang="en-US" sz="2400" dirty="0" smtClean="0">
                <a:solidFill>
                  <a:schemeClr val="tx1"/>
                </a:solidFill>
                <a:latin typeface="Microsoft YaHei" charset="-122"/>
                <a:ea typeface="Microsoft YaHei" charset="-122"/>
                <a:cs typeface="Microsoft YaHei" charset="-122"/>
                <a:sym typeface="+mn-ea"/>
              </a:rPr>
              <a:t>访问</a:t>
            </a:r>
            <a:r>
              <a:rPr lang="en-US" altLang="zh-CN" sz="2400" dirty="0" smtClean="0">
                <a:solidFill>
                  <a:schemeClr val="tx1"/>
                </a:solidFill>
                <a:latin typeface="Microsoft YaHei" charset="-122"/>
                <a:ea typeface="Microsoft YaHei" charset="-122"/>
                <a:cs typeface="Microsoft YaHei" charset="-122"/>
                <a:sym typeface="+mn-ea"/>
              </a:rPr>
              <a:t>MAC</a:t>
            </a:r>
            <a:r>
              <a:rPr lang="zh-CN" altLang="en-US" sz="2400" dirty="0" smtClean="0">
                <a:solidFill>
                  <a:schemeClr val="tx1"/>
                </a:solidFill>
                <a:latin typeface="Microsoft YaHei" charset="-122"/>
                <a:ea typeface="Microsoft YaHei" charset="-122"/>
                <a:cs typeface="Microsoft YaHei" charset="-122"/>
                <a:sym typeface="+mn-ea"/>
              </a:rPr>
              <a:t>协议</a:t>
            </a:r>
            <a:r>
              <a:rPr lang="en-US" altLang="zh-CN" sz="2400" dirty="0" smtClean="0">
                <a:solidFill>
                  <a:schemeClr val="tx1"/>
                </a:solidFill>
                <a:latin typeface="Microsoft YaHei" charset="-122"/>
                <a:ea typeface="Microsoft YaHei" charset="-122"/>
                <a:cs typeface="Microsoft YaHei" charset="-122"/>
                <a:sym typeface="+mn-ea"/>
              </a:rPr>
              <a:t>【</a:t>
            </a:r>
            <a:r>
              <a:rPr lang="zh-CN" altLang="en-US" sz="2400" dirty="0" smtClean="0">
                <a:solidFill>
                  <a:schemeClr val="tx1"/>
                </a:solidFill>
                <a:latin typeface="Microsoft YaHei" charset="-122"/>
                <a:ea typeface="Microsoft YaHei" charset="-122"/>
                <a:cs typeface="Microsoft YaHei" charset="-122"/>
                <a:sym typeface="+mn-ea"/>
              </a:rPr>
              <a:t>选择、填空</a:t>
            </a:r>
            <a:r>
              <a:rPr lang="en-US" altLang="zh-CN" sz="2400" dirty="0" smtClean="0">
                <a:solidFill>
                  <a:schemeClr val="tx1"/>
                </a:solidFill>
                <a:latin typeface="Microsoft YaHei" charset="-122"/>
                <a:ea typeface="Microsoft YaHei" charset="-122"/>
                <a:cs typeface="Microsoft YaHei" charset="-122"/>
                <a:sym typeface="+mn-ea"/>
              </a:rPr>
              <a:t>】</a:t>
            </a:r>
            <a:endParaRPr lang="en-US" altLang="zh-CN" sz="2400" dirty="0">
              <a:solidFill>
                <a:schemeClr val="tx1"/>
              </a:solidFill>
              <a:latin typeface="Microsoft YaHei" charset="-122"/>
              <a:ea typeface="Microsoft YaHei" charset="-122"/>
              <a:cs typeface="Microsoft YaHei" charset="-122"/>
              <a:sym typeface="+mn-ea"/>
            </a:endParaRPr>
          </a:p>
        </p:txBody>
      </p:sp>
      <p:sp>
        <p:nvSpPr>
          <p:cNvPr id="5" name="TextBox 4"/>
          <p:cNvSpPr txBox="1"/>
          <p:nvPr/>
        </p:nvSpPr>
        <p:spPr>
          <a:xfrm>
            <a:off x="157663" y="1624745"/>
            <a:ext cx="11873915" cy="1754326"/>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、所有</a:t>
            </a:r>
            <a:r>
              <a:rPr lang="zh-CN" altLang="en-US" sz="2400" dirty="0">
                <a:latin typeface="Microsoft YaHei" charset="-122"/>
                <a:ea typeface="Microsoft YaHei" charset="-122"/>
                <a:cs typeface="Microsoft YaHei" charset="-122"/>
              </a:rPr>
              <a:t>用户都可以根据自己的意愿随机地向信道上发送信息</a:t>
            </a:r>
            <a:r>
              <a:rPr lang="zh-CN" altLang="en-US" sz="2400" dirty="0" smtClean="0">
                <a:latin typeface="Microsoft YaHei" charset="-122"/>
                <a:ea typeface="Microsoft YaHei" charset="-122"/>
                <a:cs typeface="Microsoft YaHei" charset="-122"/>
              </a:rPr>
              <a:t>。   </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没有</a:t>
            </a:r>
            <a:r>
              <a:rPr lang="zh-CN" altLang="en-US" sz="2400" dirty="0">
                <a:latin typeface="Microsoft YaHei" charset="-122"/>
                <a:ea typeface="Microsoft YaHei" charset="-122"/>
                <a:cs typeface="Microsoft YaHei" charset="-122"/>
              </a:rPr>
              <a:t>其他</a:t>
            </a:r>
            <a:r>
              <a:rPr lang="zh-CN" altLang="en-US" sz="2400" dirty="0" smtClean="0">
                <a:latin typeface="Microsoft YaHei" charset="-122"/>
                <a:ea typeface="Microsoft YaHei" charset="-122"/>
                <a:cs typeface="Microsoft YaHei" charset="-122"/>
              </a:rPr>
              <a:t>用户：发送成功</a:t>
            </a:r>
            <a:r>
              <a:rPr lang="zh-CN" altLang="en-US" sz="2400" dirty="0" smtClean="0">
                <a:latin typeface="Microsoft YaHei" charset="-122"/>
                <a:ea typeface="Microsoft YaHei" charset="-122"/>
                <a:cs typeface="Microsoft YaHei" charset="-122"/>
              </a:rPr>
              <a:t>。有</a:t>
            </a:r>
            <a:r>
              <a:rPr lang="zh-CN" altLang="en-US" sz="2400" dirty="0">
                <a:latin typeface="Microsoft YaHei" charset="-122"/>
                <a:ea typeface="Microsoft YaHei" charset="-122"/>
                <a:cs typeface="Microsoft YaHei" charset="-122"/>
              </a:rPr>
              <a:t>两</a:t>
            </a:r>
            <a:r>
              <a:rPr lang="zh-CN" altLang="en-US" sz="2400" dirty="0" smtClean="0">
                <a:latin typeface="Microsoft YaHei" charset="-122"/>
                <a:ea typeface="Microsoft YaHei" charset="-122"/>
                <a:cs typeface="Microsoft YaHei" charset="-122"/>
              </a:rPr>
              <a:t>个及以上用户：产生</a:t>
            </a:r>
            <a:r>
              <a:rPr lang="zh-CN" altLang="en-US" sz="2400" dirty="0">
                <a:solidFill>
                  <a:srgbClr val="FF0000"/>
                </a:solidFill>
                <a:latin typeface="Microsoft YaHei" charset="-122"/>
                <a:ea typeface="Microsoft YaHei" charset="-122"/>
                <a:cs typeface="Microsoft YaHei" charset="-122"/>
              </a:rPr>
              <a:t>冲突或碰撞</a:t>
            </a:r>
            <a:r>
              <a:rPr lang="zh-CN" altLang="en-US" sz="2400" dirty="0" smtClean="0">
                <a:latin typeface="Microsoft YaHei" charset="-122"/>
                <a:ea typeface="Microsoft YaHei" charset="-122"/>
                <a:cs typeface="Microsoft YaHei" charset="-122"/>
              </a:rPr>
              <a:t>，用户</a:t>
            </a:r>
            <a:r>
              <a:rPr lang="zh-CN" altLang="en-US" sz="2400" dirty="0">
                <a:latin typeface="Microsoft YaHei" charset="-122"/>
                <a:ea typeface="Microsoft YaHei" charset="-122"/>
                <a:cs typeface="Microsoft YaHei" charset="-122"/>
              </a:rPr>
              <a:t>发送信息</a:t>
            </a:r>
            <a:r>
              <a:rPr lang="zh-CN" altLang="en-US" sz="2400" dirty="0" smtClean="0">
                <a:latin typeface="Microsoft YaHei" charset="-122"/>
                <a:ea typeface="Microsoft YaHei" charset="-122"/>
                <a:cs typeface="Microsoft YaHei" charset="-122"/>
              </a:rPr>
              <a:t>失败。每个</a:t>
            </a:r>
            <a:r>
              <a:rPr lang="zh-CN" altLang="en-US" sz="2400" dirty="0">
                <a:latin typeface="Microsoft YaHei" charset="-122"/>
                <a:ea typeface="Microsoft YaHei" charset="-122"/>
                <a:cs typeface="Microsoft YaHei" charset="-122"/>
              </a:rPr>
              <a:t>用户随机退让一段时间后，再次尝试，直至成功。</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2440814"/>
            <a:ext cx="1604211" cy="646331"/>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无线局域网 </a:t>
            </a:r>
            <a:r>
              <a:rPr kumimoji="1" lang="en-US" altLang="zh-CN" dirty="0">
                <a:latin typeface="Microsoft YaHei" charset="-122"/>
                <a:ea typeface="Microsoft YaHei" charset="-122"/>
                <a:cs typeface="Microsoft YaHei" charset="-122"/>
              </a:rPr>
              <a:t>IEEE 802.11</a:t>
            </a:r>
          </a:p>
        </p:txBody>
      </p:sp>
      <p:sp>
        <p:nvSpPr>
          <p:cNvPr id="6" name="左大括号 5"/>
          <p:cNvSpPr/>
          <p:nvPr/>
        </p:nvSpPr>
        <p:spPr>
          <a:xfrm>
            <a:off x="1329891" y="1540042"/>
            <a:ext cx="274320" cy="261486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9" name="文本框 8"/>
          <p:cNvSpPr txBox="1"/>
          <p:nvPr/>
        </p:nvSpPr>
        <p:spPr>
          <a:xfrm>
            <a:off x="1604211" y="1299354"/>
            <a:ext cx="4017724" cy="3000821"/>
          </a:xfrm>
          <a:prstGeom prst="rect">
            <a:avLst/>
          </a:prstGeom>
          <a:noFill/>
        </p:spPr>
        <p:txBody>
          <a:bodyPr wrap="square" rtlCol="0">
            <a:spAutoFit/>
          </a:bodyPr>
          <a:lstStyle/>
          <a:p>
            <a:pPr>
              <a:lnSpc>
                <a:spcPct val="150000"/>
              </a:lnSpc>
            </a:pPr>
            <a:r>
              <a:rPr kumimoji="1" lang="en-US" altLang="zh-CN" dirty="0" smtClean="0">
                <a:latin typeface="Microsoft YaHei" charset="-122"/>
                <a:ea typeface="Microsoft YaHei" charset="-122"/>
                <a:cs typeface="Microsoft YaHei" charset="-122"/>
              </a:rPr>
              <a:t>IEEE 802</a:t>
            </a:r>
            <a:r>
              <a:rPr kumimoji="1" lang="zh-CN" altLang="en-US" dirty="0" smtClean="0">
                <a:latin typeface="Microsoft YaHei" charset="-122"/>
                <a:ea typeface="Microsoft YaHei" charset="-122"/>
                <a:cs typeface="Microsoft YaHei" charset="-122"/>
              </a:rPr>
              <a:t>家族</a:t>
            </a:r>
            <a:endParaRPr kumimoji="1" lang="en-US" altLang="zh-CN" dirty="0" smtClean="0">
              <a:latin typeface="Microsoft YaHei" charset="-122"/>
              <a:ea typeface="Microsoft YaHei" charset="-122"/>
              <a:cs typeface="Microsoft YaHei" charset="-122"/>
            </a:endParaRPr>
          </a:p>
          <a:p>
            <a:pPr>
              <a:lnSpc>
                <a:spcPct val="150000"/>
              </a:lnSpc>
            </a:pPr>
            <a:endParaRPr kumimoji="1" lang="en-US" altLang="zh-CN" dirty="0" smtClean="0">
              <a:latin typeface="Microsoft YaHei" charset="-122"/>
              <a:ea typeface="Microsoft YaHei" charset="-122"/>
              <a:cs typeface="Microsoft YaHei" charset="-122"/>
            </a:endParaRPr>
          </a:p>
          <a:p>
            <a:pPr>
              <a:lnSpc>
                <a:spcPct val="150000"/>
              </a:lnSpc>
            </a:pPr>
            <a:r>
              <a:rPr kumimoji="1" lang="en-US" altLang="zh-CN" dirty="0">
                <a:solidFill>
                  <a:srgbClr val="FF0000"/>
                </a:solidFill>
                <a:latin typeface="Microsoft YaHei" charset="-122"/>
                <a:ea typeface="Microsoft YaHei" charset="-122"/>
                <a:cs typeface="Microsoft YaHei" charset="-122"/>
              </a:rPr>
              <a:t>IEEE </a:t>
            </a:r>
            <a:r>
              <a:rPr kumimoji="1" lang="en-US" altLang="zh-CN" dirty="0" smtClean="0">
                <a:solidFill>
                  <a:srgbClr val="FF0000"/>
                </a:solidFill>
                <a:latin typeface="Microsoft YaHei" charset="-122"/>
                <a:ea typeface="Microsoft YaHei" charset="-122"/>
                <a:cs typeface="Microsoft YaHei" charset="-122"/>
              </a:rPr>
              <a:t>802.11</a:t>
            </a:r>
            <a:r>
              <a:rPr kumimoji="1" lang="zh-CN" altLang="en-US" dirty="0" smtClean="0">
                <a:solidFill>
                  <a:srgbClr val="FF0000"/>
                </a:solidFill>
                <a:latin typeface="Microsoft YaHei" charset="-122"/>
                <a:ea typeface="Microsoft YaHei" charset="-122"/>
                <a:cs typeface="Microsoft YaHei" charset="-122"/>
              </a:rPr>
              <a:t>体系</a:t>
            </a:r>
            <a:r>
              <a:rPr kumimoji="1" lang="zh-CN" altLang="en-US" dirty="0" smtClean="0">
                <a:solidFill>
                  <a:srgbClr val="FF0000"/>
                </a:solidFill>
                <a:latin typeface="Microsoft YaHei" charset="-122"/>
                <a:ea typeface="Microsoft YaHei" charset="-122"/>
                <a:cs typeface="Microsoft YaHei" charset="-122"/>
              </a:rPr>
              <a:t>结构</a:t>
            </a:r>
            <a:endParaRPr kumimoji="1" lang="en-US" altLang="zh-CN" dirty="0" smtClean="0">
              <a:solidFill>
                <a:srgbClr val="FF0000"/>
              </a:solidFill>
              <a:latin typeface="Microsoft YaHei" charset="-122"/>
              <a:ea typeface="Microsoft YaHei" charset="-122"/>
              <a:cs typeface="Microsoft YaHei" charset="-122"/>
            </a:endParaRPr>
          </a:p>
          <a:p>
            <a:pPr>
              <a:lnSpc>
                <a:spcPct val="150000"/>
              </a:lnSpc>
            </a:pPr>
            <a:endParaRPr kumimoji="1" lang="en-US" altLang="zh-CN" dirty="0" smtClean="0">
              <a:latin typeface="Microsoft YaHei" charset="-122"/>
              <a:ea typeface="Microsoft YaHei" charset="-122"/>
              <a:cs typeface="Microsoft YaHei" charset="-122"/>
            </a:endParaRPr>
          </a:p>
          <a:p>
            <a:pPr>
              <a:lnSpc>
                <a:spcPct val="150000"/>
              </a:lnSpc>
            </a:pPr>
            <a:r>
              <a:rPr kumimoji="1" lang="en-US" altLang="zh-CN" dirty="0">
                <a:latin typeface="Microsoft YaHei" charset="-122"/>
                <a:ea typeface="Microsoft YaHei" charset="-122"/>
                <a:cs typeface="Microsoft YaHei" charset="-122"/>
              </a:rPr>
              <a:t>IEEE </a:t>
            </a:r>
            <a:r>
              <a:rPr kumimoji="1" lang="en-US" altLang="zh-CN" dirty="0" smtClean="0">
                <a:latin typeface="Microsoft YaHei" charset="-122"/>
                <a:ea typeface="Microsoft YaHei" charset="-122"/>
                <a:cs typeface="Microsoft YaHei" charset="-122"/>
              </a:rPr>
              <a:t>802.11</a:t>
            </a:r>
            <a:r>
              <a:rPr kumimoji="1" lang="zh-CN" altLang="en-US" dirty="0" smtClean="0">
                <a:latin typeface="Microsoft YaHei" charset="-122"/>
                <a:ea typeface="Microsoft YaHei" charset="-122"/>
                <a:cs typeface="Microsoft YaHei" charset="-122"/>
              </a:rPr>
              <a:t>的</a:t>
            </a:r>
            <a:r>
              <a:rPr kumimoji="1" lang="en-US" altLang="zh-CN" dirty="0" smtClean="0">
                <a:latin typeface="Microsoft YaHei" charset="-122"/>
                <a:ea typeface="Microsoft YaHei" charset="-122"/>
                <a:cs typeface="Microsoft YaHei" charset="-122"/>
              </a:rPr>
              <a:t>MAC</a:t>
            </a:r>
            <a:r>
              <a:rPr kumimoji="1" lang="zh-CN" altLang="en-US" dirty="0" smtClean="0">
                <a:latin typeface="Microsoft YaHei" charset="-122"/>
                <a:ea typeface="Microsoft YaHei" charset="-122"/>
                <a:cs typeface="Microsoft YaHei" charset="-122"/>
              </a:rPr>
              <a:t>协议</a:t>
            </a:r>
            <a:endParaRPr kumimoji="1" lang="en-US" altLang="zh-CN" dirty="0" smtClean="0">
              <a:latin typeface="Microsoft YaHei" charset="-122"/>
              <a:ea typeface="Microsoft YaHei" charset="-122"/>
              <a:cs typeface="Microsoft YaHei" charset="-122"/>
            </a:endParaRPr>
          </a:p>
          <a:p>
            <a:pPr>
              <a:lnSpc>
                <a:spcPct val="150000"/>
              </a:lnSpc>
            </a:pPr>
            <a:endParaRPr kumimoji="1" lang="en-US" altLang="zh-CN" dirty="0" smtClean="0">
              <a:latin typeface="Microsoft YaHei" charset="-122"/>
              <a:ea typeface="Microsoft YaHei" charset="-122"/>
              <a:cs typeface="Microsoft YaHei" charset="-122"/>
            </a:endParaRPr>
          </a:p>
          <a:p>
            <a:pPr>
              <a:lnSpc>
                <a:spcPct val="150000"/>
              </a:lnSpc>
            </a:pPr>
            <a:r>
              <a:rPr kumimoji="1" lang="en-US" altLang="zh-CN" dirty="0">
                <a:latin typeface="Microsoft YaHei" charset="-122"/>
                <a:ea typeface="Microsoft YaHei" charset="-122"/>
                <a:cs typeface="Microsoft YaHei" charset="-122"/>
              </a:rPr>
              <a:t>IEEE </a:t>
            </a:r>
            <a:r>
              <a:rPr kumimoji="1" lang="en-US" altLang="zh-CN" dirty="0" smtClean="0">
                <a:latin typeface="Microsoft YaHei" charset="-122"/>
                <a:ea typeface="Microsoft YaHei" charset="-122"/>
                <a:cs typeface="Microsoft YaHei" charset="-122"/>
              </a:rPr>
              <a:t>802.11</a:t>
            </a:r>
            <a:r>
              <a:rPr kumimoji="1" lang="zh-CN" altLang="en-US" dirty="0" smtClean="0">
                <a:latin typeface="Microsoft YaHei" charset="-122"/>
                <a:ea typeface="Microsoft YaHei" charset="-122"/>
                <a:cs typeface="Microsoft YaHei" charset="-122"/>
              </a:rPr>
              <a:t>帧</a:t>
            </a:r>
            <a:endParaRPr kumimoji="1" lang="en-US" altLang="zh-CN"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7849412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28015" y="1273958"/>
            <a:ext cx="6962101" cy="1754326"/>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rPr>
              <a:t>IEEE </a:t>
            </a:r>
            <a:r>
              <a:rPr lang="en-US" altLang="zh-CN" sz="2400" dirty="0">
                <a:latin typeface="Microsoft YaHei" charset="-122"/>
                <a:ea typeface="Microsoft YaHei" charset="-122"/>
                <a:cs typeface="Microsoft YaHei" charset="-122"/>
              </a:rPr>
              <a:t>802.11</a:t>
            </a:r>
            <a:r>
              <a:rPr lang="zh-CN" altLang="en-US" sz="2400" dirty="0">
                <a:latin typeface="Microsoft YaHei" charset="-122"/>
                <a:ea typeface="Microsoft YaHei" charset="-122"/>
                <a:cs typeface="Microsoft YaHei" charset="-122"/>
              </a:rPr>
              <a:t>体系结构的基本构件：</a:t>
            </a:r>
          </a:p>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、基</a:t>
            </a:r>
            <a:r>
              <a:rPr lang="zh-CN" altLang="en-US" sz="2400" dirty="0" smtClean="0">
                <a:latin typeface="Microsoft YaHei" charset="-122"/>
                <a:ea typeface="Microsoft YaHei" charset="-122"/>
                <a:cs typeface="Microsoft YaHei" charset="-122"/>
              </a:rPr>
              <a:t>站：接</a:t>
            </a:r>
            <a:r>
              <a:rPr lang="zh-CN" altLang="en-US" sz="2400" dirty="0">
                <a:latin typeface="Microsoft YaHei" charset="-122"/>
                <a:ea typeface="Microsoft YaHei" charset="-122"/>
                <a:cs typeface="Microsoft YaHei" charset="-122"/>
              </a:rPr>
              <a:t>入点</a:t>
            </a:r>
            <a:r>
              <a:rPr lang="en-US" altLang="zh-CN" sz="2400" dirty="0">
                <a:latin typeface="Microsoft YaHei" charset="-122"/>
                <a:ea typeface="Microsoft YaHei" charset="-122"/>
                <a:cs typeface="Microsoft YaHei" charset="-122"/>
              </a:rPr>
              <a:t>(Access </a:t>
            </a:r>
            <a:r>
              <a:rPr lang="en-US" altLang="zh-CN" sz="2400" dirty="0" smtClean="0">
                <a:latin typeface="Microsoft YaHei" charset="-122"/>
                <a:ea typeface="Microsoft YaHei" charset="-122"/>
                <a:cs typeface="Microsoft YaHei" charset="-122"/>
              </a:rPr>
              <a:t>Point</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AP</a:t>
            </a:r>
            <a:r>
              <a:rPr lang="en-US" altLang="zh-CN" sz="2400" dirty="0">
                <a:latin typeface="Microsoft YaHei" charset="-122"/>
                <a:ea typeface="Microsoft YaHei" charset="-122"/>
                <a:cs typeface="Microsoft YaHei" charset="-122"/>
              </a:rPr>
              <a:t>)</a:t>
            </a: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、基本服务集</a:t>
            </a:r>
            <a:r>
              <a:rPr lang="en-US" altLang="zh-CN" sz="2400" dirty="0">
                <a:latin typeface="Microsoft YaHei" charset="-122"/>
                <a:ea typeface="Microsoft YaHei" charset="-122"/>
                <a:cs typeface="Microsoft YaHei" charset="-122"/>
              </a:rPr>
              <a:t>(Basic Service </a:t>
            </a:r>
            <a:r>
              <a:rPr lang="en-US" altLang="zh-CN" sz="2400" dirty="0" smtClean="0">
                <a:latin typeface="Microsoft YaHei" charset="-122"/>
                <a:ea typeface="Microsoft YaHei" charset="-122"/>
                <a:cs typeface="Microsoft YaHei" charset="-122"/>
              </a:rPr>
              <a:t>Set</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BSS)</a:t>
            </a:r>
            <a:endParaRPr lang="en-US" altLang="zh-CN" sz="2400" dirty="0">
              <a:latin typeface="Microsoft YaHei" charset="-122"/>
              <a:ea typeface="Microsoft YaHei" charset="-122"/>
              <a:cs typeface="Microsoft YaHei" charset="-122"/>
            </a:endParaRPr>
          </a:p>
        </p:txBody>
      </p:sp>
      <p:pic>
        <p:nvPicPr>
          <p:cNvPr id="5" name="图片 4"/>
          <p:cNvPicPr>
            <a:picLocks noChangeAspect="1"/>
          </p:cNvPicPr>
          <p:nvPr/>
        </p:nvPicPr>
        <p:blipFill>
          <a:blip r:embed="rId2"/>
          <a:stretch>
            <a:fillRect/>
          </a:stretch>
        </p:blipFill>
        <p:spPr>
          <a:xfrm>
            <a:off x="6844550" y="2246039"/>
            <a:ext cx="5178276" cy="4595512"/>
          </a:xfrm>
          <a:prstGeom prst="rect">
            <a:avLst/>
          </a:prstGeom>
        </p:spPr>
      </p:pic>
      <p:sp>
        <p:nvSpPr>
          <p:cNvPr id="2" name="矩形 1"/>
          <p:cNvSpPr/>
          <p:nvPr/>
        </p:nvSpPr>
        <p:spPr>
          <a:xfrm>
            <a:off x="748550" y="3168289"/>
            <a:ext cx="6096000" cy="553998"/>
          </a:xfrm>
          <a:prstGeom prst="rect">
            <a:avLst/>
          </a:prstGeom>
        </p:spPr>
        <p:txBody>
          <a:bodyPr>
            <a:spAutoFit/>
          </a:bodyPr>
          <a:lstStyle/>
          <a:p>
            <a:pPr>
              <a:lnSpc>
                <a:spcPct val="150000"/>
              </a:lnSpc>
            </a:pPr>
            <a:r>
              <a:rPr lang="zh-CN" altLang="en-US" sz="2000" dirty="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BSS</a:t>
            </a:r>
            <a:r>
              <a:rPr lang="zh-CN" altLang="en-US" sz="2000" dirty="0">
                <a:latin typeface="Microsoft YaHei" charset="-122"/>
                <a:ea typeface="Microsoft YaHei" charset="-122"/>
                <a:cs typeface="Microsoft YaHei" charset="-122"/>
              </a:rPr>
              <a:t>包含</a:t>
            </a:r>
            <a:r>
              <a:rPr lang="zh-CN" altLang="en-US" sz="2000" dirty="0" smtClean="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一个</a:t>
            </a:r>
            <a:r>
              <a:rPr lang="zh-CN" altLang="en-US" sz="2000" dirty="0" smtClean="0">
                <a:latin typeface="Microsoft YaHei" charset="-122"/>
                <a:ea typeface="Microsoft YaHei" charset="-122"/>
                <a:cs typeface="Microsoft YaHei" charset="-122"/>
              </a:rPr>
              <a:t>接入点</a:t>
            </a:r>
            <a:r>
              <a:rPr lang="zh-CN" altLang="en-US" sz="2000" dirty="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一</a:t>
            </a:r>
            <a:r>
              <a:rPr lang="zh-CN" altLang="en-US" sz="2000" dirty="0">
                <a:latin typeface="Microsoft YaHei" charset="-122"/>
                <a:ea typeface="Microsoft YaHei" charset="-122"/>
                <a:cs typeface="Microsoft YaHei" charset="-122"/>
              </a:rPr>
              <a:t>个或多个无线</a:t>
            </a:r>
            <a:r>
              <a:rPr lang="zh-CN" altLang="en-US" sz="2000" dirty="0" smtClean="0">
                <a:latin typeface="Microsoft YaHei" charset="-122"/>
                <a:ea typeface="Microsoft YaHei" charset="-122"/>
                <a:cs typeface="Microsoft YaHei" charset="-122"/>
              </a:rPr>
              <a:t>站点        </a:t>
            </a:r>
            <a:endParaRPr lang="zh-CN" altLang="en-US" sz="2000" dirty="0"/>
          </a:p>
        </p:txBody>
      </p:sp>
    </p:spTree>
    <p:extLst>
      <p:ext uri="{BB962C8B-B14F-4D97-AF65-F5344CB8AC3E}">
        <p14:creationId xmlns:p14="http://schemas.microsoft.com/office/powerpoint/2010/main" val="50496953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28015" y="1273958"/>
            <a:ext cx="10239874" cy="1754326"/>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rPr>
              <a:t>AP</a:t>
            </a:r>
            <a:r>
              <a:rPr lang="zh-CN" altLang="en-US" sz="2400" dirty="0" smtClean="0">
                <a:latin typeface="Microsoft YaHei" charset="-122"/>
                <a:ea typeface="Microsoft YaHei" charset="-122"/>
                <a:cs typeface="Microsoft YaHei" charset="-122"/>
              </a:rPr>
              <a:t>发现</a:t>
            </a:r>
            <a:r>
              <a:rPr lang="zh-CN" altLang="en-US" sz="2400" dirty="0" smtClean="0">
                <a:latin typeface="Microsoft YaHei" charset="-122"/>
                <a:ea typeface="Microsoft YaHei" charset="-122"/>
                <a:cs typeface="Microsoft YaHei" charset="-122"/>
                <a:sym typeface="Wingdings"/>
              </a:rPr>
              <a:t>：（无线主机怎么找到</a:t>
            </a:r>
            <a:r>
              <a:rPr lang="en-US" altLang="zh-CN" sz="2400" dirty="0" smtClean="0">
                <a:latin typeface="Microsoft YaHei" charset="-122"/>
                <a:ea typeface="Microsoft YaHei" charset="-122"/>
                <a:cs typeface="Microsoft YaHei" charset="-122"/>
                <a:sym typeface="Wingdings"/>
              </a:rPr>
              <a:t>AP</a:t>
            </a:r>
            <a:r>
              <a:rPr lang="zh-CN" altLang="en-US" sz="2400" dirty="0" smtClean="0">
                <a:latin typeface="Microsoft YaHei" charset="-122"/>
                <a:ea typeface="Microsoft YaHei" charset="-122"/>
                <a:cs typeface="Microsoft YaHei" charset="-122"/>
                <a:sym typeface="Wingdings"/>
              </a:rPr>
              <a:t>）</a:t>
            </a:r>
            <a:endParaRPr lang="en-US" altLang="zh-CN" sz="2400" dirty="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、被动</a:t>
            </a:r>
            <a:r>
              <a:rPr lang="zh-CN" altLang="en-US" sz="2400" dirty="0">
                <a:latin typeface="Microsoft YaHei" charset="-122"/>
                <a:ea typeface="Microsoft YaHei" charset="-122"/>
                <a:cs typeface="Microsoft YaHei" charset="-122"/>
              </a:rPr>
              <a:t>扫描：无线主机扫描信道和监听</a:t>
            </a:r>
            <a:r>
              <a:rPr lang="zh-CN" altLang="en-US" sz="2400" b="1" dirty="0">
                <a:latin typeface="Microsoft YaHei" charset="-122"/>
                <a:ea typeface="Microsoft YaHei" charset="-122"/>
                <a:cs typeface="Microsoft YaHei" charset="-122"/>
              </a:rPr>
              <a:t>信标</a:t>
            </a:r>
            <a:r>
              <a:rPr lang="zh-CN" altLang="en-US" sz="2400" b="1" dirty="0" smtClean="0">
                <a:latin typeface="Microsoft YaHei" charset="-122"/>
                <a:ea typeface="Microsoft YaHei" charset="-122"/>
                <a:cs typeface="Microsoft YaHei" charset="-122"/>
              </a:rPr>
              <a:t>帧</a:t>
            </a:r>
            <a:r>
              <a:rPr lang="zh-CN" altLang="en-US" sz="2400" dirty="0" smtClean="0">
                <a:latin typeface="Microsoft YaHei" charset="-122"/>
                <a:ea typeface="Microsoft YaHei" charset="-122"/>
                <a:cs typeface="Microsoft YaHei" charset="-122"/>
              </a:rPr>
              <a:t>。 </a:t>
            </a:r>
            <a:endParaRPr lang="en-US" altLang="zh-CN" sz="2400" dirty="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、主动</a:t>
            </a:r>
            <a:r>
              <a:rPr lang="zh-CN" altLang="en-US" sz="2400" dirty="0">
                <a:latin typeface="Microsoft YaHei" charset="-122"/>
                <a:ea typeface="Microsoft YaHei" charset="-122"/>
                <a:cs typeface="Microsoft YaHei" charset="-122"/>
              </a:rPr>
              <a:t>扫描：无线主机向其范围内的所有</a:t>
            </a:r>
            <a:r>
              <a:rPr lang="en-US" altLang="zh-CN" sz="2400" dirty="0">
                <a:latin typeface="Microsoft YaHei" charset="-122"/>
                <a:ea typeface="Microsoft YaHei" charset="-122"/>
                <a:cs typeface="Microsoft YaHei" charset="-122"/>
              </a:rPr>
              <a:t>AP</a:t>
            </a:r>
            <a:r>
              <a:rPr lang="zh-CN" altLang="en-US" sz="2400" dirty="0">
                <a:latin typeface="Microsoft YaHei" charset="-122"/>
                <a:ea typeface="Microsoft YaHei" charset="-122"/>
                <a:cs typeface="Microsoft YaHei" charset="-122"/>
              </a:rPr>
              <a:t>广播</a:t>
            </a:r>
            <a:r>
              <a:rPr lang="zh-CN" altLang="en-US" sz="2400" b="1" dirty="0">
                <a:latin typeface="Microsoft YaHei" charset="-122"/>
                <a:ea typeface="Microsoft YaHei" charset="-122"/>
                <a:cs typeface="Microsoft YaHei" charset="-122"/>
              </a:rPr>
              <a:t>探测帧</a:t>
            </a:r>
            <a:r>
              <a:rPr lang="zh-CN" altLang="en-US" sz="2400" dirty="0">
                <a:latin typeface="Microsoft YaHei" charset="-122"/>
                <a:ea typeface="Microsoft YaHei" charset="-122"/>
                <a:cs typeface="Microsoft YaHei" charset="-122"/>
              </a:rPr>
              <a:t>。 </a:t>
            </a:r>
          </a:p>
        </p:txBody>
      </p:sp>
    </p:spTree>
    <p:extLst>
      <p:ext uri="{BB962C8B-B14F-4D97-AF65-F5344CB8AC3E}">
        <p14:creationId xmlns:p14="http://schemas.microsoft.com/office/powerpoint/2010/main" val="199237644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2440814"/>
            <a:ext cx="1604211" cy="646331"/>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无线局域网 </a:t>
            </a:r>
            <a:r>
              <a:rPr kumimoji="1" lang="en-US" altLang="zh-CN" dirty="0">
                <a:latin typeface="Microsoft YaHei" charset="-122"/>
                <a:ea typeface="Microsoft YaHei" charset="-122"/>
                <a:cs typeface="Microsoft YaHei" charset="-122"/>
              </a:rPr>
              <a:t>IEEE 802.11</a:t>
            </a:r>
          </a:p>
        </p:txBody>
      </p:sp>
      <p:sp>
        <p:nvSpPr>
          <p:cNvPr id="6" name="左大括号 5"/>
          <p:cNvSpPr/>
          <p:nvPr/>
        </p:nvSpPr>
        <p:spPr>
          <a:xfrm>
            <a:off x="1329891" y="1540042"/>
            <a:ext cx="274320" cy="261486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9" name="文本框 8"/>
          <p:cNvSpPr txBox="1"/>
          <p:nvPr/>
        </p:nvSpPr>
        <p:spPr>
          <a:xfrm>
            <a:off x="1604211" y="1299354"/>
            <a:ext cx="4017724" cy="3000821"/>
          </a:xfrm>
          <a:prstGeom prst="rect">
            <a:avLst/>
          </a:prstGeom>
          <a:noFill/>
        </p:spPr>
        <p:txBody>
          <a:bodyPr wrap="square" rtlCol="0">
            <a:spAutoFit/>
          </a:bodyPr>
          <a:lstStyle/>
          <a:p>
            <a:pPr>
              <a:lnSpc>
                <a:spcPct val="150000"/>
              </a:lnSpc>
            </a:pPr>
            <a:r>
              <a:rPr kumimoji="1" lang="en-US" altLang="zh-CN" dirty="0" smtClean="0">
                <a:latin typeface="Microsoft YaHei" charset="-122"/>
                <a:ea typeface="Microsoft YaHei" charset="-122"/>
                <a:cs typeface="Microsoft YaHei" charset="-122"/>
              </a:rPr>
              <a:t>IEEE 802</a:t>
            </a:r>
            <a:r>
              <a:rPr kumimoji="1" lang="zh-CN" altLang="en-US" dirty="0" smtClean="0">
                <a:latin typeface="Microsoft YaHei" charset="-122"/>
                <a:ea typeface="Microsoft YaHei" charset="-122"/>
                <a:cs typeface="Microsoft YaHei" charset="-122"/>
              </a:rPr>
              <a:t>家族</a:t>
            </a:r>
            <a:endParaRPr kumimoji="1" lang="en-US" altLang="zh-CN" dirty="0" smtClean="0">
              <a:latin typeface="Microsoft YaHei" charset="-122"/>
              <a:ea typeface="Microsoft YaHei" charset="-122"/>
              <a:cs typeface="Microsoft YaHei" charset="-122"/>
            </a:endParaRPr>
          </a:p>
          <a:p>
            <a:pPr>
              <a:lnSpc>
                <a:spcPct val="150000"/>
              </a:lnSpc>
            </a:pPr>
            <a:endParaRPr kumimoji="1" lang="en-US" altLang="zh-CN" dirty="0" smtClean="0">
              <a:latin typeface="Microsoft YaHei" charset="-122"/>
              <a:ea typeface="Microsoft YaHei" charset="-122"/>
              <a:cs typeface="Microsoft YaHei" charset="-122"/>
            </a:endParaRPr>
          </a:p>
          <a:p>
            <a:pPr>
              <a:lnSpc>
                <a:spcPct val="150000"/>
              </a:lnSpc>
            </a:pPr>
            <a:r>
              <a:rPr kumimoji="1" lang="en-US" altLang="zh-CN" dirty="0">
                <a:latin typeface="Microsoft YaHei" charset="-122"/>
                <a:ea typeface="Microsoft YaHei" charset="-122"/>
                <a:cs typeface="Microsoft YaHei" charset="-122"/>
              </a:rPr>
              <a:t>IEEE </a:t>
            </a:r>
            <a:r>
              <a:rPr kumimoji="1" lang="en-US" altLang="zh-CN" dirty="0" smtClean="0">
                <a:latin typeface="Microsoft YaHei" charset="-122"/>
                <a:ea typeface="Microsoft YaHei" charset="-122"/>
                <a:cs typeface="Microsoft YaHei" charset="-122"/>
              </a:rPr>
              <a:t>802.11</a:t>
            </a:r>
            <a:r>
              <a:rPr kumimoji="1" lang="zh-CN" altLang="en-US" dirty="0" smtClean="0">
                <a:latin typeface="Microsoft YaHei" charset="-122"/>
                <a:ea typeface="Microsoft YaHei" charset="-122"/>
                <a:cs typeface="Microsoft YaHei" charset="-122"/>
              </a:rPr>
              <a:t>体系</a:t>
            </a:r>
            <a:r>
              <a:rPr kumimoji="1" lang="zh-CN" altLang="en-US" dirty="0" smtClean="0">
                <a:latin typeface="Microsoft YaHei" charset="-122"/>
                <a:ea typeface="Microsoft YaHei" charset="-122"/>
                <a:cs typeface="Microsoft YaHei" charset="-122"/>
              </a:rPr>
              <a:t>结构</a:t>
            </a:r>
            <a:endParaRPr kumimoji="1" lang="en-US" altLang="zh-CN" dirty="0" smtClean="0">
              <a:latin typeface="Microsoft YaHei" charset="-122"/>
              <a:ea typeface="Microsoft YaHei" charset="-122"/>
              <a:cs typeface="Microsoft YaHei" charset="-122"/>
            </a:endParaRPr>
          </a:p>
          <a:p>
            <a:pPr>
              <a:lnSpc>
                <a:spcPct val="150000"/>
              </a:lnSpc>
            </a:pPr>
            <a:endParaRPr kumimoji="1" lang="en-US" altLang="zh-CN" dirty="0" smtClean="0">
              <a:solidFill>
                <a:srgbClr val="FF0000"/>
              </a:solidFill>
              <a:latin typeface="Microsoft YaHei" charset="-122"/>
              <a:ea typeface="Microsoft YaHei" charset="-122"/>
              <a:cs typeface="Microsoft YaHei" charset="-122"/>
            </a:endParaRPr>
          </a:p>
          <a:p>
            <a:pPr>
              <a:lnSpc>
                <a:spcPct val="150000"/>
              </a:lnSpc>
            </a:pPr>
            <a:r>
              <a:rPr kumimoji="1" lang="en-US" altLang="zh-CN" dirty="0">
                <a:solidFill>
                  <a:srgbClr val="FF0000"/>
                </a:solidFill>
                <a:latin typeface="Microsoft YaHei" charset="-122"/>
                <a:ea typeface="Microsoft YaHei" charset="-122"/>
                <a:cs typeface="Microsoft YaHei" charset="-122"/>
              </a:rPr>
              <a:t>IEEE </a:t>
            </a:r>
            <a:r>
              <a:rPr kumimoji="1" lang="en-US" altLang="zh-CN" dirty="0" smtClean="0">
                <a:solidFill>
                  <a:srgbClr val="FF0000"/>
                </a:solidFill>
                <a:latin typeface="Microsoft YaHei" charset="-122"/>
                <a:ea typeface="Microsoft YaHei" charset="-122"/>
                <a:cs typeface="Microsoft YaHei" charset="-122"/>
              </a:rPr>
              <a:t>802.11</a:t>
            </a:r>
            <a:r>
              <a:rPr kumimoji="1" lang="zh-CN" altLang="en-US" dirty="0" smtClean="0">
                <a:solidFill>
                  <a:srgbClr val="FF0000"/>
                </a:solidFill>
                <a:latin typeface="Microsoft YaHei" charset="-122"/>
                <a:ea typeface="Microsoft YaHei" charset="-122"/>
                <a:cs typeface="Microsoft YaHei" charset="-122"/>
              </a:rPr>
              <a:t>的</a:t>
            </a:r>
            <a:r>
              <a:rPr kumimoji="1" lang="en-US" altLang="zh-CN" dirty="0" smtClean="0">
                <a:solidFill>
                  <a:srgbClr val="FF0000"/>
                </a:solidFill>
                <a:latin typeface="Microsoft YaHei" charset="-122"/>
                <a:ea typeface="Microsoft YaHei" charset="-122"/>
                <a:cs typeface="Microsoft YaHei" charset="-122"/>
              </a:rPr>
              <a:t>MAC</a:t>
            </a:r>
            <a:r>
              <a:rPr kumimoji="1" lang="zh-CN" altLang="en-US" dirty="0" smtClean="0">
                <a:solidFill>
                  <a:srgbClr val="FF0000"/>
                </a:solidFill>
                <a:latin typeface="Microsoft YaHei" charset="-122"/>
                <a:ea typeface="Microsoft YaHei" charset="-122"/>
                <a:cs typeface="Microsoft YaHei" charset="-122"/>
              </a:rPr>
              <a:t>协议</a:t>
            </a:r>
            <a:endParaRPr kumimoji="1" lang="en-US" altLang="zh-CN" dirty="0" smtClean="0">
              <a:solidFill>
                <a:srgbClr val="FF0000"/>
              </a:solidFill>
              <a:latin typeface="Microsoft YaHei" charset="-122"/>
              <a:ea typeface="Microsoft YaHei" charset="-122"/>
              <a:cs typeface="Microsoft YaHei" charset="-122"/>
            </a:endParaRPr>
          </a:p>
          <a:p>
            <a:pPr>
              <a:lnSpc>
                <a:spcPct val="150000"/>
              </a:lnSpc>
            </a:pPr>
            <a:endParaRPr kumimoji="1" lang="en-US" altLang="zh-CN" dirty="0" smtClean="0">
              <a:latin typeface="Microsoft YaHei" charset="-122"/>
              <a:ea typeface="Microsoft YaHei" charset="-122"/>
              <a:cs typeface="Microsoft YaHei" charset="-122"/>
            </a:endParaRPr>
          </a:p>
          <a:p>
            <a:pPr>
              <a:lnSpc>
                <a:spcPct val="150000"/>
              </a:lnSpc>
            </a:pPr>
            <a:r>
              <a:rPr kumimoji="1" lang="en-US" altLang="zh-CN" dirty="0">
                <a:latin typeface="Microsoft YaHei" charset="-122"/>
                <a:ea typeface="Microsoft YaHei" charset="-122"/>
                <a:cs typeface="Microsoft YaHei" charset="-122"/>
              </a:rPr>
              <a:t>IEEE </a:t>
            </a:r>
            <a:r>
              <a:rPr kumimoji="1" lang="en-US" altLang="zh-CN" dirty="0" smtClean="0">
                <a:latin typeface="Microsoft YaHei" charset="-122"/>
                <a:ea typeface="Microsoft YaHei" charset="-122"/>
                <a:cs typeface="Microsoft YaHei" charset="-122"/>
              </a:rPr>
              <a:t>802.11</a:t>
            </a:r>
            <a:r>
              <a:rPr kumimoji="1" lang="zh-CN" altLang="en-US" dirty="0" smtClean="0">
                <a:latin typeface="Microsoft YaHei" charset="-122"/>
                <a:ea typeface="Microsoft YaHei" charset="-122"/>
                <a:cs typeface="Microsoft YaHei" charset="-122"/>
              </a:rPr>
              <a:t>帧</a:t>
            </a:r>
            <a:endParaRPr kumimoji="1" lang="en-US" altLang="zh-CN"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1578968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8016" y="1417278"/>
            <a:ext cx="11505966" cy="2308324"/>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a:t>
            </a:r>
            <a:r>
              <a:rPr lang="en-US" altLang="zh-CN" sz="2400" dirty="0" smtClean="0">
                <a:latin typeface="Microsoft YaHei" charset="-122"/>
                <a:ea typeface="Microsoft YaHei" charset="-122"/>
                <a:cs typeface="Microsoft YaHei" charset="-122"/>
                <a:sym typeface="+mn-ea"/>
              </a:rPr>
              <a:t>IEEE 802.11</a:t>
            </a:r>
            <a:r>
              <a:rPr lang="zh-CN" altLang="en-US" sz="2400" dirty="0" smtClean="0">
                <a:latin typeface="Microsoft YaHei" charset="-122"/>
                <a:ea typeface="Microsoft YaHei" charset="-122"/>
                <a:cs typeface="Microsoft YaHei" charset="-122"/>
                <a:sym typeface="+mn-ea"/>
              </a:rPr>
              <a:t>的</a:t>
            </a:r>
            <a:r>
              <a:rPr lang="en-US" altLang="zh-CN" sz="2400" dirty="0" smtClean="0">
                <a:latin typeface="Microsoft YaHei" charset="-122"/>
                <a:ea typeface="Microsoft YaHei" charset="-122"/>
                <a:cs typeface="Microsoft YaHei" charset="-122"/>
                <a:sym typeface="+mn-ea"/>
              </a:rPr>
              <a:t>MAC</a:t>
            </a:r>
            <a:r>
              <a:rPr lang="zh-CN" altLang="en-US" sz="2400" dirty="0" smtClean="0">
                <a:latin typeface="Microsoft YaHei" charset="-122"/>
                <a:ea typeface="Microsoft YaHei" charset="-122"/>
                <a:cs typeface="Microsoft YaHei" charset="-122"/>
                <a:sym typeface="+mn-ea"/>
              </a:rPr>
              <a:t>协议</a:t>
            </a:r>
            <a:endParaRPr lang="zh-CN" altLang="en-US"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sym typeface="+mn-ea"/>
              </a:rPr>
              <a:t>IEEE 802.11</a:t>
            </a:r>
            <a:r>
              <a:rPr lang="zh-CN" altLang="en-US" sz="2400" dirty="0" smtClean="0">
                <a:latin typeface="Microsoft YaHei" charset="-122"/>
                <a:ea typeface="Microsoft YaHei" charset="-122"/>
                <a:cs typeface="Microsoft YaHei" charset="-122"/>
                <a:sym typeface="+mn-ea"/>
              </a:rPr>
              <a:t>的</a:t>
            </a:r>
            <a:r>
              <a:rPr lang="en-US" altLang="zh-CN" sz="2400" dirty="0" smtClean="0">
                <a:latin typeface="Microsoft YaHei" charset="-122"/>
                <a:ea typeface="Microsoft YaHei" charset="-122"/>
                <a:cs typeface="Microsoft YaHei" charset="-122"/>
                <a:sym typeface="+mn-ea"/>
              </a:rPr>
              <a:t>MAC</a:t>
            </a:r>
            <a:r>
              <a:rPr lang="zh-CN" altLang="en-US" sz="2400" dirty="0" smtClean="0">
                <a:latin typeface="Microsoft YaHei" charset="-122"/>
                <a:ea typeface="Microsoft YaHei" charset="-122"/>
                <a:cs typeface="Microsoft YaHei" charset="-122"/>
                <a:sym typeface="+mn-ea"/>
              </a:rPr>
              <a:t>协议采用</a:t>
            </a:r>
            <a:r>
              <a:rPr lang="en-US" altLang="zh-CN" sz="2400" dirty="0" smtClean="0">
                <a:latin typeface="Microsoft YaHei" charset="-122"/>
                <a:ea typeface="Microsoft YaHei" charset="-122"/>
                <a:cs typeface="Microsoft YaHei" charset="-122"/>
                <a:sym typeface="+mn-ea"/>
              </a:rPr>
              <a:t>CSMA/CA</a:t>
            </a:r>
            <a:r>
              <a:rPr lang="zh-CN" altLang="en-US" sz="2400" dirty="0" smtClean="0">
                <a:latin typeface="Microsoft YaHei" charset="-122"/>
                <a:ea typeface="Microsoft YaHei" charset="-122"/>
                <a:cs typeface="Microsoft YaHei" charset="-122"/>
                <a:sym typeface="+mn-ea"/>
              </a:rPr>
              <a:t>协议。</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sym typeface="+mn-ea"/>
              </a:rPr>
              <a:t>      </a:t>
            </a:r>
            <a:r>
              <a:rPr lang="en-US" altLang="zh-CN" sz="2400" dirty="0" smtClean="0">
                <a:latin typeface="Microsoft YaHei" charset="-122"/>
                <a:ea typeface="Microsoft YaHei" charset="-122"/>
                <a:cs typeface="Microsoft YaHei" charset="-122"/>
                <a:sym typeface="+mn-ea"/>
              </a:rPr>
              <a:t>Carrier </a:t>
            </a:r>
            <a:r>
              <a:rPr lang="en-US" altLang="zh-CN" sz="2400" dirty="0">
                <a:latin typeface="Microsoft YaHei" charset="-122"/>
                <a:ea typeface="Microsoft YaHei" charset="-122"/>
                <a:cs typeface="Microsoft YaHei" charset="-122"/>
                <a:sym typeface="+mn-ea"/>
              </a:rPr>
              <a:t>Sense Multiple Access with Collision Avoidance </a:t>
            </a:r>
            <a:r>
              <a:rPr lang="zh-CN" altLang="en-US" sz="2400" dirty="0">
                <a:latin typeface="Microsoft YaHei" charset="-122"/>
                <a:ea typeface="Microsoft YaHei" charset="-122"/>
                <a:cs typeface="Microsoft YaHei" charset="-122"/>
                <a:sym typeface="+mn-ea"/>
              </a:rPr>
              <a:t>：</a:t>
            </a:r>
            <a:r>
              <a:rPr lang="zh-CN" altLang="en-US" sz="2400" dirty="0" smtClean="0">
                <a:latin typeface="Microsoft YaHei" charset="-122"/>
                <a:ea typeface="Microsoft YaHei" charset="-122"/>
                <a:cs typeface="Microsoft YaHei" charset="-122"/>
                <a:sym typeface="+mn-ea"/>
              </a:rPr>
              <a:t>带碰撞避免的载波监听多路访问协议。</a:t>
            </a:r>
          </a:p>
        </p:txBody>
      </p:sp>
      <p:sp>
        <p:nvSpPr>
          <p:cNvPr id="6" name="文本框 2"/>
          <p:cNvSpPr txBox="1"/>
          <p:nvPr>
            <p:custDataLst>
              <p:tags r:id="rId1"/>
            </p:custDataLst>
          </p:nvPr>
        </p:nvSpPr>
        <p:spPr>
          <a:xfrm>
            <a:off x="128016" y="464539"/>
            <a:ext cx="442991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Microsoft YaHei" charset="-122"/>
                <a:ea typeface="Microsoft YaHei" charset="-122"/>
                <a:cs typeface="Microsoft YaHei" charset="-122"/>
                <a:sym typeface="+mn-ea"/>
              </a:rPr>
              <a:t>7.3.2</a:t>
            </a:r>
            <a:r>
              <a:rPr lang="zh-CN" altLang="en-US" sz="2400" b="0" dirty="0" smtClean="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IEEE 802.11</a:t>
            </a:r>
            <a:r>
              <a:rPr lang="zh-CN" altLang="en-US" sz="2400" b="0" dirty="0">
                <a:solidFill>
                  <a:schemeClr val="tx1"/>
                </a:solidFill>
                <a:latin typeface="Microsoft YaHei" charset="-122"/>
                <a:ea typeface="Microsoft YaHei" charset="-122"/>
                <a:cs typeface="Microsoft YaHei" charset="-122"/>
                <a:sym typeface="+mn-ea"/>
              </a:rPr>
              <a:t>的</a:t>
            </a:r>
            <a:r>
              <a:rPr lang="en-US" altLang="zh-CN" sz="2400" b="0" dirty="0">
                <a:solidFill>
                  <a:schemeClr val="tx1"/>
                </a:solidFill>
                <a:latin typeface="Microsoft YaHei" charset="-122"/>
                <a:ea typeface="Microsoft YaHei" charset="-122"/>
                <a:cs typeface="Microsoft YaHei" charset="-122"/>
                <a:sym typeface="+mn-ea"/>
              </a:rPr>
              <a:t>MAC</a:t>
            </a:r>
            <a:r>
              <a:rPr lang="zh-CN" altLang="en-US" sz="2400" b="0" dirty="0">
                <a:solidFill>
                  <a:schemeClr val="tx1"/>
                </a:solidFill>
                <a:latin typeface="Microsoft YaHei" charset="-122"/>
                <a:ea typeface="Microsoft YaHei" charset="-122"/>
                <a:cs typeface="Microsoft YaHei" charset="-122"/>
                <a:sym typeface="+mn-ea"/>
              </a:rPr>
              <a:t>协议 </a:t>
            </a:r>
          </a:p>
        </p:txBody>
      </p:sp>
      <p:sp>
        <p:nvSpPr>
          <p:cNvPr id="7" name="文本框 6"/>
          <p:cNvSpPr txBox="1"/>
          <p:nvPr/>
        </p:nvSpPr>
        <p:spPr>
          <a:xfrm>
            <a:off x="7680682" y="747790"/>
            <a:ext cx="2179767"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无线局域网 </a:t>
            </a:r>
            <a:r>
              <a:rPr kumimoji="1" lang="en-US" altLang="zh-CN" sz="1400" dirty="0">
                <a:latin typeface="Microsoft YaHei" charset="-122"/>
                <a:ea typeface="Microsoft YaHei" charset="-122"/>
                <a:cs typeface="Microsoft YaHei" charset="-122"/>
              </a:rPr>
              <a:t>IEEE 802.11</a:t>
            </a:r>
          </a:p>
        </p:txBody>
      </p:sp>
      <p:sp>
        <p:nvSpPr>
          <p:cNvPr id="8" name="左大括号 7"/>
          <p:cNvSpPr/>
          <p:nvPr/>
        </p:nvSpPr>
        <p:spPr>
          <a:xfrm>
            <a:off x="9687602" y="236741"/>
            <a:ext cx="285653" cy="13298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9973255" y="160945"/>
            <a:ext cx="2137508" cy="1384995"/>
          </a:xfrm>
          <a:prstGeom prst="rect">
            <a:avLst/>
          </a:prstGeom>
          <a:noFill/>
        </p:spPr>
        <p:txBody>
          <a:bodyPr wrap="square" rtlCol="0">
            <a:spAutoFit/>
          </a:bodyPr>
          <a:lstStyle/>
          <a:p>
            <a:pPr>
              <a:lnSpc>
                <a:spcPct val="150000"/>
              </a:lnSpc>
            </a:pPr>
            <a:r>
              <a:rPr kumimoji="1" lang="en-US" altLang="zh-CN" sz="1400" dirty="0" smtClean="0">
                <a:latin typeface="Microsoft YaHei" charset="-122"/>
                <a:ea typeface="Microsoft YaHei" charset="-122"/>
                <a:cs typeface="Microsoft YaHei" charset="-122"/>
              </a:rPr>
              <a:t>IEEE 802</a:t>
            </a:r>
            <a:r>
              <a:rPr kumimoji="1" lang="zh-CN" altLang="en-US" sz="1400" dirty="0" smtClean="0">
                <a:latin typeface="Microsoft YaHei" charset="-122"/>
                <a:ea typeface="Microsoft YaHei" charset="-122"/>
                <a:cs typeface="Microsoft YaHei" charset="-122"/>
              </a:rPr>
              <a:t>家族</a:t>
            </a:r>
            <a:endParaRPr kumimoji="1" lang="en-US" altLang="zh-CN" sz="1400" dirty="0" smtClean="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a:t>
            </a:r>
            <a:r>
              <a:rPr kumimoji="1" lang="en-US" altLang="zh-CN" sz="1400" dirty="0" smtClean="0">
                <a:latin typeface="Microsoft YaHei" charset="-122"/>
                <a:ea typeface="Microsoft YaHei" charset="-122"/>
                <a:cs typeface="Microsoft YaHei" charset="-122"/>
              </a:rPr>
              <a:t>802.11</a:t>
            </a:r>
            <a:r>
              <a:rPr kumimoji="1" lang="zh-CN" altLang="en-US" sz="1400" dirty="0" smtClean="0">
                <a:latin typeface="Microsoft YaHei" charset="-122"/>
                <a:ea typeface="Microsoft YaHei" charset="-122"/>
                <a:cs typeface="Microsoft YaHei" charset="-122"/>
              </a:rPr>
              <a:t>体系结构</a:t>
            </a:r>
            <a:endParaRPr kumimoji="1" lang="en-US" altLang="zh-CN" sz="1400" dirty="0" smtClean="0">
              <a:latin typeface="Microsoft YaHei" charset="-122"/>
              <a:ea typeface="Microsoft YaHei" charset="-122"/>
              <a:cs typeface="Microsoft YaHei" charset="-122"/>
            </a:endParaRPr>
          </a:p>
          <a:p>
            <a:pPr>
              <a:lnSpc>
                <a:spcPct val="150000"/>
              </a:lnSpc>
            </a:pPr>
            <a:r>
              <a:rPr kumimoji="1" lang="en-US" altLang="zh-CN" sz="1400" dirty="0">
                <a:solidFill>
                  <a:srgbClr val="FF0000"/>
                </a:solidFill>
                <a:latin typeface="Microsoft YaHei" charset="-122"/>
                <a:ea typeface="Microsoft YaHei" charset="-122"/>
                <a:cs typeface="Microsoft YaHei" charset="-122"/>
              </a:rPr>
              <a:t>IEEE </a:t>
            </a:r>
            <a:r>
              <a:rPr kumimoji="1" lang="en-US" altLang="zh-CN" sz="1400" dirty="0" smtClean="0">
                <a:solidFill>
                  <a:srgbClr val="FF0000"/>
                </a:solidFill>
                <a:latin typeface="Microsoft YaHei" charset="-122"/>
                <a:ea typeface="Microsoft YaHei" charset="-122"/>
                <a:cs typeface="Microsoft YaHei" charset="-122"/>
              </a:rPr>
              <a:t>802.11</a:t>
            </a:r>
            <a:r>
              <a:rPr kumimoji="1" lang="zh-CN" altLang="en-US" sz="1400" dirty="0" smtClean="0">
                <a:solidFill>
                  <a:srgbClr val="FF0000"/>
                </a:solidFill>
                <a:latin typeface="Microsoft YaHei" charset="-122"/>
                <a:ea typeface="Microsoft YaHei" charset="-122"/>
                <a:cs typeface="Microsoft YaHei" charset="-122"/>
              </a:rPr>
              <a:t>的</a:t>
            </a:r>
            <a:r>
              <a:rPr kumimoji="1" lang="en-US" altLang="zh-CN" sz="1400" dirty="0" smtClean="0">
                <a:solidFill>
                  <a:srgbClr val="FF0000"/>
                </a:solidFill>
                <a:latin typeface="Microsoft YaHei" charset="-122"/>
                <a:ea typeface="Microsoft YaHei" charset="-122"/>
                <a:cs typeface="Microsoft YaHei" charset="-122"/>
              </a:rPr>
              <a:t>MAC</a:t>
            </a:r>
            <a:r>
              <a:rPr kumimoji="1" lang="zh-CN" altLang="en-US" sz="1400" dirty="0" smtClean="0">
                <a:solidFill>
                  <a:srgbClr val="FF0000"/>
                </a:solidFill>
                <a:latin typeface="Microsoft YaHei" charset="-122"/>
                <a:ea typeface="Microsoft YaHei" charset="-122"/>
                <a:cs typeface="Microsoft YaHei" charset="-122"/>
              </a:rPr>
              <a:t>协议</a:t>
            </a:r>
            <a:endParaRPr kumimoji="1" lang="en-US" altLang="zh-CN" sz="1400" dirty="0" smtClean="0">
              <a:solidFill>
                <a:srgbClr val="FF0000"/>
              </a:solidFill>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a:t>
            </a:r>
            <a:r>
              <a:rPr kumimoji="1" lang="en-US" altLang="zh-CN" sz="1400" dirty="0" smtClean="0">
                <a:latin typeface="Microsoft YaHei" charset="-122"/>
                <a:ea typeface="Microsoft YaHei" charset="-122"/>
                <a:cs typeface="Microsoft YaHei" charset="-122"/>
              </a:rPr>
              <a:t>802.11</a:t>
            </a:r>
            <a:r>
              <a:rPr kumimoji="1" lang="zh-CN" altLang="en-US" sz="1400" dirty="0" smtClean="0">
                <a:latin typeface="Microsoft YaHei" charset="-122"/>
                <a:ea typeface="Microsoft YaHei" charset="-122"/>
                <a:cs typeface="Microsoft YaHei" charset="-122"/>
              </a:rPr>
              <a:t>帧</a:t>
            </a:r>
            <a:endParaRPr kumimoji="1" lang="en-US" altLang="zh-CN" sz="1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600196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8621" y="406626"/>
            <a:ext cx="11562236" cy="1754326"/>
          </a:xfrm>
          <a:prstGeom prst="rect">
            <a:avLst/>
          </a:prstGeom>
        </p:spPr>
        <p:txBody>
          <a:bodyPr wrap="square">
            <a:spAutoFit/>
          </a:bodyPr>
          <a:lstStyle/>
          <a:p>
            <a:pPr>
              <a:lnSpc>
                <a:spcPct val="150000"/>
              </a:lnSpc>
            </a:pPr>
            <a:r>
              <a:rPr lang="en-US" altLang="zh-CN" sz="2400" b="1" dirty="0" smtClean="0">
                <a:latin typeface="Microsoft YaHei" charset="-122"/>
                <a:ea typeface="Microsoft YaHei" charset="-122"/>
                <a:cs typeface="Microsoft YaHei" charset="-122"/>
              </a:rPr>
              <a:t>CSMA/CA</a:t>
            </a:r>
            <a:r>
              <a:rPr lang="zh-CN" altLang="en-US" sz="2400" b="1" dirty="0" smtClean="0">
                <a:latin typeface="Microsoft YaHei" charset="-122"/>
                <a:ea typeface="Microsoft YaHei" charset="-122"/>
                <a:cs typeface="Microsoft YaHei" charset="-122"/>
              </a:rPr>
              <a:t>协议工作原理</a:t>
            </a:r>
            <a:endParaRPr lang="en-US" altLang="zh-CN" sz="2400" b="1"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通过</a:t>
            </a:r>
            <a:r>
              <a:rPr lang="zh-CN" altLang="en-US" sz="2400" dirty="0">
                <a:latin typeface="Microsoft YaHei" charset="-122"/>
                <a:ea typeface="Microsoft YaHei" charset="-122"/>
                <a:cs typeface="Microsoft YaHei" charset="-122"/>
              </a:rPr>
              <a:t>请求发送</a:t>
            </a:r>
            <a:r>
              <a:rPr lang="en-US" altLang="zh-CN" sz="2400" dirty="0">
                <a:latin typeface="Microsoft YaHei" charset="-122"/>
                <a:ea typeface="Microsoft YaHei" charset="-122"/>
                <a:cs typeface="Microsoft YaHei" charset="-122"/>
              </a:rPr>
              <a:t>(RTS)</a:t>
            </a:r>
            <a:r>
              <a:rPr lang="zh-CN" altLang="en-US" sz="2400" dirty="0">
                <a:latin typeface="Microsoft YaHei" charset="-122"/>
                <a:ea typeface="Microsoft YaHei" charset="-122"/>
                <a:cs typeface="Microsoft YaHei" charset="-122"/>
              </a:rPr>
              <a:t>帧和</a:t>
            </a:r>
            <a:r>
              <a:rPr lang="zh-CN" altLang="en-US" sz="2400" dirty="0" smtClean="0">
                <a:latin typeface="Microsoft YaHei" charset="-122"/>
                <a:ea typeface="Microsoft YaHei" charset="-122"/>
                <a:cs typeface="Microsoft YaHei" charset="-122"/>
              </a:rPr>
              <a:t>允许</a:t>
            </a:r>
            <a:r>
              <a:rPr lang="zh-CN" altLang="en-US" sz="2400" dirty="0">
                <a:latin typeface="Microsoft YaHei" charset="-122"/>
                <a:ea typeface="Microsoft YaHei" charset="-122"/>
                <a:cs typeface="Microsoft YaHei" charset="-122"/>
              </a:rPr>
              <a:t>发送</a:t>
            </a:r>
            <a:r>
              <a:rPr lang="en-US" altLang="zh-CN" sz="2400" dirty="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CTS</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帧的交换，</a:t>
            </a:r>
            <a:r>
              <a:rPr lang="zh-CN" altLang="en-US" sz="2400" dirty="0" smtClean="0">
                <a:latin typeface="Microsoft YaHei" charset="-122"/>
                <a:ea typeface="Microsoft YaHei" charset="-122"/>
                <a:cs typeface="Microsoft YaHei" charset="-122"/>
              </a:rPr>
              <a:t>实现</a:t>
            </a:r>
            <a:r>
              <a:rPr lang="zh-CN" altLang="en-US" sz="2400" dirty="0">
                <a:latin typeface="Microsoft YaHei" charset="-122"/>
                <a:ea typeface="Microsoft YaHei" charset="-122"/>
                <a:cs typeface="Microsoft YaHei" charset="-122"/>
              </a:rPr>
              <a:t>信道预约占用，避免数据</a:t>
            </a:r>
            <a:r>
              <a:rPr lang="zh-CN" altLang="en-US" sz="2400" dirty="0" smtClean="0">
                <a:latin typeface="Microsoft YaHei" charset="-122"/>
                <a:ea typeface="Microsoft YaHei" charset="-122"/>
                <a:cs typeface="Microsoft YaHei" charset="-122"/>
              </a:rPr>
              <a:t>帧传输</a:t>
            </a:r>
            <a:r>
              <a:rPr lang="zh-CN" altLang="en-US" sz="2400" dirty="0">
                <a:latin typeface="Microsoft YaHei" charset="-122"/>
                <a:ea typeface="Microsoft YaHei" charset="-122"/>
                <a:cs typeface="Microsoft YaHei" charset="-122"/>
              </a:rPr>
              <a:t>过程中冲突。 </a:t>
            </a:r>
            <a:endParaRPr lang="zh-CN" altLang="en-US" sz="2400" dirty="0">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96094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2440814"/>
            <a:ext cx="1604211" cy="646331"/>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无线局域网 </a:t>
            </a:r>
            <a:r>
              <a:rPr kumimoji="1" lang="en-US" altLang="zh-CN" dirty="0">
                <a:latin typeface="Microsoft YaHei" charset="-122"/>
                <a:ea typeface="Microsoft YaHei" charset="-122"/>
                <a:cs typeface="Microsoft YaHei" charset="-122"/>
              </a:rPr>
              <a:t>IEEE 802.11</a:t>
            </a:r>
          </a:p>
        </p:txBody>
      </p:sp>
      <p:sp>
        <p:nvSpPr>
          <p:cNvPr id="6" name="左大括号 5"/>
          <p:cNvSpPr/>
          <p:nvPr/>
        </p:nvSpPr>
        <p:spPr>
          <a:xfrm>
            <a:off x="1329891" y="1540042"/>
            <a:ext cx="274320" cy="261486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9" name="文本框 8"/>
          <p:cNvSpPr txBox="1"/>
          <p:nvPr/>
        </p:nvSpPr>
        <p:spPr>
          <a:xfrm>
            <a:off x="1604211" y="1299354"/>
            <a:ext cx="4017724" cy="3000821"/>
          </a:xfrm>
          <a:prstGeom prst="rect">
            <a:avLst/>
          </a:prstGeom>
          <a:noFill/>
        </p:spPr>
        <p:txBody>
          <a:bodyPr wrap="square" rtlCol="0">
            <a:spAutoFit/>
          </a:bodyPr>
          <a:lstStyle/>
          <a:p>
            <a:pPr>
              <a:lnSpc>
                <a:spcPct val="150000"/>
              </a:lnSpc>
            </a:pPr>
            <a:r>
              <a:rPr kumimoji="1" lang="en-US" altLang="zh-CN" dirty="0" smtClean="0">
                <a:latin typeface="Microsoft YaHei" charset="-122"/>
                <a:ea typeface="Microsoft YaHei" charset="-122"/>
                <a:cs typeface="Microsoft YaHei" charset="-122"/>
              </a:rPr>
              <a:t>IEEE 802</a:t>
            </a:r>
            <a:r>
              <a:rPr kumimoji="1" lang="zh-CN" altLang="en-US" dirty="0" smtClean="0">
                <a:latin typeface="Microsoft YaHei" charset="-122"/>
                <a:ea typeface="Microsoft YaHei" charset="-122"/>
                <a:cs typeface="Microsoft YaHei" charset="-122"/>
              </a:rPr>
              <a:t>家族</a:t>
            </a:r>
            <a:endParaRPr kumimoji="1" lang="en-US" altLang="zh-CN" dirty="0" smtClean="0">
              <a:latin typeface="Microsoft YaHei" charset="-122"/>
              <a:ea typeface="Microsoft YaHei" charset="-122"/>
              <a:cs typeface="Microsoft YaHei" charset="-122"/>
            </a:endParaRPr>
          </a:p>
          <a:p>
            <a:pPr>
              <a:lnSpc>
                <a:spcPct val="150000"/>
              </a:lnSpc>
            </a:pPr>
            <a:endParaRPr kumimoji="1" lang="en-US" altLang="zh-CN" dirty="0" smtClean="0">
              <a:latin typeface="Microsoft YaHei" charset="-122"/>
              <a:ea typeface="Microsoft YaHei" charset="-122"/>
              <a:cs typeface="Microsoft YaHei" charset="-122"/>
            </a:endParaRPr>
          </a:p>
          <a:p>
            <a:pPr>
              <a:lnSpc>
                <a:spcPct val="150000"/>
              </a:lnSpc>
            </a:pPr>
            <a:r>
              <a:rPr kumimoji="1" lang="en-US" altLang="zh-CN" dirty="0">
                <a:latin typeface="Microsoft YaHei" charset="-122"/>
                <a:ea typeface="Microsoft YaHei" charset="-122"/>
                <a:cs typeface="Microsoft YaHei" charset="-122"/>
              </a:rPr>
              <a:t>IEEE </a:t>
            </a:r>
            <a:r>
              <a:rPr kumimoji="1" lang="en-US" altLang="zh-CN" dirty="0" smtClean="0">
                <a:latin typeface="Microsoft YaHei" charset="-122"/>
                <a:ea typeface="Microsoft YaHei" charset="-122"/>
                <a:cs typeface="Microsoft YaHei" charset="-122"/>
              </a:rPr>
              <a:t>802.11</a:t>
            </a:r>
            <a:r>
              <a:rPr kumimoji="1" lang="zh-CN" altLang="en-US" dirty="0" smtClean="0">
                <a:latin typeface="Microsoft YaHei" charset="-122"/>
                <a:ea typeface="Microsoft YaHei" charset="-122"/>
                <a:cs typeface="Microsoft YaHei" charset="-122"/>
              </a:rPr>
              <a:t>体系</a:t>
            </a:r>
            <a:r>
              <a:rPr kumimoji="1" lang="zh-CN" altLang="en-US" dirty="0" smtClean="0">
                <a:latin typeface="Microsoft YaHei" charset="-122"/>
                <a:ea typeface="Microsoft YaHei" charset="-122"/>
                <a:cs typeface="Microsoft YaHei" charset="-122"/>
              </a:rPr>
              <a:t>结构</a:t>
            </a:r>
            <a:endParaRPr kumimoji="1" lang="en-US" altLang="zh-CN" dirty="0" smtClean="0">
              <a:latin typeface="Microsoft YaHei" charset="-122"/>
              <a:ea typeface="Microsoft YaHei" charset="-122"/>
              <a:cs typeface="Microsoft YaHei" charset="-122"/>
            </a:endParaRPr>
          </a:p>
          <a:p>
            <a:pPr>
              <a:lnSpc>
                <a:spcPct val="150000"/>
              </a:lnSpc>
            </a:pPr>
            <a:endParaRPr kumimoji="1" lang="en-US" altLang="zh-CN" dirty="0" smtClean="0">
              <a:solidFill>
                <a:srgbClr val="FF0000"/>
              </a:solidFill>
              <a:latin typeface="Microsoft YaHei" charset="-122"/>
              <a:ea typeface="Microsoft YaHei" charset="-122"/>
              <a:cs typeface="Microsoft YaHei" charset="-122"/>
            </a:endParaRPr>
          </a:p>
          <a:p>
            <a:pPr>
              <a:lnSpc>
                <a:spcPct val="150000"/>
              </a:lnSpc>
            </a:pPr>
            <a:r>
              <a:rPr kumimoji="1" lang="en-US" altLang="zh-CN" dirty="0">
                <a:latin typeface="Microsoft YaHei" charset="-122"/>
                <a:ea typeface="Microsoft YaHei" charset="-122"/>
                <a:cs typeface="Microsoft YaHei" charset="-122"/>
              </a:rPr>
              <a:t>IEEE </a:t>
            </a:r>
            <a:r>
              <a:rPr kumimoji="1" lang="en-US" altLang="zh-CN" dirty="0" smtClean="0">
                <a:latin typeface="Microsoft YaHei" charset="-122"/>
                <a:ea typeface="Microsoft YaHei" charset="-122"/>
                <a:cs typeface="Microsoft YaHei" charset="-122"/>
              </a:rPr>
              <a:t>802.11</a:t>
            </a:r>
            <a:r>
              <a:rPr kumimoji="1" lang="zh-CN" altLang="en-US" dirty="0" smtClean="0">
                <a:latin typeface="Microsoft YaHei" charset="-122"/>
                <a:ea typeface="Microsoft YaHei" charset="-122"/>
                <a:cs typeface="Microsoft YaHei" charset="-122"/>
              </a:rPr>
              <a:t>的</a:t>
            </a:r>
            <a:r>
              <a:rPr kumimoji="1" lang="en-US" altLang="zh-CN" dirty="0" smtClean="0">
                <a:latin typeface="Microsoft YaHei" charset="-122"/>
                <a:ea typeface="Microsoft YaHei" charset="-122"/>
                <a:cs typeface="Microsoft YaHei" charset="-122"/>
              </a:rPr>
              <a:t>MAC</a:t>
            </a:r>
            <a:r>
              <a:rPr kumimoji="1" lang="zh-CN" altLang="en-US" dirty="0" smtClean="0">
                <a:latin typeface="Microsoft YaHei" charset="-122"/>
                <a:ea typeface="Microsoft YaHei" charset="-122"/>
                <a:cs typeface="Microsoft YaHei" charset="-122"/>
              </a:rPr>
              <a:t>协议</a:t>
            </a:r>
            <a:endParaRPr kumimoji="1" lang="en-US" altLang="zh-CN" dirty="0" smtClean="0">
              <a:latin typeface="Microsoft YaHei" charset="-122"/>
              <a:ea typeface="Microsoft YaHei" charset="-122"/>
              <a:cs typeface="Microsoft YaHei" charset="-122"/>
            </a:endParaRPr>
          </a:p>
          <a:p>
            <a:pPr>
              <a:lnSpc>
                <a:spcPct val="150000"/>
              </a:lnSpc>
            </a:pPr>
            <a:endParaRPr kumimoji="1" lang="en-US" altLang="zh-CN" dirty="0" smtClean="0">
              <a:latin typeface="Microsoft YaHei" charset="-122"/>
              <a:ea typeface="Microsoft YaHei" charset="-122"/>
              <a:cs typeface="Microsoft YaHei" charset="-122"/>
            </a:endParaRPr>
          </a:p>
          <a:p>
            <a:pPr>
              <a:lnSpc>
                <a:spcPct val="150000"/>
              </a:lnSpc>
            </a:pPr>
            <a:r>
              <a:rPr kumimoji="1" lang="en-US" altLang="zh-CN" dirty="0">
                <a:solidFill>
                  <a:srgbClr val="FF0000"/>
                </a:solidFill>
                <a:latin typeface="Microsoft YaHei" charset="-122"/>
                <a:ea typeface="Microsoft YaHei" charset="-122"/>
                <a:cs typeface="Microsoft YaHei" charset="-122"/>
              </a:rPr>
              <a:t>IEEE </a:t>
            </a:r>
            <a:r>
              <a:rPr kumimoji="1" lang="en-US" altLang="zh-CN" dirty="0" smtClean="0">
                <a:solidFill>
                  <a:srgbClr val="FF0000"/>
                </a:solidFill>
                <a:latin typeface="Microsoft YaHei" charset="-122"/>
                <a:ea typeface="Microsoft YaHei" charset="-122"/>
                <a:cs typeface="Microsoft YaHei" charset="-122"/>
              </a:rPr>
              <a:t>802.11</a:t>
            </a:r>
            <a:r>
              <a:rPr kumimoji="1" lang="zh-CN" altLang="en-US" dirty="0" smtClean="0">
                <a:solidFill>
                  <a:srgbClr val="FF0000"/>
                </a:solidFill>
                <a:latin typeface="Microsoft YaHei" charset="-122"/>
                <a:ea typeface="Microsoft YaHei" charset="-122"/>
                <a:cs typeface="Microsoft YaHei" charset="-122"/>
              </a:rPr>
              <a:t>帧</a:t>
            </a:r>
            <a:endParaRPr kumimoji="1" lang="en-US" altLang="zh-CN"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5212210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28016" y="1417278"/>
            <a:ext cx="10985500" cy="2308324"/>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a:t>
            </a:r>
            <a:r>
              <a:rPr lang="en-US" altLang="zh-CN" sz="2400" dirty="0" smtClean="0">
                <a:latin typeface="Microsoft YaHei" charset="-122"/>
                <a:ea typeface="Microsoft YaHei" charset="-122"/>
                <a:cs typeface="Microsoft YaHei" charset="-122"/>
                <a:sym typeface="+mn-ea"/>
              </a:rPr>
              <a:t>IEEE 802.11</a:t>
            </a:r>
            <a:r>
              <a:rPr lang="zh-CN" altLang="en-US" sz="2400" dirty="0" smtClean="0">
                <a:latin typeface="Microsoft YaHei" charset="-122"/>
                <a:ea typeface="Microsoft YaHei" charset="-122"/>
                <a:cs typeface="Microsoft YaHei" charset="-122"/>
                <a:sym typeface="+mn-ea"/>
              </a:rPr>
              <a:t>帧总共有</a:t>
            </a:r>
            <a:r>
              <a:rPr lang="en-US" altLang="zh-CN" sz="2400" dirty="0" smtClean="0">
                <a:solidFill>
                  <a:srgbClr val="FF0000"/>
                </a:solidFill>
                <a:latin typeface="Microsoft YaHei" charset="-122"/>
                <a:ea typeface="Microsoft YaHei" charset="-122"/>
                <a:cs typeface="Microsoft YaHei" charset="-122"/>
                <a:sym typeface="+mn-ea"/>
              </a:rPr>
              <a:t>3</a:t>
            </a:r>
            <a:r>
              <a:rPr lang="zh-CN" altLang="en-US" sz="2400" dirty="0" smtClean="0">
                <a:solidFill>
                  <a:srgbClr val="FF0000"/>
                </a:solidFill>
                <a:latin typeface="Microsoft YaHei" charset="-122"/>
                <a:ea typeface="Microsoft YaHei" charset="-122"/>
                <a:cs typeface="Microsoft YaHei" charset="-122"/>
                <a:sym typeface="+mn-ea"/>
              </a:rPr>
              <a:t>种</a:t>
            </a:r>
            <a:r>
              <a:rPr lang="zh-CN" altLang="en-US" sz="2400" dirty="0" smtClean="0">
                <a:latin typeface="Microsoft YaHei" charset="-122"/>
                <a:ea typeface="Microsoft YaHei" charset="-122"/>
                <a:cs typeface="Microsoft YaHei" charset="-122"/>
                <a:sym typeface="+mn-ea"/>
              </a:rPr>
              <a:t>类型：</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 </a:t>
            </a:r>
            <a:r>
              <a:rPr lang="zh-CN" altLang="en-US" sz="2400" dirty="0" smtClean="0">
                <a:latin typeface="Microsoft YaHei" charset="-122"/>
                <a:ea typeface="Microsoft YaHei" charset="-122"/>
                <a:cs typeface="Microsoft YaHei" charset="-122"/>
                <a:sym typeface="+mn-ea"/>
              </a:rPr>
              <a:t>      控制</a:t>
            </a:r>
            <a:r>
              <a:rPr lang="zh-CN" altLang="en-US" sz="2400" dirty="0">
                <a:latin typeface="Microsoft YaHei" charset="-122"/>
                <a:ea typeface="Microsoft YaHei" charset="-122"/>
                <a:cs typeface="Microsoft YaHei" charset="-122"/>
                <a:sym typeface="+mn-ea"/>
              </a:rPr>
              <a:t>帧：提高工作站数据传输的可靠性</a:t>
            </a:r>
            <a:r>
              <a:rPr lang="zh-CN" altLang="en-US" sz="2400" dirty="0" smtClean="0">
                <a:latin typeface="Microsoft YaHei" charset="-122"/>
                <a:ea typeface="Microsoft YaHei" charset="-122"/>
                <a:cs typeface="Microsoft YaHei" charset="-122"/>
                <a:sym typeface="+mn-ea"/>
              </a:rPr>
              <a:t>。</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 </a:t>
            </a:r>
            <a:r>
              <a:rPr lang="zh-CN" altLang="en-US" sz="2400" dirty="0" smtClean="0">
                <a:latin typeface="Microsoft YaHei" charset="-122"/>
                <a:ea typeface="Microsoft YaHei" charset="-122"/>
                <a:cs typeface="Microsoft YaHei" charset="-122"/>
                <a:sym typeface="+mn-ea"/>
              </a:rPr>
              <a:t>      数据</a:t>
            </a:r>
            <a:r>
              <a:rPr lang="zh-CN" altLang="en-US" sz="2400" dirty="0">
                <a:latin typeface="Microsoft YaHei" charset="-122"/>
                <a:ea typeface="Microsoft YaHei" charset="-122"/>
                <a:cs typeface="Microsoft YaHei" charset="-122"/>
                <a:sym typeface="+mn-ea"/>
              </a:rPr>
              <a:t>帧：运输想要发送的数据</a:t>
            </a:r>
            <a:r>
              <a:rPr lang="zh-CN" altLang="en-US" sz="2400" dirty="0" smtClean="0">
                <a:latin typeface="Microsoft YaHei" charset="-122"/>
                <a:ea typeface="Microsoft YaHei" charset="-122"/>
                <a:cs typeface="Microsoft YaHei" charset="-122"/>
                <a:sym typeface="+mn-ea"/>
              </a:rPr>
              <a:t>。</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 </a:t>
            </a:r>
            <a:r>
              <a:rPr lang="zh-CN" altLang="en-US" sz="2400" dirty="0" smtClean="0">
                <a:latin typeface="Microsoft YaHei" charset="-122"/>
                <a:ea typeface="Microsoft YaHei" charset="-122"/>
                <a:cs typeface="Microsoft YaHei" charset="-122"/>
                <a:sym typeface="+mn-ea"/>
              </a:rPr>
              <a:t>      管理</a:t>
            </a:r>
            <a:r>
              <a:rPr lang="zh-CN" altLang="en-US" sz="2400" dirty="0">
                <a:latin typeface="Microsoft YaHei" charset="-122"/>
                <a:ea typeface="Microsoft YaHei" charset="-122"/>
                <a:cs typeface="Microsoft YaHei" charset="-122"/>
                <a:sym typeface="+mn-ea"/>
              </a:rPr>
              <a:t>帧：加入网络，退出网络的管理事宜</a:t>
            </a:r>
            <a:r>
              <a:rPr lang="zh-CN" altLang="en-US" sz="2400" dirty="0" smtClean="0">
                <a:latin typeface="Microsoft YaHei" charset="-122"/>
                <a:ea typeface="Microsoft YaHei" charset="-122"/>
                <a:cs typeface="Microsoft YaHei" charset="-122"/>
                <a:sym typeface="+mn-ea"/>
              </a:rPr>
              <a:t>。</a:t>
            </a:r>
            <a:endParaRPr lang="zh-CN" altLang="en-US" sz="2400" dirty="0">
              <a:latin typeface="Microsoft YaHei" charset="-122"/>
              <a:ea typeface="Microsoft YaHei" charset="-122"/>
              <a:cs typeface="Microsoft YaHei" charset="-122"/>
              <a:sym typeface="+mn-ea"/>
            </a:endParaRPr>
          </a:p>
        </p:txBody>
      </p:sp>
      <p:sp>
        <p:nvSpPr>
          <p:cNvPr id="5" name="文本框 2"/>
          <p:cNvSpPr txBox="1"/>
          <p:nvPr>
            <p:custDataLst>
              <p:tags r:id="rId1"/>
            </p:custDataLst>
          </p:nvPr>
        </p:nvSpPr>
        <p:spPr>
          <a:xfrm>
            <a:off x="128016" y="271420"/>
            <a:ext cx="442991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smtClean="0">
                <a:solidFill>
                  <a:schemeClr val="tx1"/>
                </a:solidFill>
                <a:latin typeface="Microsoft YaHei" charset="-122"/>
                <a:ea typeface="Microsoft YaHei" charset="-122"/>
                <a:cs typeface="Microsoft YaHei" charset="-122"/>
                <a:sym typeface="+mn-ea"/>
              </a:rPr>
              <a:t>IEEE </a:t>
            </a:r>
            <a:r>
              <a:rPr lang="en-US" altLang="zh-CN" sz="2400" dirty="0" smtClean="0">
                <a:solidFill>
                  <a:schemeClr val="tx1"/>
                </a:solidFill>
                <a:latin typeface="Microsoft YaHei" charset="-122"/>
                <a:ea typeface="Microsoft YaHei" charset="-122"/>
                <a:cs typeface="Microsoft YaHei" charset="-122"/>
                <a:sym typeface="+mn-ea"/>
              </a:rPr>
              <a:t>802.11</a:t>
            </a:r>
            <a:r>
              <a:rPr lang="zh-CN" altLang="en-US" sz="2400" dirty="0" smtClean="0">
                <a:solidFill>
                  <a:schemeClr val="tx1"/>
                </a:solidFill>
                <a:latin typeface="Microsoft YaHei" charset="-122"/>
                <a:ea typeface="Microsoft YaHei" charset="-122"/>
                <a:cs typeface="Microsoft YaHei" charset="-122"/>
                <a:sym typeface="+mn-ea"/>
              </a:rPr>
              <a:t>帧 </a:t>
            </a:r>
            <a:endParaRPr lang="zh-CN" altLang="en-US" sz="240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4255567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28016" y="1411767"/>
            <a:ext cx="10985500" cy="646331"/>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sym typeface="+mn-ea"/>
              </a:rPr>
              <a:t>IEEE </a:t>
            </a:r>
            <a:r>
              <a:rPr lang="en-US" altLang="zh-CN" sz="2400" dirty="0" smtClean="0">
                <a:latin typeface="Microsoft YaHei" charset="-122"/>
                <a:ea typeface="Microsoft YaHei" charset="-122"/>
                <a:cs typeface="Microsoft YaHei" charset="-122"/>
                <a:sym typeface="+mn-ea"/>
              </a:rPr>
              <a:t>802.11</a:t>
            </a:r>
            <a:r>
              <a:rPr lang="zh-CN" altLang="en-US" sz="2400" dirty="0" smtClean="0">
                <a:latin typeface="Microsoft YaHei" charset="-122"/>
                <a:ea typeface="Microsoft YaHei" charset="-122"/>
                <a:cs typeface="Microsoft YaHei" charset="-122"/>
                <a:sym typeface="+mn-ea"/>
              </a:rPr>
              <a:t>数据帧结构</a:t>
            </a:r>
          </a:p>
        </p:txBody>
      </p:sp>
      <p:graphicFrame>
        <p:nvGraphicFramePr>
          <p:cNvPr id="2" name="表格 1"/>
          <p:cNvGraphicFramePr>
            <a:graphicFrameLocks noGrp="1"/>
          </p:cNvGraphicFramePr>
          <p:nvPr>
            <p:extLst/>
          </p:nvPr>
        </p:nvGraphicFramePr>
        <p:xfrm>
          <a:off x="944879" y="2956375"/>
          <a:ext cx="9537660" cy="370840"/>
        </p:xfrm>
        <a:graphic>
          <a:graphicData uri="http://schemas.openxmlformats.org/drawingml/2006/table">
            <a:tbl>
              <a:tblPr firstRow="1" bandRow="1">
                <a:tableStyleId>{5940675A-B579-460E-94D1-54222C63F5DA}</a:tableStyleId>
              </a:tblPr>
              <a:tblGrid>
                <a:gridCol w="1059740"/>
                <a:gridCol w="1059740"/>
                <a:gridCol w="1059740"/>
                <a:gridCol w="1059740"/>
                <a:gridCol w="1059740"/>
                <a:gridCol w="1256610"/>
                <a:gridCol w="862870"/>
                <a:gridCol w="1059740"/>
                <a:gridCol w="1059740"/>
              </a:tblGrid>
              <a:tr h="370840">
                <a:tc>
                  <a:txBody>
                    <a:bodyPr/>
                    <a:lstStyle/>
                    <a:p>
                      <a:pPr algn="ctr"/>
                      <a:r>
                        <a:rPr lang="zh-CN" altLang="en-US" sz="1800" dirty="0" smtClean="0">
                          <a:latin typeface="Microsoft YaHei" charset="-122"/>
                          <a:ea typeface="Microsoft YaHei" charset="-122"/>
                          <a:cs typeface="Microsoft YaHei" charset="-122"/>
                        </a:rPr>
                        <a:t>帧控制</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持续期</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地址</a:t>
                      </a:r>
                      <a:r>
                        <a:rPr lang="en-US" altLang="zh-CN" sz="1800" dirty="0" smtClean="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地址</a:t>
                      </a:r>
                      <a:r>
                        <a:rPr lang="en-US" altLang="zh-CN" sz="1800" dirty="0" smtClean="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地址</a:t>
                      </a:r>
                      <a:r>
                        <a:rPr lang="en-US" altLang="zh-CN" sz="1800" dirty="0" smtClean="0">
                          <a:latin typeface="Microsoft YaHei" charset="-122"/>
                          <a:ea typeface="Microsoft YaHei" charset="-122"/>
                          <a:cs typeface="Microsoft YaHei" charset="-122"/>
                        </a:rPr>
                        <a:t>3</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序号控制</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地址</a:t>
                      </a:r>
                      <a:r>
                        <a:rPr lang="en-US" altLang="zh-CN" sz="1800" dirty="0" smtClean="0">
                          <a:latin typeface="Microsoft YaHei" charset="-122"/>
                          <a:ea typeface="Microsoft YaHei" charset="-122"/>
                          <a:cs typeface="Microsoft YaHei" charset="-122"/>
                        </a:rPr>
                        <a:t>4</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帧主体</a:t>
                      </a:r>
                      <a:endParaRPr lang="zh-CN" altLang="en-US" sz="1800" dirty="0">
                        <a:latin typeface="Microsoft YaHei" charset="-122"/>
                        <a:ea typeface="Microsoft YaHei" charset="-122"/>
                        <a:cs typeface="Microsoft YaHei" charset="-122"/>
                      </a:endParaRPr>
                    </a:p>
                  </a:txBody>
                  <a:tcPr/>
                </a:tc>
                <a:tc>
                  <a:txBody>
                    <a:bodyPr/>
                    <a:lstStyle/>
                    <a:p>
                      <a:pPr algn="ctr"/>
                      <a:r>
                        <a:rPr lang="en-US" altLang="zh-CN" sz="1800" dirty="0" smtClean="0">
                          <a:latin typeface="Microsoft YaHei" charset="-122"/>
                          <a:ea typeface="Microsoft YaHei" charset="-122"/>
                          <a:cs typeface="Microsoft YaHei" charset="-122"/>
                        </a:rPr>
                        <a:t>FCS</a:t>
                      </a:r>
                      <a:endParaRPr lang="zh-CN" altLang="en-US" sz="1800" dirty="0">
                        <a:latin typeface="Microsoft YaHei" charset="-122"/>
                        <a:ea typeface="Microsoft YaHei" charset="-122"/>
                        <a:cs typeface="Microsoft YaHei" charset="-122"/>
                      </a:endParaRPr>
                    </a:p>
                  </a:txBody>
                  <a:tcPr/>
                </a:tc>
              </a:tr>
            </a:tbl>
          </a:graphicData>
        </a:graphic>
      </p:graphicFrame>
      <p:sp>
        <p:nvSpPr>
          <p:cNvPr id="5" name="右大括号 4"/>
          <p:cNvSpPr/>
          <p:nvPr/>
        </p:nvSpPr>
        <p:spPr>
          <a:xfrm rot="16200000">
            <a:off x="4458841" y="-763934"/>
            <a:ext cx="378879" cy="671247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p:cNvSpPr txBox="1"/>
          <p:nvPr/>
        </p:nvSpPr>
        <p:spPr>
          <a:xfrm>
            <a:off x="3930359" y="1849400"/>
            <a:ext cx="1435842" cy="499624"/>
          </a:xfrm>
          <a:prstGeom prst="rect">
            <a:avLst/>
          </a:prstGeom>
          <a:noFill/>
        </p:spPr>
        <p:txBody>
          <a:bodyPr wrap="square" rtlCol="0">
            <a:spAutoFit/>
          </a:bodyPr>
          <a:lstStyle/>
          <a:p>
            <a:pPr>
              <a:lnSpc>
                <a:spcPct val="150000"/>
              </a:lnSpc>
            </a:pPr>
            <a:r>
              <a:rPr lang="en-US" altLang="zh-CN" sz="2000" dirty="0" smtClean="0">
                <a:latin typeface="Microsoft YaHei" charset="-122"/>
                <a:ea typeface="Microsoft YaHei" charset="-122"/>
                <a:cs typeface="Microsoft YaHei" charset="-122"/>
              </a:rPr>
              <a:t>MAC</a:t>
            </a:r>
            <a:r>
              <a:rPr lang="zh-CN" altLang="en-US" sz="2000" dirty="0" smtClean="0">
                <a:latin typeface="Microsoft YaHei" charset="-122"/>
                <a:ea typeface="Microsoft YaHei" charset="-122"/>
                <a:cs typeface="Microsoft YaHei" charset="-122"/>
              </a:rPr>
              <a:t>首部</a:t>
            </a:r>
            <a:endParaRPr lang="zh-CN" altLang="en-US" sz="2000" dirty="0" smtClean="0">
              <a:latin typeface="Microsoft YaHei" charset="-122"/>
              <a:ea typeface="Microsoft YaHei" charset="-122"/>
              <a:cs typeface="Microsoft YaHei" charset="-122"/>
              <a:sym typeface="+mn-ea"/>
            </a:endParaRPr>
          </a:p>
        </p:txBody>
      </p:sp>
      <p:sp>
        <p:nvSpPr>
          <p:cNvPr id="14" name="文本框 13"/>
          <p:cNvSpPr txBox="1"/>
          <p:nvPr/>
        </p:nvSpPr>
        <p:spPr>
          <a:xfrm>
            <a:off x="9373232" y="1849400"/>
            <a:ext cx="1435842" cy="499624"/>
          </a:xfrm>
          <a:prstGeom prst="rect">
            <a:avLst/>
          </a:prstGeom>
          <a:noFill/>
        </p:spPr>
        <p:txBody>
          <a:bodyPr wrap="square" rtlCol="0">
            <a:spAutoFit/>
          </a:bodyPr>
          <a:lstStyle/>
          <a:p>
            <a:pPr>
              <a:lnSpc>
                <a:spcPct val="150000"/>
              </a:lnSpc>
            </a:pPr>
            <a:r>
              <a:rPr lang="en-US" altLang="zh-CN" sz="2000" dirty="0" smtClean="0">
                <a:latin typeface="Microsoft YaHei" charset="-122"/>
                <a:ea typeface="Microsoft YaHei" charset="-122"/>
                <a:cs typeface="Microsoft YaHei" charset="-122"/>
              </a:rPr>
              <a:t>MAC</a:t>
            </a:r>
            <a:r>
              <a:rPr lang="zh-CN" altLang="en-US" sz="2000" dirty="0" smtClean="0">
                <a:latin typeface="Microsoft YaHei" charset="-122"/>
                <a:ea typeface="Microsoft YaHei" charset="-122"/>
                <a:cs typeface="Microsoft YaHei" charset="-122"/>
              </a:rPr>
              <a:t>尾部</a:t>
            </a:r>
            <a:endParaRPr lang="zh-CN" altLang="en-US" sz="2000" dirty="0" smtClean="0">
              <a:latin typeface="Microsoft YaHei" charset="-122"/>
              <a:ea typeface="Microsoft YaHei" charset="-122"/>
              <a:cs typeface="Microsoft YaHei" charset="-122"/>
              <a:sym typeface="+mn-ea"/>
            </a:endParaRPr>
          </a:p>
        </p:txBody>
      </p:sp>
      <p:sp>
        <p:nvSpPr>
          <p:cNvPr id="19" name="矩形 18"/>
          <p:cNvSpPr/>
          <p:nvPr/>
        </p:nvSpPr>
        <p:spPr>
          <a:xfrm>
            <a:off x="783100" y="4134525"/>
            <a:ext cx="10025973" cy="581057"/>
          </a:xfrm>
          <a:prstGeom prst="rect">
            <a:avLst/>
          </a:prstGeom>
        </p:spPr>
        <p:txBody>
          <a:bodyPr wrap="square">
            <a:spAutoFit/>
          </a:bodyPr>
          <a:lstStyle/>
          <a:p>
            <a:pPr>
              <a:lnSpc>
                <a:spcPct val="150000"/>
              </a:lnSpc>
            </a:pPr>
            <a:r>
              <a:rPr lang="en-US" altLang="zh-CN" sz="2400" dirty="0">
                <a:latin typeface="Microsoft YaHei" charset="-122"/>
                <a:ea typeface="Microsoft YaHei" charset="-122"/>
                <a:cs typeface="Microsoft YaHei" charset="-122"/>
                <a:sym typeface="+mn-ea"/>
              </a:rPr>
              <a:t>1</a:t>
            </a: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sym typeface="+mn-ea"/>
              </a:rPr>
              <a:t>MAC</a:t>
            </a:r>
            <a:r>
              <a:rPr lang="zh-CN" altLang="en-US" sz="2400" dirty="0">
                <a:latin typeface="Microsoft YaHei" charset="-122"/>
                <a:ea typeface="Microsoft YaHei" charset="-122"/>
                <a:cs typeface="Microsoft YaHei" charset="-122"/>
                <a:sym typeface="+mn-ea"/>
              </a:rPr>
              <a:t>首部：共</a:t>
            </a:r>
            <a:r>
              <a:rPr lang="en-US" altLang="zh-CN" sz="2400" dirty="0">
                <a:latin typeface="Microsoft YaHei" charset="-122"/>
                <a:ea typeface="Microsoft YaHei" charset="-122"/>
                <a:cs typeface="Microsoft YaHei" charset="-122"/>
                <a:sym typeface="+mn-ea"/>
              </a:rPr>
              <a:t>30</a:t>
            </a:r>
            <a:r>
              <a:rPr lang="zh-CN" altLang="en-US" sz="2400" dirty="0">
                <a:latin typeface="Microsoft YaHei" charset="-122"/>
                <a:ea typeface="Microsoft YaHei" charset="-122"/>
                <a:cs typeface="Microsoft YaHei" charset="-122"/>
                <a:sym typeface="+mn-ea"/>
              </a:rPr>
              <a:t>字节</a:t>
            </a:r>
            <a:r>
              <a:rPr lang="zh-CN" altLang="en-US" sz="2400" dirty="0" smtClean="0">
                <a:latin typeface="Microsoft YaHei" charset="-122"/>
                <a:ea typeface="Microsoft YaHei" charset="-122"/>
                <a:cs typeface="Microsoft YaHei" charset="-122"/>
                <a:sym typeface="+mn-ea"/>
              </a:rPr>
              <a:t>。</a:t>
            </a:r>
            <a:endParaRPr lang="zh-CN" altLang="en-US" sz="2400" dirty="0">
              <a:latin typeface="Microsoft YaHei" charset="-122"/>
              <a:ea typeface="Microsoft YaHei" charset="-122"/>
              <a:cs typeface="Microsoft YaHei" charset="-122"/>
              <a:sym typeface="+mn-ea"/>
            </a:endParaRPr>
          </a:p>
        </p:txBody>
      </p:sp>
      <p:graphicFrame>
        <p:nvGraphicFramePr>
          <p:cNvPr id="12" name="表格 11"/>
          <p:cNvGraphicFramePr>
            <a:graphicFrameLocks noGrp="1"/>
          </p:cNvGraphicFramePr>
          <p:nvPr>
            <p:extLst/>
          </p:nvPr>
        </p:nvGraphicFramePr>
        <p:xfrm>
          <a:off x="944879" y="3501846"/>
          <a:ext cx="9537660" cy="370840"/>
        </p:xfrm>
        <a:graphic>
          <a:graphicData uri="http://schemas.openxmlformats.org/drawingml/2006/table">
            <a:tbl>
              <a:tblPr firstRow="1" bandRow="1">
                <a:tableStyleId>{5940675A-B579-460E-94D1-54222C63F5DA}</a:tableStyleId>
              </a:tblPr>
              <a:tblGrid>
                <a:gridCol w="1059740"/>
                <a:gridCol w="1059740"/>
                <a:gridCol w="1059740"/>
                <a:gridCol w="1059740"/>
                <a:gridCol w="1059740"/>
                <a:gridCol w="1256610"/>
                <a:gridCol w="862870"/>
                <a:gridCol w="1059740"/>
                <a:gridCol w="1059740"/>
              </a:tblGrid>
              <a:tr h="370840">
                <a:tc>
                  <a:txBody>
                    <a:bodyPr/>
                    <a:lstStyle/>
                    <a:p>
                      <a:pPr algn="ctr"/>
                      <a:r>
                        <a:rPr lang="en-US" altLang="zh-CN" sz="1800" dirty="0" smtClean="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0-2312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4</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15" name="文本框 2"/>
          <p:cNvSpPr txBox="1"/>
          <p:nvPr>
            <p:custDataLst>
              <p:tags r:id="rId1"/>
            </p:custDataLst>
          </p:nvPr>
        </p:nvSpPr>
        <p:spPr>
          <a:xfrm>
            <a:off x="128016" y="271420"/>
            <a:ext cx="442991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smtClean="0">
                <a:solidFill>
                  <a:schemeClr val="tx1"/>
                </a:solidFill>
                <a:latin typeface="Microsoft YaHei" charset="-122"/>
                <a:ea typeface="Microsoft YaHei" charset="-122"/>
                <a:cs typeface="Microsoft YaHei" charset="-122"/>
                <a:sym typeface="+mn-ea"/>
              </a:rPr>
              <a:t>IEEE </a:t>
            </a:r>
            <a:r>
              <a:rPr lang="en-US" altLang="zh-CN" sz="2400" dirty="0" smtClean="0">
                <a:solidFill>
                  <a:schemeClr val="tx1"/>
                </a:solidFill>
                <a:latin typeface="Microsoft YaHei" charset="-122"/>
                <a:ea typeface="Microsoft YaHei" charset="-122"/>
                <a:cs typeface="Microsoft YaHei" charset="-122"/>
                <a:sym typeface="+mn-ea"/>
              </a:rPr>
              <a:t>802.11</a:t>
            </a:r>
            <a:r>
              <a:rPr lang="zh-CN" altLang="en-US" sz="2400" dirty="0" smtClean="0">
                <a:solidFill>
                  <a:schemeClr val="tx1"/>
                </a:solidFill>
                <a:latin typeface="Microsoft YaHei" charset="-122"/>
                <a:ea typeface="Microsoft YaHei" charset="-122"/>
                <a:cs typeface="Microsoft YaHei" charset="-122"/>
                <a:sym typeface="+mn-ea"/>
              </a:rPr>
              <a:t>帧 </a:t>
            </a:r>
            <a:endParaRPr lang="zh-CN" altLang="en-US" sz="240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6584076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944879" y="2956375"/>
          <a:ext cx="9537660" cy="370840"/>
        </p:xfrm>
        <a:graphic>
          <a:graphicData uri="http://schemas.openxmlformats.org/drawingml/2006/table">
            <a:tbl>
              <a:tblPr firstRow="1" bandRow="1">
                <a:tableStyleId>{5940675A-B579-460E-94D1-54222C63F5DA}</a:tableStyleId>
              </a:tblPr>
              <a:tblGrid>
                <a:gridCol w="1059740"/>
                <a:gridCol w="1059740"/>
                <a:gridCol w="1059740"/>
                <a:gridCol w="1059740"/>
                <a:gridCol w="1059740"/>
                <a:gridCol w="1256610"/>
                <a:gridCol w="862870"/>
                <a:gridCol w="1059740"/>
                <a:gridCol w="1059740"/>
              </a:tblGrid>
              <a:tr h="370840">
                <a:tc>
                  <a:txBody>
                    <a:bodyPr/>
                    <a:lstStyle/>
                    <a:p>
                      <a:pPr algn="ctr"/>
                      <a:r>
                        <a:rPr lang="zh-CN" altLang="en-US" sz="1800" dirty="0" smtClean="0">
                          <a:latin typeface="Microsoft YaHei" charset="-122"/>
                          <a:ea typeface="Microsoft YaHei" charset="-122"/>
                          <a:cs typeface="Microsoft YaHei" charset="-122"/>
                        </a:rPr>
                        <a:t>帧控制</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持续期</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地址</a:t>
                      </a:r>
                      <a:r>
                        <a:rPr lang="en-US" altLang="zh-CN" sz="1800" dirty="0" smtClean="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地址</a:t>
                      </a:r>
                      <a:r>
                        <a:rPr lang="en-US" altLang="zh-CN" sz="1800" dirty="0" smtClean="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地址</a:t>
                      </a:r>
                      <a:r>
                        <a:rPr lang="en-US" altLang="zh-CN" sz="1800" dirty="0" smtClean="0">
                          <a:latin typeface="Microsoft YaHei" charset="-122"/>
                          <a:ea typeface="Microsoft YaHei" charset="-122"/>
                          <a:cs typeface="Microsoft YaHei" charset="-122"/>
                        </a:rPr>
                        <a:t>3</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序号控制</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地址</a:t>
                      </a:r>
                      <a:r>
                        <a:rPr lang="en-US" altLang="zh-CN" sz="1800" dirty="0" smtClean="0">
                          <a:latin typeface="Microsoft YaHei" charset="-122"/>
                          <a:ea typeface="Microsoft YaHei" charset="-122"/>
                          <a:cs typeface="Microsoft YaHei" charset="-122"/>
                        </a:rPr>
                        <a:t>4</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帧主体</a:t>
                      </a:r>
                      <a:endParaRPr lang="zh-CN" altLang="en-US" sz="1800" dirty="0">
                        <a:latin typeface="Microsoft YaHei" charset="-122"/>
                        <a:ea typeface="Microsoft YaHei" charset="-122"/>
                        <a:cs typeface="Microsoft YaHei" charset="-122"/>
                      </a:endParaRPr>
                    </a:p>
                  </a:txBody>
                  <a:tcPr/>
                </a:tc>
                <a:tc>
                  <a:txBody>
                    <a:bodyPr/>
                    <a:lstStyle/>
                    <a:p>
                      <a:pPr algn="ctr"/>
                      <a:r>
                        <a:rPr lang="en-US" altLang="zh-CN" sz="1800" dirty="0" smtClean="0">
                          <a:latin typeface="Microsoft YaHei" charset="-122"/>
                          <a:ea typeface="Microsoft YaHei" charset="-122"/>
                          <a:cs typeface="Microsoft YaHei" charset="-122"/>
                        </a:rPr>
                        <a:t>FCS</a:t>
                      </a:r>
                      <a:endParaRPr lang="zh-CN" altLang="en-US" sz="1800" dirty="0">
                        <a:latin typeface="Microsoft YaHei" charset="-122"/>
                        <a:ea typeface="Microsoft YaHei" charset="-122"/>
                        <a:cs typeface="Microsoft YaHei" charset="-122"/>
                      </a:endParaRPr>
                    </a:p>
                  </a:txBody>
                  <a:tcPr/>
                </a:tc>
              </a:tr>
            </a:tbl>
          </a:graphicData>
        </a:graphic>
      </p:graphicFrame>
      <p:sp>
        <p:nvSpPr>
          <p:cNvPr id="5" name="右大括号 4"/>
          <p:cNvSpPr/>
          <p:nvPr/>
        </p:nvSpPr>
        <p:spPr>
          <a:xfrm rot="16200000">
            <a:off x="4458841" y="-763934"/>
            <a:ext cx="378879" cy="671247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p:cNvSpPr txBox="1"/>
          <p:nvPr/>
        </p:nvSpPr>
        <p:spPr>
          <a:xfrm>
            <a:off x="3930359" y="1849400"/>
            <a:ext cx="1435842" cy="499624"/>
          </a:xfrm>
          <a:prstGeom prst="rect">
            <a:avLst/>
          </a:prstGeom>
          <a:noFill/>
        </p:spPr>
        <p:txBody>
          <a:bodyPr wrap="square" rtlCol="0">
            <a:spAutoFit/>
          </a:bodyPr>
          <a:lstStyle/>
          <a:p>
            <a:pPr>
              <a:lnSpc>
                <a:spcPct val="150000"/>
              </a:lnSpc>
            </a:pPr>
            <a:r>
              <a:rPr lang="en-US" altLang="zh-CN" sz="2000" dirty="0" smtClean="0">
                <a:latin typeface="Microsoft YaHei" charset="-122"/>
                <a:ea typeface="Microsoft YaHei" charset="-122"/>
                <a:cs typeface="Microsoft YaHei" charset="-122"/>
              </a:rPr>
              <a:t>MAC</a:t>
            </a:r>
            <a:r>
              <a:rPr lang="zh-CN" altLang="en-US" sz="2000" dirty="0" smtClean="0">
                <a:latin typeface="Microsoft YaHei" charset="-122"/>
                <a:ea typeface="Microsoft YaHei" charset="-122"/>
                <a:cs typeface="Microsoft YaHei" charset="-122"/>
              </a:rPr>
              <a:t>首部</a:t>
            </a:r>
            <a:endParaRPr lang="zh-CN" altLang="en-US" sz="2000" dirty="0" smtClean="0">
              <a:latin typeface="Microsoft YaHei" charset="-122"/>
              <a:ea typeface="Microsoft YaHei" charset="-122"/>
              <a:cs typeface="Microsoft YaHei" charset="-122"/>
              <a:sym typeface="+mn-ea"/>
            </a:endParaRPr>
          </a:p>
        </p:txBody>
      </p:sp>
      <p:sp>
        <p:nvSpPr>
          <p:cNvPr id="14" name="文本框 13"/>
          <p:cNvSpPr txBox="1"/>
          <p:nvPr/>
        </p:nvSpPr>
        <p:spPr>
          <a:xfrm>
            <a:off x="9373232" y="1849400"/>
            <a:ext cx="1435842" cy="499624"/>
          </a:xfrm>
          <a:prstGeom prst="rect">
            <a:avLst/>
          </a:prstGeom>
          <a:noFill/>
        </p:spPr>
        <p:txBody>
          <a:bodyPr wrap="square" rtlCol="0">
            <a:spAutoFit/>
          </a:bodyPr>
          <a:lstStyle/>
          <a:p>
            <a:pPr>
              <a:lnSpc>
                <a:spcPct val="150000"/>
              </a:lnSpc>
            </a:pPr>
            <a:r>
              <a:rPr lang="en-US" altLang="zh-CN" sz="2000" dirty="0" smtClean="0">
                <a:latin typeface="Microsoft YaHei" charset="-122"/>
                <a:ea typeface="Microsoft YaHei" charset="-122"/>
                <a:cs typeface="Microsoft YaHei" charset="-122"/>
              </a:rPr>
              <a:t>MAC</a:t>
            </a:r>
            <a:r>
              <a:rPr lang="zh-CN" altLang="en-US" sz="2000" dirty="0" smtClean="0">
                <a:latin typeface="Microsoft YaHei" charset="-122"/>
                <a:ea typeface="Microsoft YaHei" charset="-122"/>
                <a:cs typeface="Microsoft YaHei" charset="-122"/>
              </a:rPr>
              <a:t>尾部</a:t>
            </a:r>
            <a:endParaRPr lang="zh-CN" altLang="en-US" sz="2000" dirty="0" smtClean="0">
              <a:latin typeface="Microsoft YaHei" charset="-122"/>
              <a:ea typeface="Microsoft YaHei" charset="-122"/>
              <a:cs typeface="Microsoft YaHei" charset="-122"/>
              <a:sym typeface="+mn-ea"/>
            </a:endParaRPr>
          </a:p>
        </p:txBody>
      </p:sp>
      <p:graphicFrame>
        <p:nvGraphicFramePr>
          <p:cNvPr id="16" name="表格 15"/>
          <p:cNvGraphicFramePr>
            <a:graphicFrameLocks noGrp="1"/>
          </p:cNvGraphicFramePr>
          <p:nvPr>
            <p:extLst/>
          </p:nvPr>
        </p:nvGraphicFramePr>
        <p:xfrm>
          <a:off x="944879" y="3998862"/>
          <a:ext cx="9537661" cy="640080"/>
        </p:xfrm>
        <a:graphic>
          <a:graphicData uri="http://schemas.openxmlformats.org/drawingml/2006/table">
            <a:tbl>
              <a:tblPr firstRow="1" bandRow="1">
                <a:tableStyleId>{5940675A-B579-460E-94D1-54222C63F5DA}</a:tableStyleId>
              </a:tblPr>
              <a:tblGrid>
                <a:gridCol w="668798"/>
                <a:gridCol w="875304"/>
                <a:gridCol w="1075176"/>
                <a:gridCol w="931758"/>
                <a:gridCol w="660409"/>
                <a:gridCol w="762947"/>
                <a:gridCol w="702929"/>
                <a:gridCol w="815397"/>
                <a:gridCol w="815397"/>
                <a:gridCol w="1114773"/>
                <a:gridCol w="1114773"/>
              </a:tblGrid>
              <a:tr h="370840">
                <a:tc>
                  <a:txBody>
                    <a:bodyPr/>
                    <a:lstStyle/>
                    <a:p>
                      <a:pPr algn="ctr"/>
                      <a:r>
                        <a:rPr lang="zh-CN" altLang="en-US" sz="1800" dirty="0" smtClean="0">
                          <a:latin typeface="Microsoft YaHei" charset="-122"/>
                          <a:ea typeface="Microsoft YaHei" charset="-122"/>
                          <a:cs typeface="Microsoft YaHei" charset="-122"/>
                        </a:rPr>
                        <a:t>协议版本</a:t>
                      </a:r>
                      <a:endParaRPr lang="zh-CN" altLang="en-US" sz="1800" dirty="0">
                        <a:latin typeface="Microsoft YaHei" charset="-122"/>
                        <a:ea typeface="Microsoft YaHei" charset="-122"/>
                        <a:cs typeface="Microsoft YaHei" charset="-122"/>
                      </a:endParaRPr>
                    </a:p>
                  </a:txBody>
                  <a:tcPr anchor="ctr"/>
                </a:tc>
                <a:tc>
                  <a:txBody>
                    <a:bodyPr/>
                    <a:lstStyle/>
                    <a:p>
                      <a:pPr algn="ctr"/>
                      <a:r>
                        <a:rPr lang="zh-CN" altLang="en-US" sz="1800" dirty="0" smtClean="0">
                          <a:latin typeface="Microsoft YaHei" charset="-122"/>
                          <a:ea typeface="Microsoft YaHei" charset="-122"/>
                          <a:cs typeface="Microsoft YaHei" charset="-122"/>
                        </a:rPr>
                        <a:t>类型</a:t>
                      </a:r>
                      <a:endParaRPr lang="zh-CN" altLang="en-US" sz="1800" dirty="0">
                        <a:latin typeface="Microsoft YaHei" charset="-122"/>
                        <a:ea typeface="Microsoft YaHei" charset="-122"/>
                        <a:cs typeface="Microsoft YaHei" charset="-122"/>
                      </a:endParaRPr>
                    </a:p>
                  </a:txBody>
                  <a:tcPr anchor="ctr"/>
                </a:tc>
                <a:tc>
                  <a:txBody>
                    <a:bodyPr/>
                    <a:lstStyle/>
                    <a:p>
                      <a:pPr algn="ctr"/>
                      <a:r>
                        <a:rPr lang="zh-CN" altLang="en-US" sz="1800" dirty="0" smtClean="0">
                          <a:latin typeface="Microsoft YaHei" charset="-122"/>
                          <a:ea typeface="Microsoft YaHei" charset="-122"/>
                          <a:cs typeface="Microsoft YaHei" charset="-122"/>
                        </a:rPr>
                        <a:t>子类型</a:t>
                      </a:r>
                      <a:endParaRPr lang="zh-CN" altLang="en-US" sz="1800" dirty="0">
                        <a:latin typeface="Microsoft YaHei" charset="-122"/>
                        <a:ea typeface="Microsoft YaHei" charset="-122"/>
                        <a:cs typeface="Microsoft YaHei" charset="-122"/>
                      </a:endParaRPr>
                    </a:p>
                  </a:txBody>
                  <a:tcPr anchor="ctr"/>
                </a:tc>
                <a:tc>
                  <a:txBody>
                    <a:bodyPr/>
                    <a:lstStyle/>
                    <a:p>
                      <a:pPr algn="ctr"/>
                      <a:r>
                        <a:rPr lang="zh-CN" altLang="en-US" sz="1800" dirty="0" smtClean="0">
                          <a:latin typeface="Microsoft YaHei" charset="-122"/>
                          <a:ea typeface="Microsoft YaHei" charset="-122"/>
                          <a:cs typeface="Microsoft YaHei" charset="-122"/>
                        </a:rPr>
                        <a:t>去往</a:t>
                      </a:r>
                      <a:r>
                        <a:rPr lang="en-US" altLang="zh-CN" sz="1800" dirty="0" smtClean="0">
                          <a:latin typeface="Microsoft YaHei" charset="-122"/>
                          <a:ea typeface="Microsoft YaHei" charset="-122"/>
                          <a:cs typeface="Microsoft YaHei" charset="-122"/>
                        </a:rPr>
                        <a:t>AP</a:t>
                      </a:r>
                      <a:endParaRPr lang="zh-CN" altLang="en-US" sz="1800" dirty="0">
                        <a:latin typeface="Microsoft YaHei" charset="-122"/>
                        <a:ea typeface="Microsoft YaHei" charset="-122"/>
                        <a:cs typeface="Microsoft YaHei" charset="-122"/>
                      </a:endParaRPr>
                    </a:p>
                  </a:txBody>
                  <a:tcPr anchor="ctr"/>
                </a:tc>
                <a:tc>
                  <a:txBody>
                    <a:bodyPr/>
                    <a:lstStyle/>
                    <a:p>
                      <a:pPr algn="ctr"/>
                      <a:r>
                        <a:rPr lang="zh-CN" altLang="en-US" sz="1800" dirty="0" smtClean="0">
                          <a:latin typeface="Microsoft YaHei" charset="-122"/>
                          <a:ea typeface="Microsoft YaHei" charset="-122"/>
                          <a:cs typeface="Microsoft YaHei" charset="-122"/>
                        </a:rPr>
                        <a:t>来自</a:t>
                      </a:r>
                      <a:r>
                        <a:rPr lang="en-US" altLang="zh-CN" sz="1800" dirty="0" smtClean="0">
                          <a:latin typeface="Microsoft YaHei" charset="-122"/>
                          <a:ea typeface="Microsoft YaHei" charset="-122"/>
                          <a:cs typeface="Microsoft YaHei" charset="-122"/>
                        </a:rPr>
                        <a:t>AP</a:t>
                      </a:r>
                      <a:endParaRPr lang="zh-CN" altLang="en-US" sz="1800" dirty="0">
                        <a:latin typeface="Microsoft YaHei" charset="-122"/>
                        <a:ea typeface="Microsoft YaHei" charset="-122"/>
                        <a:cs typeface="Microsoft YaHei" charset="-122"/>
                      </a:endParaRPr>
                    </a:p>
                  </a:txBody>
                  <a:tcPr anchor="ctr"/>
                </a:tc>
                <a:tc>
                  <a:txBody>
                    <a:bodyPr/>
                    <a:lstStyle/>
                    <a:p>
                      <a:pPr algn="ctr"/>
                      <a:r>
                        <a:rPr lang="zh-CN" altLang="en-US" sz="1800" dirty="0" smtClean="0">
                          <a:latin typeface="Microsoft YaHei" charset="-122"/>
                          <a:ea typeface="Microsoft YaHei" charset="-122"/>
                          <a:cs typeface="Microsoft YaHei" charset="-122"/>
                        </a:rPr>
                        <a:t>更多分片</a:t>
                      </a:r>
                      <a:endParaRPr lang="zh-CN" altLang="en-US" sz="1800" dirty="0">
                        <a:latin typeface="Microsoft YaHei" charset="-122"/>
                        <a:ea typeface="Microsoft YaHei" charset="-122"/>
                        <a:cs typeface="Microsoft YaHei" charset="-122"/>
                      </a:endParaRPr>
                    </a:p>
                  </a:txBody>
                  <a:tcPr anchor="ctr"/>
                </a:tc>
                <a:tc>
                  <a:txBody>
                    <a:bodyPr/>
                    <a:lstStyle/>
                    <a:p>
                      <a:pPr algn="ctr"/>
                      <a:r>
                        <a:rPr lang="zh-CN" altLang="en-US" sz="1800" dirty="0" smtClean="0">
                          <a:latin typeface="Microsoft YaHei" charset="-122"/>
                          <a:ea typeface="Microsoft YaHei" charset="-122"/>
                          <a:cs typeface="Microsoft YaHei" charset="-122"/>
                        </a:rPr>
                        <a:t>重试</a:t>
                      </a:r>
                      <a:endParaRPr lang="zh-CN" altLang="en-US" sz="1800" dirty="0">
                        <a:latin typeface="Microsoft YaHei" charset="-122"/>
                        <a:ea typeface="Microsoft YaHei" charset="-122"/>
                        <a:cs typeface="Microsoft YaHei" charset="-122"/>
                      </a:endParaRPr>
                    </a:p>
                  </a:txBody>
                  <a:tcPr anchor="ctr"/>
                </a:tc>
                <a:tc>
                  <a:txBody>
                    <a:bodyPr/>
                    <a:lstStyle/>
                    <a:p>
                      <a:pPr algn="ctr"/>
                      <a:r>
                        <a:rPr lang="zh-CN" altLang="en-US" sz="1800" dirty="0" smtClean="0">
                          <a:latin typeface="Microsoft YaHei" charset="-122"/>
                          <a:ea typeface="Microsoft YaHei" charset="-122"/>
                          <a:cs typeface="Microsoft YaHei" charset="-122"/>
                        </a:rPr>
                        <a:t>功率管理</a:t>
                      </a:r>
                      <a:endParaRPr lang="zh-CN" altLang="en-US" sz="1800" dirty="0">
                        <a:latin typeface="Microsoft YaHei" charset="-122"/>
                        <a:ea typeface="Microsoft YaHei" charset="-122"/>
                        <a:cs typeface="Microsoft YaHei" charset="-122"/>
                      </a:endParaRPr>
                    </a:p>
                  </a:txBody>
                  <a:tcPr anchor="ctr"/>
                </a:tc>
                <a:tc>
                  <a:txBody>
                    <a:bodyPr/>
                    <a:lstStyle/>
                    <a:p>
                      <a:pPr algn="ctr"/>
                      <a:r>
                        <a:rPr lang="zh-CN" altLang="en-US" sz="1800" dirty="0" smtClean="0">
                          <a:latin typeface="Microsoft YaHei" charset="-122"/>
                          <a:ea typeface="Microsoft YaHei" charset="-122"/>
                          <a:cs typeface="Microsoft YaHei" charset="-122"/>
                        </a:rPr>
                        <a:t>更多数据</a:t>
                      </a:r>
                      <a:endParaRPr lang="zh-CN" altLang="en-US" sz="1800" dirty="0">
                        <a:latin typeface="Microsoft YaHei" charset="-122"/>
                        <a:ea typeface="Microsoft YaHei" charset="-122"/>
                        <a:cs typeface="Microsoft YaHei" charset="-122"/>
                      </a:endParaRPr>
                    </a:p>
                  </a:txBody>
                  <a:tcPr anchor="ctr"/>
                </a:tc>
                <a:tc>
                  <a:txBody>
                    <a:bodyPr/>
                    <a:lstStyle/>
                    <a:p>
                      <a:pPr algn="ctr"/>
                      <a:endParaRPr lang="zh-CN" altLang="en-US" sz="1800"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icrosoft YaHei" charset="-122"/>
                          <a:ea typeface="Microsoft YaHei" charset="-122"/>
                          <a:cs typeface="Microsoft YaHei" charset="-122"/>
                        </a:rPr>
                        <a:t>顺序</a:t>
                      </a:r>
                    </a:p>
                  </a:txBody>
                  <a:tcPr anchor="ctr"/>
                </a:tc>
              </a:tr>
            </a:tbl>
          </a:graphicData>
        </a:graphic>
      </p:graphicFrame>
      <p:graphicFrame>
        <p:nvGraphicFramePr>
          <p:cNvPr id="17" name="表格 16"/>
          <p:cNvGraphicFramePr>
            <a:graphicFrameLocks noGrp="1"/>
          </p:cNvGraphicFramePr>
          <p:nvPr>
            <p:extLst/>
          </p:nvPr>
        </p:nvGraphicFramePr>
        <p:xfrm>
          <a:off x="944879" y="4939749"/>
          <a:ext cx="9537658" cy="370840"/>
        </p:xfrm>
        <a:graphic>
          <a:graphicData uri="http://schemas.openxmlformats.org/drawingml/2006/table">
            <a:tbl>
              <a:tblPr firstRow="1" bandRow="1">
                <a:tableStyleId>{5940675A-B579-460E-94D1-54222C63F5DA}</a:tableStyleId>
              </a:tblPr>
              <a:tblGrid>
                <a:gridCol w="669784"/>
                <a:gridCol w="876596"/>
                <a:gridCol w="1076763"/>
                <a:gridCol w="933134"/>
                <a:gridCol w="661383"/>
                <a:gridCol w="764073"/>
                <a:gridCol w="703967"/>
                <a:gridCol w="816600"/>
                <a:gridCol w="830680"/>
                <a:gridCol w="1102339"/>
                <a:gridCol w="1102339"/>
              </a:tblGrid>
              <a:tr h="370840">
                <a:tc>
                  <a:txBody>
                    <a:bodyPr/>
                    <a:lstStyle/>
                    <a:p>
                      <a:pPr algn="ctr"/>
                      <a:r>
                        <a:rPr lang="en-US" altLang="zh-CN" sz="1800" dirty="0" smtClean="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nchor="ctr"/>
                </a:tc>
                <a:tc>
                  <a:txBody>
                    <a:bodyPr/>
                    <a:lstStyle/>
                    <a:p>
                      <a:pPr algn="ctr"/>
                      <a:r>
                        <a:rPr lang="en-US" altLang="zh-CN" sz="1800" dirty="0" smtClean="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nchor="ctr"/>
                </a:tc>
                <a:tc>
                  <a:txBody>
                    <a:bodyPr/>
                    <a:lstStyle/>
                    <a:p>
                      <a:pPr algn="ctr"/>
                      <a:r>
                        <a:rPr lang="en-US" altLang="zh-CN" sz="1800" dirty="0" smtClean="0">
                          <a:latin typeface="Microsoft YaHei" charset="-122"/>
                          <a:ea typeface="Microsoft YaHei" charset="-122"/>
                          <a:cs typeface="Microsoft YaHei" charset="-122"/>
                        </a:rPr>
                        <a:t>4</a:t>
                      </a:r>
                      <a:endParaRPr lang="zh-CN" altLang="en-US" sz="1800" dirty="0">
                        <a:latin typeface="Microsoft YaHei" charset="-122"/>
                        <a:ea typeface="Microsoft YaHei" charset="-122"/>
                        <a:cs typeface="Microsoft YaHei" charset="-122"/>
                      </a:endParaRPr>
                    </a:p>
                  </a:txBody>
                  <a:tcPr anchor="ctr"/>
                </a:tc>
                <a:tc>
                  <a:txBody>
                    <a:bodyPr/>
                    <a:lstStyle/>
                    <a:p>
                      <a:pPr algn="ctr"/>
                      <a:r>
                        <a:rPr lang="en-US" altLang="zh-CN" sz="1800" dirty="0" smtClean="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nchor="ctr"/>
                </a:tc>
                <a:tc>
                  <a:txBody>
                    <a:bodyPr/>
                    <a:lstStyle/>
                    <a:p>
                      <a:pPr algn="ctr"/>
                      <a:r>
                        <a:rPr lang="en-US" altLang="zh-CN" sz="1800" dirty="0" smtClean="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nchor="ctr"/>
                </a:tc>
                <a:tc>
                  <a:txBody>
                    <a:bodyPr/>
                    <a:lstStyle/>
                    <a:p>
                      <a:pPr algn="ctr"/>
                      <a:r>
                        <a:rPr lang="en-US" altLang="zh-CN" sz="1800" dirty="0" smtClean="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nchor="ctr"/>
                </a:tc>
                <a:tc>
                  <a:txBody>
                    <a:bodyPr/>
                    <a:lstStyle/>
                    <a:p>
                      <a:pPr algn="ctr"/>
                      <a:r>
                        <a:rPr lang="en-US" altLang="zh-CN" sz="1800" dirty="0" smtClean="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nchor="ctr"/>
                </a:tc>
                <a:tc>
                  <a:txBody>
                    <a:bodyPr/>
                    <a:lstStyle/>
                    <a:p>
                      <a:pPr algn="ctr"/>
                      <a:r>
                        <a:rPr lang="en-US" altLang="zh-CN" sz="1800" dirty="0" smtClean="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nchor="ctr"/>
                </a:tc>
                <a:tc>
                  <a:txBody>
                    <a:bodyPr/>
                    <a:lstStyle/>
                    <a:p>
                      <a:pPr algn="ctr"/>
                      <a:r>
                        <a:rPr lang="en-US" altLang="zh-CN" sz="1800" dirty="0" smtClean="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nchor="ctr"/>
                </a:tc>
                <a:tc>
                  <a:txBody>
                    <a:bodyPr/>
                    <a:lstStyle/>
                    <a:p>
                      <a:pPr algn="ctr"/>
                      <a:r>
                        <a:rPr lang="en-US" altLang="zh-CN" sz="1800" dirty="0" smtClean="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nchor="ctr"/>
                </a:tc>
                <a:tc>
                  <a:txBody>
                    <a:bodyPr/>
                    <a:lstStyle/>
                    <a:p>
                      <a:pPr algn="ctr"/>
                      <a:r>
                        <a:rPr lang="en-US" altLang="zh-CN" sz="1800" dirty="0" smtClean="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nchor="ctr"/>
                </a:tc>
              </a:tr>
            </a:tbl>
          </a:graphicData>
        </a:graphic>
      </p:graphicFrame>
      <p:sp>
        <p:nvSpPr>
          <p:cNvPr id="18" name="文本框 17"/>
          <p:cNvSpPr txBox="1"/>
          <p:nvPr/>
        </p:nvSpPr>
        <p:spPr>
          <a:xfrm>
            <a:off x="227427" y="4875357"/>
            <a:ext cx="717452" cy="499624"/>
          </a:xfrm>
          <a:prstGeom prst="rect">
            <a:avLst/>
          </a:prstGeom>
          <a:noFill/>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sym typeface="+mn-ea"/>
              </a:rPr>
              <a:t>位</a:t>
            </a:r>
          </a:p>
        </p:txBody>
      </p:sp>
      <p:cxnSp>
        <p:nvCxnSpPr>
          <p:cNvPr id="4" name="直线箭头连接符 3"/>
          <p:cNvCxnSpPr/>
          <p:nvPr/>
        </p:nvCxnSpPr>
        <p:spPr>
          <a:xfrm flipH="1">
            <a:off x="944880" y="3355350"/>
            <a:ext cx="347162" cy="671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p:nvPr/>
        </p:nvCxnSpPr>
        <p:spPr>
          <a:xfrm>
            <a:off x="1292042" y="3355350"/>
            <a:ext cx="9190495" cy="579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916742" y="5449782"/>
            <a:ext cx="10857915" cy="1200329"/>
          </a:xfrm>
          <a:prstGeom prst="rect">
            <a:avLst/>
          </a:prstGeom>
        </p:spPr>
        <p:txBody>
          <a:bodyPr wrap="square">
            <a:spAutoFit/>
          </a:bodyPr>
          <a:lstStyle/>
          <a:p>
            <a:pPr>
              <a:lnSpc>
                <a:spcPct val="150000"/>
              </a:lnSpc>
            </a:pPr>
            <a:r>
              <a:rPr lang="zh-CN" altLang="en-US" sz="2400" b="1" dirty="0" smtClean="0">
                <a:latin typeface="Microsoft YaHei" charset="-122"/>
                <a:ea typeface="Microsoft YaHei" charset="-122"/>
                <a:cs typeface="Microsoft YaHei" charset="-122"/>
                <a:sym typeface="+mn-ea"/>
              </a:rPr>
              <a:t>帧控制</a:t>
            </a:r>
            <a:r>
              <a:rPr lang="zh-CN" altLang="en-US" sz="2400" dirty="0" smtClean="0">
                <a:latin typeface="Microsoft YaHei" charset="-122"/>
                <a:ea typeface="Microsoft YaHei" charset="-122"/>
                <a:cs typeface="Microsoft YaHei" charset="-122"/>
                <a:sym typeface="+mn-ea"/>
              </a:rPr>
              <a:t>：</a:t>
            </a:r>
            <a:r>
              <a:rPr lang="zh-CN" altLang="en-US" sz="2400" dirty="0">
                <a:latin typeface="Microsoft YaHei" charset="-122"/>
                <a:ea typeface="Microsoft YaHei" charset="-122"/>
                <a:cs typeface="Microsoft YaHei" charset="-122"/>
                <a:sym typeface="+mn-ea"/>
              </a:rPr>
              <a:t>包含多个子字段。</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     </a:t>
            </a:r>
            <a:r>
              <a:rPr lang="zh-CN" altLang="en-US" sz="2400" dirty="0">
                <a:solidFill>
                  <a:srgbClr val="C00000"/>
                </a:solidFill>
                <a:latin typeface="Microsoft YaHei" charset="-122"/>
                <a:ea typeface="Microsoft YaHei" charset="-122"/>
                <a:cs typeface="Microsoft YaHei" charset="-122"/>
                <a:sym typeface="+mn-ea"/>
              </a:rPr>
              <a:t>类型和子类型</a:t>
            </a:r>
            <a:r>
              <a:rPr lang="zh-CN" altLang="en-US" sz="2400" dirty="0">
                <a:latin typeface="Microsoft YaHei" charset="-122"/>
                <a:ea typeface="Microsoft YaHei" charset="-122"/>
                <a:cs typeface="Microsoft YaHei" charset="-122"/>
                <a:sym typeface="+mn-ea"/>
              </a:rPr>
              <a:t>字段：用于区分</a:t>
            </a:r>
            <a:r>
              <a:rPr lang="en-US" altLang="zh-CN" sz="2400" dirty="0">
                <a:latin typeface="Microsoft YaHei" charset="-122"/>
                <a:ea typeface="Microsoft YaHei" charset="-122"/>
                <a:cs typeface="Microsoft YaHei" charset="-122"/>
                <a:sym typeface="+mn-ea"/>
              </a:rPr>
              <a:t>RTS</a:t>
            </a:r>
            <a:r>
              <a:rPr lang="zh-CN" altLang="en-US" sz="2400" dirty="0">
                <a:latin typeface="Microsoft YaHei" charset="-122"/>
                <a:ea typeface="Microsoft YaHei" charset="-122"/>
                <a:cs typeface="Microsoft YaHei" charset="-122"/>
                <a:sym typeface="+mn-ea"/>
              </a:rPr>
              <a:t>帧、</a:t>
            </a:r>
            <a:r>
              <a:rPr lang="en-US" altLang="zh-CN" sz="2400" dirty="0">
                <a:latin typeface="Microsoft YaHei" charset="-122"/>
                <a:ea typeface="Microsoft YaHei" charset="-122"/>
                <a:cs typeface="Microsoft YaHei" charset="-122"/>
                <a:sym typeface="+mn-ea"/>
              </a:rPr>
              <a:t>CTS</a:t>
            </a:r>
            <a:r>
              <a:rPr lang="zh-CN" altLang="en-US" sz="2400" dirty="0">
                <a:latin typeface="Microsoft YaHei" charset="-122"/>
                <a:ea typeface="Microsoft YaHei" charset="-122"/>
                <a:cs typeface="Microsoft YaHei" charset="-122"/>
                <a:sym typeface="+mn-ea"/>
              </a:rPr>
              <a:t>帧、</a:t>
            </a:r>
            <a:r>
              <a:rPr lang="en-US" altLang="zh-CN" sz="2400" dirty="0">
                <a:latin typeface="Microsoft YaHei" charset="-122"/>
                <a:ea typeface="Microsoft YaHei" charset="-122"/>
                <a:cs typeface="Microsoft YaHei" charset="-122"/>
                <a:sym typeface="+mn-ea"/>
              </a:rPr>
              <a:t>ACK</a:t>
            </a:r>
            <a:r>
              <a:rPr lang="zh-CN" altLang="en-US" sz="2400" dirty="0">
                <a:latin typeface="Microsoft YaHei" charset="-122"/>
                <a:ea typeface="Microsoft YaHei" charset="-122"/>
                <a:cs typeface="Microsoft YaHei" charset="-122"/>
                <a:sym typeface="+mn-ea"/>
              </a:rPr>
              <a:t>帧和数据帧。</a:t>
            </a:r>
          </a:p>
        </p:txBody>
      </p:sp>
      <p:sp>
        <p:nvSpPr>
          <p:cNvPr id="19" name="文本框 18"/>
          <p:cNvSpPr txBox="1"/>
          <p:nvPr/>
        </p:nvSpPr>
        <p:spPr>
          <a:xfrm>
            <a:off x="128016" y="1411767"/>
            <a:ext cx="10985500" cy="646331"/>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sym typeface="+mn-ea"/>
              </a:rPr>
              <a:t>IEEE </a:t>
            </a:r>
            <a:r>
              <a:rPr lang="en-US" altLang="zh-CN" sz="2400" dirty="0" smtClean="0">
                <a:latin typeface="Microsoft YaHei" charset="-122"/>
                <a:ea typeface="Microsoft YaHei" charset="-122"/>
                <a:cs typeface="Microsoft YaHei" charset="-122"/>
                <a:sym typeface="+mn-ea"/>
              </a:rPr>
              <a:t>802.11</a:t>
            </a:r>
            <a:r>
              <a:rPr lang="zh-CN" altLang="en-US" sz="2400" dirty="0" smtClean="0">
                <a:latin typeface="Microsoft YaHei" charset="-122"/>
                <a:ea typeface="Microsoft YaHei" charset="-122"/>
                <a:cs typeface="Microsoft YaHei" charset="-122"/>
                <a:sym typeface="+mn-ea"/>
              </a:rPr>
              <a:t>数据帧结构</a:t>
            </a:r>
          </a:p>
        </p:txBody>
      </p:sp>
      <p:sp>
        <p:nvSpPr>
          <p:cNvPr id="21" name="文本框 20"/>
          <p:cNvSpPr txBox="1"/>
          <p:nvPr>
            <p:custDataLst>
              <p:tags r:id="rId1"/>
            </p:custDataLst>
          </p:nvPr>
        </p:nvSpPr>
        <p:spPr>
          <a:xfrm>
            <a:off x="128016" y="271420"/>
            <a:ext cx="442991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smtClean="0">
                <a:solidFill>
                  <a:schemeClr val="tx1"/>
                </a:solidFill>
                <a:latin typeface="Microsoft YaHei" charset="-122"/>
                <a:ea typeface="Microsoft YaHei" charset="-122"/>
                <a:cs typeface="Microsoft YaHei" charset="-122"/>
                <a:sym typeface="+mn-ea"/>
              </a:rPr>
              <a:t>IEEE </a:t>
            </a:r>
            <a:r>
              <a:rPr lang="en-US" altLang="zh-CN" sz="2400" dirty="0" smtClean="0">
                <a:solidFill>
                  <a:schemeClr val="tx1"/>
                </a:solidFill>
                <a:latin typeface="Microsoft YaHei" charset="-122"/>
                <a:ea typeface="Microsoft YaHei" charset="-122"/>
                <a:cs typeface="Microsoft YaHei" charset="-122"/>
                <a:sym typeface="+mn-ea"/>
              </a:rPr>
              <a:t>802.11</a:t>
            </a:r>
            <a:r>
              <a:rPr lang="zh-CN" altLang="en-US" sz="2400" dirty="0" smtClean="0">
                <a:solidFill>
                  <a:schemeClr val="tx1"/>
                </a:solidFill>
                <a:latin typeface="Microsoft YaHei" charset="-122"/>
                <a:ea typeface="Microsoft YaHei" charset="-122"/>
                <a:cs typeface="Microsoft YaHei" charset="-122"/>
                <a:sym typeface="+mn-ea"/>
              </a:rPr>
              <a:t>帧 </a:t>
            </a:r>
            <a:endParaRPr lang="zh-CN" altLang="en-US" sz="240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192595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7664" y="1508173"/>
            <a:ext cx="11522197" cy="2308324"/>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、载波</a:t>
            </a:r>
            <a:r>
              <a:rPr lang="zh-CN" altLang="en-US" sz="2400" dirty="0" smtClean="0">
                <a:latin typeface="Microsoft YaHei" charset="-122"/>
                <a:ea typeface="Microsoft YaHei" charset="-122"/>
                <a:cs typeface="Microsoft YaHei" charset="-122"/>
              </a:rPr>
              <a:t>监听多路访问协议（Carrier Sense Multiple Access </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CSMA</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b="1" dirty="0" smtClean="0">
                <a:latin typeface="Microsoft YaHei" charset="-122"/>
                <a:ea typeface="Microsoft YaHei" charset="-122"/>
                <a:cs typeface="Microsoft YaHei" charset="-122"/>
              </a:rPr>
              <a:t>工作原理：</a:t>
            </a:r>
            <a:r>
              <a:rPr lang="zh-CN" altLang="en-US" sz="2400" dirty="0" smtClean="0">
                <a:latin typeface="Microsoft YaHei" charset="-122"/>
                <a:ea typeface="Microsoft YaHei" charset="-122"/>
                <a:cs typeface="Microsoft YaHei" charset="-122"/>
              </a:rPr>
              <a:t>通过</a:t>
            </a:r>
            <a:r>
              <a:rPr lang="zh-CN" altLang="en-US" sz="2400" dirty="0">
                <a:latin typeface="Microsoft YaHei" charset="-122"/>
                <a:ea typeface="Microsoft YaHei" charset="-122"/>
                <a:cs typeface="Microsoft YaHei" charset="-122"/>
              </a:rPr>
              <a:t>硬件</a:t>
            </a:r>
            <a:r>
              <a:rPr lang="zh-CN" altLang="en-US" sz="2400" dirty="0" smtClean="0">
                <a:latin typeface="Microsoft YaHei" charset="-122"/>
                <a:ea typeface="Microsoft YaHei" charset="-122"/>
                <a:cs typeface="Microsoft YaHei" charset="-122"/>
              </a:rPr>
              <a:t>装置（载波</a:t>
            </a:r>
            <a:r>
              <a:rPr lang="zh-CN" altLang="en-US" sz="2400" dirty="0">
                <a:latin typeface="Microsoft YaHei" charset="-122"/>
                <a:ea typeface="Microsoft YaHei" charset="-122"/>
                <a:cs typeface="Microsoft YaHei" charset="-122"/>
              </a:rPr>
              <a:t>监听</a:t>
            </a:r>
            <a:r>
              <a:rPr lang="zh-CN" altLang="en-US" sz="2400" dirty="0" smtClean="0">
                <a:latin typeface="Microsoft YaHei" charset="-122"/>
                <a:ea typeface="Microsoft YaHei" charset="-122"/>
                <a:cs typeface="Microsoft YaHei" charset="-122"/>
              </a:rPr>
              <a:t>装置），在通信</a:t>
            </a:r>
            <a:r>
              <a:rPr lang="zh-CN" altLang="en-US" sz="2400" dirty="0">
                <a:latin typeface="Microsoft YaHei" charset="-122"/>
                <a:ea typeface="Microsoft YaHei" charset="-122"/>
                <a:cs typeface="Microsoft YaHei" charset="-122"/>
              </a:rPr>
              <a:t>站发送数据之前</a:t>
            </a:r>
            <a:r>
              <a:rPr lang="zh-CN" altLang="en-US" sz="2400" dirty="0" smtClean="0">
                <a:latin typeface="Microsoft YaHei" charset="-122"/>
                <a:ea typeface="Microsoft YaHei" charset="-122"/>
                <a:cs typeface="Microsoft YaHei" charset="-122"/>
              </a:rPr>
              <a:t>，先监听</a:t>
            </a:r>
            <a:r>
              <a:rPr lang="zh-CN" altLang="en-US" sz="2400" dirty="0">
                <a:latin typeface="Microsoft YaHei" charset="-122"/>
                <a:ea typeface="Microsoft YaHei" charset="-122"/>
                <a:cs typeface="Microsoft YaHei" charset="-122"/>
              </a:rPr>
              <a:t>信道上其他站点是否在发送数据，如果在发送</a:t>
            </a:r>
            <a:r>
              <a:rPr lang="zh-CN" altLang="en-US" sz="2400" dirty="0" smtClean="0">
                <a:latin typeface="Microsoft YaHei" charset="-122"/>
                <a:ea typeface="Microsoft YaHei" charset="-122"/>
                <a:cs typeface="Microsoft YaHei" charset="-122"/>
              </a:rPr>
              <a:t>，则暂时不发送。</a:t>
            </a:r>
            <a:endParaRPr lang="en-US" altLang="zh-CN" sz="2400" dirty="0" smtClean="0">
              <a:latin typeface="Microsoft YaHei" charset="-122"/>
              <a:ea typeface="Microsoft YaHei" charset="-122"/>
              <a:cs typeface="Microsoft YaHei" charset="-122"/>
            </a:endParaRPr>
          </a:p>
          <a:p>
            <a:pPr>
              <a:lnSpc>
                <a:spcPct val="150000"/>
              </a:lnSpc>
            </a:pPr>
            <a:r>
              <a:rPr lang="zh-CN" altLang="en-US" sz="2400" b="1" dirty="0" smtClean="0">
                <a:latin typeface="Microsoft YaHei" charset="-122"/>
                <a:ea typeface="Microsoft YaHei" charset="-122"/>
                <a:cs typeface="Microsoft YaHei" charset="-122"/>
              </a:rPr>
              <a:t>分类：</a:t>
            </a:r>
            <a:r>
              <a:rPr lang="zh-CN" altLang="en-US" sz="2400" dirty="0" smtClean="0">
                <a:latin typeface="Microsoft YaHei" charset="-122"/>
                <a:ea typeface="Microsoft YaHei" charset="-122"/>
                <a:cs typeface="Microsoft YaHei" charset="-122"/>
              </a:rPr>
              <a:t>根据</a:t>
            </a:r>
            <a:r>
              <a:rPr lang="zh-CN" altLang="en-US" sz="2400" dirty="0">
                <a:latin typeface="Microsoft YaHei" charset="-122"/>
                <a:ea typeface="Microsoft YaHei" charset="-122"/>
                <a:cs typeface="Microsoft YaHei" charset="-122"/>
              </a:rPr>
              <a:t>监听策略不同：</a:t>
            </a:r>
            <a:r>
              <a:rPr lang="zh-CN" altLang="en-US" sz="2400" dirty="0" smtClean="0">
                <a:solidFill>
                  <a:srgbClr val="C00000"/>
                </a:solidFill>
                <a:latin typeface="Microsoft YaHei" charset="-122"/>
                <a:ea typeface="Microsoft YaHei" charset="-122"/>
                <a:cs typeface="Microsoft YaHei" charset="-122"/>
                <a:sym typeface="+mn-ea"/>
              </a:rPr>
              <a:t>非坚持</a:t>
            </a:r>
            <a:r>
              <a:rPr lang="en-US" altLang="zh-CN" sz="2400" dirty="0" smtClean="0">
                <a:solidFill>
                  <a:srgbClr val="C00000"/>
                </a:solidFill>
                <a:latin typeface="Microsoft YaHei" charset="-122"/>
                <a:ea typeface="Microsoft YaHei" charset="-122"/>
                <a:cs typeface="Microsoft YaHei" charset="-122"/>
                <a:sym typeface="+mn-ea"/>
              </a:rPr>
              <a:t>CSMA</a:t>
            </a:r>
            <a:r>
              <a:rPr lang="zh-CN" altLang="en-US" sz="2400" dirty="0" smtClean="0">
                <a:solidFill>
                  <a:srgbClr val="C00000"/>
                </a:solidFill>
                <a:latin typeface="Microsoft YaHei" charset="-122"/>
                <a:ea typeface="Microsoft YaHei" charset="-122"/>
                <a:cs typeface="Microsoft YaHei" charset="-122"/>
                <a:sym typeface="+mn-ea"/>
              </a:rPr>
              <a:t>；</a:t>
            </a:r>
            <a:r>
              <a:rPr lang="en-US" altLang="zh-CN" sz="2400" dirty="0" smtClean="0">
                <a:solidFill>
                  <a:srgbClr val="C00000"/>
                </a:solidFill>
                <a:latin typeface="Microsoft YaHei" charset="-122"/>
                <a:ea typeface="Microsoft YaHei" charset="-122"/>
                <a:cs typeface="Microsoft YaHei" charset="-122"/>
                <a:sym typeface="+mn-ea"/>
              </a:rPr>
              <a:t>1-</a:t>
            </a:r>
            <a:r>
              <a:rPr lang="zh-CN" altLang="en-US" sz="2400" dirty="0" smtClean="0">
                <a:solidFill>
                  <a:srgbClr val="C00000"/>
                </a:solidFill>
                <a:latin typeface="Microsoft YaHei" charset="-122"/>
                <a:ea typeface="Microsoft YaHei" charset="-122"/>
                <a:cs typeface="Microsoft YaHei" charset="-122"/>
                <a:sym typeface="+mn-ea"/>
              </a:rPr>
              <a:t>坚持</a:t>
            </a:r>
            <a:r>
              <a:rPr lang="en-US" altLang="zh-CN" sz="2400" dirty="0" smtClean="0">
                <a:solidFill>
                  <a:srgbClr val="C00000"/>
                </a:solidFill>
                <a:latin typeface="Microsoft YaHei" charset="-122"/>
                <a:ea typeface="Microsoft YaHei" charset="-122"/>
                <a:cs typeface="Microsoft YaHei" charset="-122"/>
                <a:sym typeface="+mn-ea"/>
              </a:rPr>
              <a:t>CSMA</a:t>
            </a:r>
            <a:r>
              <a:rPr lang="zh-CN" altLang="en-US" sz="2400" dirty="0" smtClean="0">
                <a:solidFill>
                  <a:srgbClr val="C00000"/>
                </a:solidFill>
                <a:latin typeface="Microsoft YaHei" charset="-122"/>
                <a:ea typeface="Microsoft YaHei" charset="-122"/>
                <a:cs typeface="Microsoft YaHei" charset="-122"/>
                <a:sym typeface="+mn-ea"/>
              </a:rPr>
              <a:t>；</a:t>
            </a:r>
            <a:r>
              <a:rPr lang="en-US" altLang="zh-CN" sz="2400" dirty="0" smtClean="0">
                <a:solidFill>
                  <a:srgbClr val="C00000"/>
                </a:solidFill>
                <a:latin typeface="Microsoft YaHei" charset="-122"/>
                <a:ea typeface="Microsoft YaHei" charset="-122"/>
                <a:cs typeface="Microsoft YaHei" charset="-122"/>
                <a:sym typeface="+mn-ea"/>
              </a:rPr>
              <a:t>P-</a:t>
            </a:r>
            <a:r>
              <a:rPr lang="zh-CN" altLang="en-US" sz="2400" dirty="0" smtClean="0">
                <a:solidFill>
                  <a:srgbClr val="C00000"/>
                </a:solidFill>
                <a:latin typeface="Microsoft YaHei" charset="-122"/>
                <a:ea typeface="Microsoft YaHei" charset="-122"/>
                <a:cs typeface="Microsoft YaHei" charset="-122"/>
                <a:sym typeface="+mn-ea"/>
              </a:rPr>
              <a:t>坚持</a:t>
            </a:r>
            <a:r>
              <a:rPr lang="en-US" altLang="zh-CN" sz="2400" dirty="0" smtClean="0">
                <a:solidFill>
                  <a:srgbClr val="C00000"/>
                </a:solidFill>
                <a:latin typeface="Microsoft YaHei" charset="-122"/>
                <a:ea typeface="Microsoft YaHei" charset="-122"/>
                <a:cs typeface="Microsoft YaHei" charset="-122"/>
                <a:sym typeface="+mn-ea"/>
              </a:rPr>
              <a:t>CSMA</a:t>
            </a:r>
          </a:p>
        </p:txBody>
      </p:sp>
      <p:sp>
        <p:nvSpPr>
          <p:cNvPr id="4" name="文本框 2"/>
          <p:cNvSpPr txBox="1"/>
          <p:nvPr>
            <p:custDataLst>
              <p:tags r:id="rId1"/>
            </p:custDataLst>
          </p:nvPr>
        </p:nvSpPr>
        <p:spPr>
          <a:xfrm>
            <a:off x="157664" y="427097"/>
            <a:ext cx="603458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smtClean="0">
                <a:solidFill>
                  <a:schemeClr val="tx1"/>
                </a:solidFill>
                <a:latin typeface="Microsoft YaHei" charset="-122"/>
                <a:ea typeface="Microsoft YaHei" charset="-122"/>
                <a:cs typeface="Microsoft YaHei" charset="-122"/>
                <a:sym typeface="+mn-ea"/>
              </a:rPr>
              <a:t>随机</a:t>
            </a:r>
            <a:r>
              <a:rPr lang="zh-CN" altLang="en-US" sz="2400" dirty="0" smtClean="0">
                <a:solidFill>
                  <a:schemeClr val="tx1"/>
                </a:solidFill>
                <a:latin typeface="Microsoft YaHei" charset="-122"/>
                <a:ea typeface="Microsoft YaHei" charset="-122"/>
                <a:cs typeface="Microsoft YaHei" charset="-122"/>
                <a:sym typeface="+mn-ea"/>
              </a:rPr>
              <a:t>访问</a:t>
            </a:r>
            <a:r>
              <a:rPr lang="en-US" altLang="zh-CN" sz="2400" dirty="0" smtClean="0">
                <a:solidFill>
                  <a:schemeClr val="tx1"/>
                </a:solidFill>
                <a:latin typeface="Microsoft YaHei" charset="-122"/>
                <a:ea typeface="Microsoft YaHei" charset="-122"/>
                <a:cs typeface="Microsoft YaHei" charset="-122"/>
                <a:sym typeface="+mn-ea"/>
              </a:rPr>
              <a:t>MAC</a:t>
            </a:r>
            <a:r>
              <a:rPr lang="zh-CN" altLang="en-US" sz="2400" dirty="0" smtClean="0">
                <a:solidFill>
                  <a:schemeClr val="tx1"/>
                </a:solidFill>
                <a:latin typeface="Microsoft YaHei" charset="-122"/>
                <a:ea typeface="Microsoft YaHei" charset="-122"/>
                <a:cs typeface="Microsoft YaHei" charset="-122"/>
                <a:sym typeface="+mn-ea"/>
              </a:rPr>
              <a:t>协议</a:t>
            </a:r>
            <a:r>
              <a:rPr lang="en-US" altLang="zh-CN" sz="2400" dirty="0" smtClean="0">
                <a:solidFill>
                  <a:schemeClr val="tx1"/>
                </a:solidFill>
                <a:latin typeface="Microsoft YaHei" charset="-122"/>
                <a:ea typeface="Microsoft YaHei" charset="-122"/>
                <a:cs typeface="Microsoft YaHei" charset="-122"/>
                <a:sym typeface="+mn-ea"/>
              </a:rPr>
              <a:t>【</a:t>
            </a:r>
            <a:r>
              <a:rPr lang="zh-CN" altLang="en-US" sz="2400" dirty="0" smtClean="0">
                <a:solidFill>
                  <a:schemeClr val="tx1"/>
                </a:solidFill>
                <a:latin typeface="Microsoft YaHei" charset="-122"/>
                <a:ea typeface="Microsoft YaHei" charset="-122"/>
                <a:cs typeface="Microsoft YaHei" charset="-122"/>
                <a:sym typeface="+mn-ea"/>
              </a:rPr>
              <a:t>选择、填空</a:t>
            </a:r>
            <a:r>
              <a:rPr lang="en-US" altLang="zh-CN" sz="2400" dirty="0" smtClean="0">
                <a:solidFill>
                  <a:schemeClr val="tx1"/>
                </a:solidFill>
                <a:latin typeface="Microsoft YaHei" charset="-122"/>
                <a:ea typeface="Microsoft YaHei" charset="-122"/>
                <a:cs typeface="Microsoft YaHei" charset="-122"/>
                <a:sym typeface="+mn-ea"/>
              </a:rPr>
              <a:t>】</a:t>
            </a:r>
            <a:endParaRPr lang="en-US" altLang="zh-CN" sz="240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944879" y="2956375"/>
          <a:ext cx="9537660" cy="370840"/>
        </p:xfrm>
        <a:graphic>
          <a:graphicData uri="http://schemas.openxmlformats.org/drawingml/2006/table">
            <a:tbl>
              <a:tblPr firstRow="1" bandRow="1">
                <a:tableStyleId>{5940675A-B579-460E-94D1-54222C63F5DA}</a:tableStyleId>
              </a:tblPr>
              <a:tblGrid>
                <a:gridCol w="1059740"/>
                <a:gridCol w="1059740"/>
                <a:gridCol w="1059740"/>
                <a:gridCol w="1059740"/>
                <a:gridCol w="1059740"/>
                <a:gridCol w="1256610"/>
                <a:gridCol w="862870"/>
                <a:gridCol w="1059740"/>
                <a:gridCol w="1059740"/>
              </a:tblGrid>
              <a:tr h="370840">
                <a:tc>
                  <a:txBody>
                    <a:bodyPr/>
                    <a:lstStyle/>
                    <a:p>
                      <a:pPr algn="ctr"/>
                      <a:r>
                        <a:rPr lang="zh-CN" altLang="en-US" sz="1800" dirty="0" smtClean="0">
                          <a:latin typeface="Microsoft YaHei" charset="-122"/>
                          <a:ea typeface="Microsoft YaHei" charset="-122"/>
                          <a:cs typeface="Microsoft YaHei" charset="-122"/>
                        </a:rPr>
                        <a:t>帧控制</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持续期</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地址</a:t>
                      </a:r>
                      <a:r>
                        <a:rPr lang="en-US" altLang="zh-CN" sz="1800" dirty="0" smtClean="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地址</a:t>
                      </a:r>
                      <a:r>
                        <a:rPr lang="en-US" altLang="zh-CN" sz="1800" dirty="0" smtClean="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地址</a:t>
                      </a:r>
                      <a:r>
                        <a:rPr lang="en-US" altLang="zh-CN" sz="1800" dirty="0" smtClean="0">
                          <a:latin typeface="Microsoft YaHei" charset="-122"/>
                          <a:ea typeface="Microsoft YaHei" charset="-122"/>
                          <a:cs typeface="Microsoft YaHei" charset="-122"/>
                        </a:rPr>
                        <a:t>3</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序号控制</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地址</a:t>
                      </a:r>
                      <a:r>
                        <a:rPr lang="en-US" altLang="zh-CN" sz="1800" dirty="0" smtClean="0">
                          <a:latin typeface="Microsoft YaHei" charset="-122"/>
                          <a:ea typeface="Microsoft YaHei" charset="-122"/>
                          <a:cs typeface="Microsoft YaHei" charset="-122"/>
                        </a:rPr>
                        <a:t>4</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帧主体</a:t>
                      </a:r>
                      <a:endParaRPr lang="zh-CN" altLang="en-US" sz="1800" dirty="0">
                        <a:latin typeface="Microsoft YaHei" charset="-122"/>
                        <a:ea typeface="Microsoft YaHei" charset="-122"/>
                        <a:cs typeface="Microsoft YaHei" charset="-122"/>
                      </a:endParaRPr>
                    </a:p>
                  </a:txBody>
                  <a:tcPr/>
                </a:tc>
                <a:tc>
                  <a:txBody>
                    <a:bodyPr/>
                    <a:lstStyle/>
                    <a:p>
                      <a:pPr algn="ctr"/>
                      <a:r>
                        <a:rPr lang="en-US" altLang="zh-CN" sz="1800" dirty="0" smtClean="0">
                          <a:latin typeface="Microsoft YaHei" charset="-122"/>
                          <a:ea typeface="Microsoft YaHei" charset="-122"/>
                          <a:cs typeface="Microsoft YaHei" charset="-122"/>
                        </a:rPr>
                        <a:t>FCS</a:t>
                      </a:r>
                      <a:endParaRPr lang="zh-CN" altLang="en-US" sz="1800" dirty="0">
                        <a:latin typeface="Microsoft YaHei" charset="-122"/>
                        <a:ea typeface="Microsoft YaHei" charset="-122"/>
                        <a:cs typeface="Microsoft YaHei" charset="-122"/>
                      </a:endParaRPr>
                    </a:p>
                  </a:txBody>
                  <a:tcPr/>
                </a:tc>
              </a:tr>
            </a:tbl>
          </a:graphicData>
        </a:graphic>
      </p:graphicFrame>
      <p:sp>
        <p:nvSpPr>
          <p:cNvPr id="5" name="右大括号 4"/>
          <p:cNvSpPr/>
          <p:nvPr/>
        </p:nvSpPr>
        <p:spPr>
          <a:xfrm rot="16200000">
            <a:off x="4458841" y="-763934"/>
            <a:ext cx="378879" cy="671247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p:cNvSpPr txBox="1"/>
          <p:nvPr/>
        </p:nvSpPr>
        <p:spPr>
          <a:xfrm>
            <a:off x="3930359" y="1849400"/>
            <a:ext cx="1435842" cy="499624"/>
          </a:xfrm>
          <a:prstGeom prst="rect">
            <a:avLst/>
          </a:prstGeom>
          <a:noFill/>
        </p:spPr>
        <p:txBody>
          <a:bodyPr wrap="square" rtlCol="0">
            <a:spAutoFit/>
          </a:bodyPr>
          <a:lstStyle/>
          <a:p>
            <a:pPr>
              <a:lnSpc>
                <a:spcPct val="150000"/>
              </a:lnSpc>
            </a:pPr>
            <a:r>
              <a:rPr lang="en-US" altLang="zh-CN" sz="2000" dirty="0" smtClean="0">
                <a:latin typeface="Microsoft YaHei" charset="-122"/>
                <a:ea typeface="Microsoft YaHei" charset="-122"/>
                <a:cs typeface="Microsoft YaHei" charset="-122"/>
              </a:rPr>
              <a:t>MAC</a:t>
            </a:r>
            <a:r>
              <a:rPr lang="zh-CN" altLang="en-US" sz="2000" dirty="0" smtClean="0">
                <a:latin typeface="Microsoft YaHei" charset="-122"/>
                <a:ea typeface="Microsoft YaHei" charset="-122"/>
                <a:cs typeface="Microsoft YaHei" charset="-122"/>
              </a:rPr>
              <a:t>首部</a:t>
            </a:r>
            <a:endParaRPr lang="zh-CN" altLang="en-US" sz="2000" dirty="0" smtClean="0">
              <a:latin typeface="Microsoft YaHei" charset="-122"/>
              <a:ea typeface="Microsoft YaHei" charset="-122"/>
              <a:cs typeface="Microsoft YaHei" charset="-122"/>
              <a:sym typeface="+mn-ea"/>
            </a:endParaRPr>
          </a:p>
        </p:txBody>
      </p:sp>
      <p:sp>
        <p:nvSpPr>
          <p:cNvPr id="14" name="文本框 13"/>
          <p:cNvSpPr txBox="1"/>
          <p:nvPr/>
        </p:nvSpPr>
        <p:spPr>
          <a:xfrm>
            <a:off x="9373232" y="1849400"/>
            <a:ext cx="1435842" cy="499624"/>
          </a:xfrm>
          <a:prstGeom prst="rect">
            <a:avLst/>
          </a:prstGeom>
          <a:noFill/>
        </p:spPr>
        <p:txBody>
          <a:bodyPr wrap="square" rtlCol="0">
            <a:spAutoFit/>
          </a:bodyPr>
          <a:lstStyle/>
          <a:p>
            <a:pPr>
              <a:lnSpc>
                <a:spcPct val="150000"/>
              </a:lnSpc>
            </a:pPr>
            <a:r>
              <a:rPr lang="en-US" altLang="zh-CN" sz="2000" dirty="0" smtClean="0">
                <a:latin typeface="Microsoft YaHei" charset="-122"/>
                <a:ea typeface="Microsoft YaHei" charset="-122"/>
                <a:cs typeface="Microsoft YaHei" charset="-122"/>
              </a:rPr>
              <a:t>MAC</a:t>
            </a:r>
            <a:r>
              <a:rPr lang="zh-CN" altLang="en-US" sz="2000" dirty="0" smtClean="0">
                <a:latin typeface="Microsoft YaHei" charset="-122"/>
                <a:ea typeface="Microsoft YaHei" charset="-122"/>
                <a:cs typeface="Microsoft YaHei" charset="-122"/>
              </a:rPr>
              <a:t>尾部</a:t>
            </a:r>
            <a:endParaRPr lang="zh-CN" altLang="en-US" sz="2000" dirty="0" smtClean="0">
              <a:latin typeface="Microsoft YaHei" charset="-122"/>
              <a:ea typeface="Microsoft YaHei" charset="-122"/>
              <a:cs typeface="Microsoft YaHei" charset="-122"/>
              <a:sym typeface="+mn-ea"/>
            </a:endParaRPr>
          </a:p>
        </p:txBody>
      </p:sp>
      <p:graphicFrame>
        <p:nvGraphicFramePr>
          <p:cNvPr id="15" name="表格 14"/>
          <p:cNvGraphicFramePr>
            <a:graphicFrameLocks noGrp="1"/>
          </p:cNvGraphicFramePr>
          <p:nvPr>
            <p:extLst/>
          </p:nvPr>
        </p:nvGraphicFramePr>
        <p:xfrm>
          <a:off x="944879" y="3501846"/>
          <a:ext cx="9537660" cy="370840"/>
        </p:xfrm>
        <a:graphic>
          <a:graphicData uri="http://schemas.openxmlformats.org/drawingml/2006/table">
            <a:tbl>
              <a:tblPr firstRow="1" bandRow="1">
                <a:tableStyleId>{5940675A-B579-460E-94D1-54222C63F5DA}</a:tableStyleId>
              </a:tblPr>
              <a:tblGrid>
                <a:gridCol w="1059740"/>
                <a:gridCol w="1059740"/>
                <a:gridCol w="1059740"/>
                <a:gridCol w="1059740"/>
                <a:gridCol w="1059740"/>
                <a:gridCol w="1256610"/>
                <a:gridCol w="862870"/>
                <a:gridCol w="1059740"/>
                <a:gridCol w="1059740"/>
              </a:tblGrid>
              <a:tr h="370840">
                <a:tc>
                  <a:txBody>
                    <a:bodyPr/>
                    <a:lstStyle/>
                    <a:p>
                      <a:pPr algn="ctr"/>
                      <a:r>
                        <a:rPr lang="en-US" altLang="zh-CN" sz="1800" dirty="0" smtClean="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0-2312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4</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16" name="文本框 15"/>
          <p:cNvSpPr txBox="1"/>
          <p:nvPr/>
        </p:nvSpPr>
        <p:spPr>
          <a:xfrm>
            <a:off x="227427" y="3345605"/>
            <a:ext cx="717452" cy="553998"/>
          </a:xfrm>
          <a:prstGeom prst="rect">
            <a:avLst/>
          </a:prstGeom>
          <a:noFill/>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字节</a:t>
            </a:r>
            <a:endParaRPr lang="zh-CN" altLang="en-US" sz="2000" dirty="0" smtClean="0">
              <a:latin typeface="Microsoft YaHei" charset="-122"/>
              <a:ea typeface="Microsoft YaHei" charset="-122"/>
              <a:cs typeface="Microsoft YaHei" charset="-122"/>
              <a:sym typeface="+mn-ea"/>
            </a:endParaRPr>
          </a:p>
        </p:txBody>
      </p:sp>
      <p:sp>
        <p:nvSpPr>
          <p:cNvPr id="10" name="矩形 9"/>
          <p:cNvSpPr/>
          <p:nvPr/>
        </p:nvSpPr>
        <p:spPr>
          <a:xfrm>
            <a:off x="783100" y="4134525"/>
            <a:ext cx="10583595" cy="1200329"/>
          </a:xfrm>
          <a:prstGeom prst="rect">
            <a:avLst/>
          </a:prstGeom>
        </p:spPr>
        <p:txBody>
          <a:bodyPr wrap="square">
            <a:spAutoFit/>
          </a:bodyPr>
          <a:lstStyle/>
          <a:p>
            <a:pPr>
              <a:lnSpc>
                <a:spcPct val="150000"/>
              </a:lnSpc>
            </a:pPr>
            <a:r>
              <a:rPr lang="zh-CN" altLang="en-US" sz="2400" b="1" dirty="0" smtClean="0">
                <a:latin typeface="Microsoft YaHei" charset="-122"/>
                <a:ea typeface="Microsoft YaHei" charset="-122"/>
                <a:cs typeface="Microsoft YaHei" charset="-122"/>
                <a:sym typeface="+mn-ea"/>
              </a:rPr>
              <a:t>持续期</a:t>
            </a:r>
            <a:r>
              <a:rPr lang="zh-CN" altLang="en-US" sz="2400" dirty="0" smtClean="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sym typeface="+mn-ea"/>
              </a:rPr>
              <a:t>IEEE 802.11</a:t>
            </a:r>
            <a:r>
              <a:rPr lang="zh-CN" altLang="en-US" sz="2400" dirty="0">
                <a:latin typeface="Microsoft YaHei" charset="-122"/>
                <a:ea typeface="Microsoft YaHei" charset="-122"/>
                <a:cs typeface="Microsoft YaHei" charset="-122"/>
                <a:sym typeface="+mn-ea"/>
              </a:rPr>
              <a:t>的</a:t>
            </a:r>
            <a:r>
              <a:rPr lang="en-US" altLang="zh-CN" sz="2400" dirty="0">
                <a:latin typeface="Microsoft YaHei" charset="-122"/>
                <a:ea typeface="Microsoft YaHei" charset="-122"/>
                <a:cs typeface="Microsoft YaHei" charset="-122"/>
                <a:sym typeface="+mn-ea"/>
              </a:rPr>
              <a:t>MAC</a:t>
            </a:r>
            <a:r>
              <a:rPr lang="zh-CN" altLang="en-US" sz="2400" dirty="0">
                <a:latin typeface="Microsoft YaHei" charset="-122"/>
                <a:ea typeface="Microsoft YaHei" charset="-122"/>
                <a:cs typeface="Microsoft YaHei" charset="-122"/>
                <a:sym typeface="+mn-ea"/>
              </a:rPr>
              <a:t>协允许传输结点预约信道一段时间，持续值被包括在该帧的持续期字段中。</a:t>
            </a:r>
          </a:p>
        </p:txBody>
      </p:sp>
      <p:sp>
        <p:nvSpPr>
          <p:cNvPr id="17" name="文本框 16"/>
          <p:cNvSpPr txBox="1"/>
          <p:nvPr/>
        </p:nvSpPr>
        <p:spPr>
          <a:xfrm>
            <a:off x="128016" y="1411767"/>
            <a:ext cx="10985500" cy="646331"/>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sym typeface="+mn-ea"/>
              </a:rPr>
              <a:t>IEEE </a:t>
            </a:r>
            <a:r>
              <a:rPr lang="en-US" altLang="zh-CN" sz="2400" dirty="0" smtClean="0">
                <a:latin typeface="Microsoft YaHei" charset="-122"/>
                <a:ea typeface="Microsoft YaHei" charset="-122"/>
                <a:cs typeface="Microsoft YaHei" charset="-122"/>
                <a:sym typeface="+mn-ea"/>
              </a:rPr>
              <a:t>802.11</a:t>
            </a:r>
            <a:r>
              <a:rPr lang="zh-CN" altLang="en-US" sz="2400" dirty="0" smtClean="0">
                <a:latin typeface="Microsoft YaHei" charset="-122"/>
                <a:ea typeface="Microsoft YaHei" charset="-122"/>
                <a:cs typeface="Microsoft YaHei" charset="-122"/>
                <a:sym typeface="+mn-ea"/>
              </a:rPr>
              <a:t>数据帧结构</a:t>
            </a:r>
          </a:p>
        </p:txBody>
      </p:sp>
      <p:sp>
        <p:nvSpPr>
          <p:cNvPr id="18" name="文本框 17"/>
          <p:cNvSpPr txBox="1"/>
          <p:nvPr>
            <p:custDataLst>
              <p:tags r:id="rId1"/>
            </p:custDataLst>
          </p:nvPr>
        </p:nvSpPr>
        <p:spPr>
          <a:xfrm>
            <a:off x="128016" y="271420"/>
            <a:ext cx="442991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smtClean="0">
                <a:solidFill>
                  <a:schemeClr val="tx1"/>
                </a:solidFill>
                <a:latin typeface="Microsoft YaHei" charset="-122"/>
                <a:ea typeface="Microsoft YaHei" charset="-122"/>
                <a:cs typeface="Microsoft YaHei" charset="-122"/>
                <a:sym typeface="+mn-ea"/>
              </a:rPr>
              <a:t>IEEE </a:t>
            </a:r>
            <a:r>
              <a:rPr lang="en-US" altLang="zh-CN" sz="2400" dirty="0" smtClean="0">
                <a:solidFill>
                  <a:schemeClr val="tx1"/>
                </a:solidFill>
                <a:latin typeface="Microsoft YaHei" charset="-122"/>
                <a:ea typeface="Microsoft YaHei" charset="-122"/>
                <a:cs typeface="Microsoft YaHei" charset="-122"/>
                <a:sym typeface="+mn-ea"/>
              </a:rPr>
              <a:t>802.11</a:t>
            </a:r>
            <a:r>
              <a:rPr lang="zh-CN" altLang="en-US" sz="2400" dirty="0" smtClean="0">
                <a:solidFill>
                  <a:schemeClr val="tx1"/>
                </a:solidFill>
                <a:latin typeface="Microsoft YaHei" charset="-122"/>
                <a:ea typeface="Microsoft YaHei" charset="-122"/>
                <a:cs typeface="Microsoft YaHei" charset="-122"/>
                <a:sym typeface="+mn-ea"/>
              </a:rPr>
              <a:t>帧 </a:t>
            </a:r>
            <a:endParaRPr lang="zh-CN" altLang="en-US" sz="240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7743977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944879" y="2956375"/>
          <a:ext cx="9537660" cy="370840"/>
        </p:xfrm>
        <a:graphic>
          <a:graphicData uri="http://schemas.openxmlformats.org/drawingml/2006/table">
            <a:tbl>
              <a:tblPr firstRow="1" bandRow="1">
                <a:tableStyleId>{5940675A-B579-460E-94D1-54222C63F5DA}</a:tableStyleId>
              </a:tblPr>
              <a:tblGrid>
                <a:gridCol w="1059740"/>
                <a:gridCol w="1059740"/>
                <a:gridCol w="1059740"/>
                <a:gridCol w="1059740"/>
                <a:gridCol w="1059740"/>
                <a:gridCol w="1256610"/>
                <a:gridCol w="862870"/>
                <a:gridCol w="1059740"/>
                <a:gridCol w="1059740"/>
              </a:tblGrid>
              <a:tr h="370840">
                <a:tc>
                  <a:txBody>
                    <a:bodyPr/>
                    <a:lstStyle/>
                    <a:p>
                      <a:pPr algn="ctr"/>
                      <a:r>
                        <a:rPr lang="zh-CN" altLang="en-US" sz="1800" dirty="0" smtClean="0">
                          <a:latin typeface="Microsoft YaHei" charset="-122"/>
                          <a:ea typeface="Microsoft YaHei" charset="-122"/>
                          <a:cs typeface="Microsoft YaHei" charset="-122"/>
                        </a:rPr>
                        <a:t>帧控制</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持续期</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地址</a:t>
                      </a:r>
                      <a:r>
                        <a:rPr lang="en-US" altLang="zh-CN" sz="1800" dirty="0" smtClean="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地址</a:t>
                      </a:r>
                      <a:r>
                        <a:rPr lang="en-US" altLang="zh-CN" sz="1800" dirty="0" smtClean="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地址</a:t>
                      </a:r>
                      <a:r>
                        <a:rPr lang="en-US" altLang="zh-CN" sz="1800" dirty="0" smtClean="0">
                          <a:latin typeface="Microsoft YaHei" charset="-122"/>
                          <a:ea typeface="Microsoft YaHei" charset="-122"/>
                          <a:cs typeface="Microsoft YaHei" charset="-122"/>
                        </a:rPr>
                        <a:t>3</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序号控制</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地址</a:t>
                      </a:r>
                      <a:r>
                        <a:rPr lang="en-US" altLang="zh-CN" sz="1800" dirty="0" smtClean="0">
                          <a:latin typeface="Microsoft YaHei" charset="-122"/>
                          <a:ea typeface="Microsoft YaHei" charset="-122"/>
                          <a:cs typeface="Microsoft YaHei" charset="-122"/>
                        </a:rPr>
                        <a:t>4</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帧主体</a:t>
                      </a:r>
                      <a:endParaRPr lang="zh-CN" altLang="en-US" sz="1800" dirty="0">
                        <a:latin typeface="Microsoft YaHei" charset="-122"/>
                        <a:ea typeface="Microsoft YaHei" charset="-122"/>
                        <a:cs typeface="Microsoft YaHei" charset="-122"/>
                      </a:endParaRPr>
                    </a:p>
                  </a:txBody>
                  <a:tcPr/>
                </a:tc>
                <a:tc>
                  <a:txBody>
                    <a:bodyPr/>
                    <a:lstStyle/>
                    <a:p>
                      <a:pPr algn="ctr"/>
                      <a:r>
                        <a:rPr lang="en-US" altLang="zh-CN" sz="1800" dirty="0" smtClean="0">
                          <a:latin typeface="Microsoft YaHei" charset="-122"/>
                          <a:ea typeface="Microsoft YaHei" charset="-122"/>
                          <a:cs typeface="Microsoft YaHei" charset="-122"/>
                        </a:rPr>
                        <a:t>FCS</a:t>
                      </a:r>
                      <a:endParaRPr lang="zh-CN" altLang="en-US" sz="1800" dirty="0">
                        <a:latin typeface="Microsoft YaHei" charset="-122"/>
                        <a:ea typeface="Microsoft YaHei" charset="-122"/>
                        <a:cs typeface="Microsoft YaHei" charset="-122"/>
                      </a:endParaRPr>
                    </a:p>
                  </a:txBody>
                  <a:tcPr/>
                </a:tc>
              </a:tr>
            </a:tbl>
          </a:graphicData>
        </a:graphic>
      </p:graphicFrame>
      <p:sp>
        <p:nvSpPr>
          <p:cNvPr id="5" name="右大括号 4"/>
          <p:cNvSpPr/>
          <p:nvPr/>
        </p:nvSpPr>
        <p:spPr>
          <a:xfrm rot="16200000">
            <a:off x="4458841" y="-763934"/>
            <a:ext cx="378879" cy="671247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p:cNvSpPr txBox="1"/>
          <p:nvPr/>
        </p:nvSpPr>
        <p:spPr>
          <a:xfrm>
            <a:off x="3930359" y="1849400"/>
            <a:ext cx="1435842" cy="499624"/>
          </a:xfrm>
          <a:prstGeom prst="rect">
            <a:avLst/>
          </a:prstGeom>
          <a:noFill/>
        </p:spPr>
        <p:txBody>
          <a:bodyPr wrap="square" rtlCol="0">
            <a:spAutoFit/>
          </a:bodyPr>
          <a:lstStyle/>
          <a:p>
            <a:pPr>
              <a:lnSpc>
                <a:spcPct val="150000"/>
              </a:lnSpc>
            </a:pPr>
            <a:r>
              <a:rPr lang="en-US" altLang="zh-CN" sz="2000" dirty="0" smtClean="0">
                <a:latin typeface="Microsoft YaHei" charset="-122"/>
                <a:ea typeface="Microsoft YaHei" charset="-122"/>
                <a:cs typeface="Microsoft YaHei" charset="-122"/>
              </a:rPr>
              <a:t>MAC</a:t>
            </a:r>
            <a:r>
              <a:rPr lang="zh-CN" altLang="en-US" sz="2000" dirty="0" smtClean="0">
                <a:latin typeface="Microsoft YaHei" charset="-122"/>
                <a:ea typeface="Microsoft YaHei" charset="-122"/>
                <a:cs typeface="Microsoft YaHei" charset="-122"/>
              </a:rPr>
              <a:t>首部</a:t>
            </a:r>
            <a:endParaRPr lang="zh-CN" altLang="en-US" sz="2000" dirty="0" smtClean="0">
              <a:latin typeface="Microsoft YaHei" charset="-122"/>
              <a:ea typeface="Microsoft YaHei" charset="-122"/>
              <a:cs typeface="Microsoft YaHei" charset="-122"/>
              <a:sym typeface="+mn-ea"/>
            </a:endParaRPr>
          </a:p>
        </p:txBody>
      </p:sp>
      <p:sp>
        <p:nvSpPr>
          <p:cNvPr id="14" name="文本框 13"/>
          <p:cNvSpPr txBox="1"/>
          <p:nvPr/>
        </p:nvSpPr>
        <p:spPr>
          <a:xfrm>
            <a:off x="9373232" y="1849400"/>
            <a:ext cx="1435842" cy="499624"/>
          </a:xfrm>
          <a:prstGeom prst="rect">
            <a:avLst/>
          </a:prstGeom>
          <a:noFill/>
        </p:spPr>
        <p:txBody>
          <a:bodyPr wrap="square" rtlCol="0">
            <a:spAutoFit/>
          </a:bodyPr>
          <a:lstStyle/>
          <a:p>
            <a:pPr>
              <a:lnSpc>
                <a:spcPct val="150000"/>
              </a:lnSpc>
            </a:pPr>
            <a:r>
              <a:rPr lang="en-US" altLang="zh-CN" sz="2000" dirty="0" smtClean="0">
                <a:latin typeface="Microsoft YaHei" charset="-122"/>
                <a:ea typeface="Microsoft YaHei" charset="-122"/>
                <a:cs typeface="Microsoft YaHei" charset="-122"/>
              </a:rPr>
              <a:t>MAC</a:t>
            </a:r>
            <a:r>
              <a:rPr lang="zh-CN" altLang="en-US" sz="2000" dirty="0" smtClean="0">
                <a:latin typeface="Microsoft YaHei" charset="-122"/>
                <a:ea typeface="Microsoft YaHei" charset="-122"/>
                <a:cs typeface="Microsoft YaHei" charset="-122"/>
              </a:rPr>
              <a:t>尾部</a:t>
            </a:r>
            <a:endParaRPr lang="zh-CN" altLang="en-US" sz="2000" dirty="0" smtClean="0">
              <a:latin typeface="Microsoft YaHei" charset="-122"/>
              <a:ea typeface="Microsoft YaHei" charset="-122"/>
              <a:cs typeface="Microsoft YaHei" charset="-122"/>
              <a:sym typeface="+mn-ea"/>
            </a:endParaRPr>
          </a:p>
        </p:txBody>
      </p:sp>
      <p:graphicFrame>
        <p:nvGraphicFramePr>
          <p:cNvPr id="15" name="表格 14"/>
          <p:cNvGraphicFramePr>
            <a:graphicFrameLocks noGrp="1"/>
          </p:cNvGraphicFramePr>
          <p:nvPr>
            <p:extLst/>
          </p:nvPr>
        </p:nvGraphicFramePr>
        <p:xfrm>
          <a:off x="944879" y="3501846"/>
          <a:ext cx="9537660" cy="370840"/>
        </p:xfrm>
        <a:graphic>
          <a:graphicData uri="http://schemas.openxmlformats.org/drawingml/2006/table">
            <a:tbl>
              <a:tblPr firstRow="1" bandRow="1">
                <a:tableStyleId>{5940675A-B579-460E-94D1-54222C63F5DA}</a:tableStyleId>
              </a:tblPr>
              <a:tblGrid>
                <a:gridCol w="1059740"/>
                <a:gridCol w="1059740"/>
                <a:gridCol w="1059740"/>
                <a:gridCol w="1059740"/>
                <a:gridCol w="1059740"/>
                <a:gridCol w="1256610"/>
                <a:gridCol w="862870"/>
                <a:gridCol w="1059740"/>
                <a:gridCol w="1059740"/>
              </a:tblGrid>
              <a:tr h="370840">
                <a:tc>
                  <a:txBody>
                    <a:bodyPr/>
                    <a:lstStyle/>
                    <a:p>
                      <a:pPr algn="ctr"/>
                      <a:r>
                        <a:rPr lang="en-US" altLang="zh-CN" sz="1800" dirty="0" smtClean="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0-2312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4</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16" name="文本框 15"/>
          <p:cNvSpPr txBox="1"/>
          <p:nvPr/>
        </p:nvSpPr>
        <p:spPr>
          <a:xfrm>
            <a:off x="227427" y="3345605"/>
            <a:ext cx="717452" cy="553998"/>
          </a:xfrm>
          <a:prstGeom prst="rect">
            <a:avLst/>
          </a:prstGeom>
          <a:noFill/>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字节</a:t>
            </a:r>
            <a:endParaRPr lang="zh-CN" altLang="en-US" sz="2000" dirty="0" smtClean="0">
              <a:latin typeface="Microsoft YaHei" charset="-122"/>
              <a:ea typeface="Microsoft YaHei" charset="-122"/>
              <a:cs typeface="Microsoft YaHei" charset="-122"/>
              <a:sym typeface="+mn-ea"/>
            </a:endParaRPr>
          </a:p>
        </p:txBody>
      </p:sp>
      <p:sp>
        <p:nvSpPr>
          <p:cNvPr id="10" name="矩形 9"/>
          <p:cNvSpPr/>
          <p:nvPr/>
        </p:nvSpPr>
        <p:spPr>
          <a:xfrm>
            <a:off x="783100" y="4134525"/>
            <a:ext cx="10583595" cy="581057"/>
          </a:xfrm>
          <a:prstGeom prst="rect">
            <a:avLst/>
          </a:prstGeom>
        </p:spPr>
        <p:txBody>
          <a:bodyPr wrap="square">
            <a:spAutoFit/>
          </a:bodyPr>
          <a:lstStyle/>
          <a:p>
            <a:pPr>
              <a:lnSpc>
                <a:spcPct val="150000"/>
              </a:lnSpc>
            </a:pPr>
            <a:r>
              <a:rPr lang="en-US" altLang="zh-CN" sz="2400" b="1" dirty="0" smtClean="0">
                <a:latin typeface="Microsoft YaHei" charset="-122"/>
                <a:ea typeface="Microsoft YaHei" charset="-122"/>
                <a:cs typeface="Microsoft YaHei" charset="-122"/>
                <a:sym typeface="+mn-ea"/>
              </a:rPr>
              <a:t>4</a:t>
            </a:r>
            <a:r>
              <a:rPr lang="zh-CN" altLang="en-US" sz="2400" b="1" dirty="0">
                <a:latin typeface="Microsoft YaHei" charset="-122"/>
                <a:ea typeface="Microsoft YaHei" charset="-122"/>
                <a:cs typeface="Microsoft YaHei" charset="-122"/>
                <a:sym typeface="+mn-ea"/>
              </a:rPr>
              <a:t>个地址字段</a:t>
            </a:r>
          </a:p>
        </p:txBody>
      </p:sp>
      <p:graphicFrame>
        <p:nvGraphicFramePr>
          <p:cNvPr id="3" name="表格 2"/>
          <p:cNvGraphicFramePr>
            <a:graphicFrameLocks noGrp="1"/>
          </p:cNvGraphicFramePr>
          <p:nvPr>
            <p:extLst/>
          </p:nvPr>
        </p:nvGraphicFramePr>
        <p:xfrm>
          <a:off x="1649708" y="4906947"/>
          <a:ext cx="8128002" cy="1188720"/>
        </p:xfrm>
        <a:graphic>
          <a:graphicData uri="http://schemas.openxmlformats.org/drawingml/2006/table">
            <a:tbl>
              <a:tblPr firstRow="1" bandRow="1">
                <a:tableStyleId>{5940675A-B579-460E-94D1-54222C63F5DA}</a:tableStyleId>
              </a:tblPr>
              <a:tblGrid>
                <a:gridCol w="1354667"/>
                <a:gridCol w="1354667"/>
                <a:gridCol w="1354667"/>
                <a:gridCol w="1354667"/>
                <a:gridCol w="1354667"/>
                <a:gridCol w="1354667"/>
              </a:tblGrid>
              <a:tr h="0">
                <a:tc>
                  <a:txBody>
                    <a:bodyPr/>
                    <a:lstStyle/>
                    <a:p>
                      <a:pPr algn="ctr"/>
                      <a:r>
                        <a:rPr lang="zh-CN" altLang="en-US" sz="2000" dirty="0" smtClean="0">
                          <a:latin typeface="Microsoft YaHei" charset="-122"/>
                          <a:ea typeface="Microsoft YaHei" charset="-122"/>
                          <a:cs typeface="Microsoft YaHei" charset="-122"/>
                        </a:rPr>
                        <a:t>去往</a:t>
                      </a:r>
                      <a:r>
                        <a:rPr lang="en-US" altLang="zh-CN" sz="2000" dirty="0" smtClean="0">
                          <a:latin typeface="Microsoft YaHei" charset="-122"/>
                          <a:ea typeface="Microsoft YaHei" charset="-122"/>
                          <a:cs typeface="Microsoft YaHei" charset="-122"/>
                        </a:rPr>
                        <a:t>AP</a:t>
                      </a:r>
                      <a:endParaRPr lang="zh-CN" altLang="en-US" sz="2000" dirty="0">
                        <a:latin typeface="Microsoft YaHei" charset="-122"/>
                        <a:ea typeface="Microsoft YaHei" charset="-122"/>
                        <a:cs typeface="Microsoft YaHei" charset="-122"/>
                      </a:endParaRPr>
                    </a:p>
                  </a:txBody>
                  <a:tcPr/>
                </a:tc>
                <a:tc>
                  <a:txBody>
                    <a:bodyPr/>
                    <a:lstStyle/>
                    <a:p>
                      <a:pPr algn="ctr"/>
                      <a:r>
                        <a:rPr lang="zh-CN" altLang="en-US" sz="2000" dirty="0" smtClean="0">
                          <a:latin typeface="Microsoft YaHei" charset="-122"/>
                          <a:ea typeface="Microsoft YaHei" charset="-122"/>
                          <a:cs typeface="Microsoft YaHei" charset="-122"/>
                        </a:rPr>
                        <a:t>来自</a:t>
                      </a:r>
                      <a:r>
                        <a:rPr lang="en-US" altLang="zh-CN" sz="2000" dirty="0" smtClean="0">
                          <a:latin typeface="Microsoft YaHei" charset="-122"/>
                          <a:ea typeface="Microsoft YaHei" charset="-122"/>
                          <a:cs typeface="Microsoft YaHei" charset="-122"/>
                        </a:rPr>
                        <a:t>AP</a:t>
                      </a:r>
                      <a:endParaRPr lang="zh-CN" altLang="en-US" sz="2000" dirty="0">
                        <a:latin typeface="Microsoft YaHei" charset="-122"/>
                        <a:ea typeface="Microsoft YaHei" charset="-122"/>
                        <a:cs typeface="Microsoft YaHei" charset="-122"/>
                      </a:endParaRPr>
                    </a:p>
                  </a:txBody>
                  <a:tcPr/>
                </a:tc>
                <a:tc>
                  <a:txBody>
                    <a:bodyPr/>
                    <a:lstStyle/>
                    <a:p>
                      <a:pPr algn="ctr"/>
                      <a:r>
                        <a:rPr lang="zh-CN" altLang="en-US" sz="2000" dirty="0" smtClean="0">
                          <a:latin typeface="Microsoft YaHei" charset="-122"/>
                          <a:ea typeface="Microsoft YaHei" charset="-122"/>
                          <a:cs typeface="Microsoft YaHei" charset="-122"/>
                        </a:rPr>
                        <a:t>地址</a:t>
                      </a:r>
                      <a:r>
                        <a:rPr lang="en-US" altLang="zh-CN" sz="2000" dirty="0" smtClean="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zh-CN" altLang="en-US" sz="2000" dirty="0" smtClean="0">
                          <a:latin typeface="Microsoft YaHei" charset="-122"/>
                          <a:ea typeface="Microsoft YaHei" charset="-122"/>
                          <a:cs typeface="Microsoft YaHei" charset="-122"/>
                        </a:rPr>
                        <a:t>地址</a:t>
                      </a:r>
                      <a:r>
                        <a:rPr lang="en-US" altLang="zh-CN" sz="2000" dirty="0" smtClean="0">
                          <a:latin typeface="Microsoft YaHei" charset="-122"/>
                          <a:ea typeface="Microsoft YaHei" charset="-122"/>
                          <a:cs typeface="Microsoft YaHei" charset="-122"/>
                        </a:rPr>
                        <a:t>2</a:t>
                      </a:r>
                      <a:endParaRPr lang="zh-CN" altLang="en-US" sz="2000" dirty="0">
                        <a:latin typeface="Microsoft YaHei" charset="-122"/>
                        <a:ea typeface="Microsoft YaHei" charset="-122"/>
                        <a:cs typeface="Microsoft YaHei" charset="-122"/>
                      </a:endParaRPr>
                    </a:p>
                  </a:txBody>
                  <a:tcPr/>
                </a:tc>
                <a:tc>
                  <a:txBody>
                    <a:bodyPr/>
                    <a:lstStyle/>
                    <a:p>
                      <a:pPr algn="ctr"/>
                      <a:r>
                        <a:rPr lang="zh-CN" altLang="en-US" sz="2000" dirty="0" smtClean="0">
                          <a:latin typeface="Microsoft YaHei" charset="-122"/>
                          <a:ea typeface="Microsoft YaHei" charset="-122"/>
                          <a:cs typeface="Microsoft YaHei" charset="-122"/>
                        </a:rPr>
                        <a:t>地址</a:t>
                      </a:r>
                      <a:r>
                        <a:rPr lang="en-US" altLang="zh-CN" sz="2000" dirty="0" smtClean="0">
                          <a:latin typeface="Microsoft YaHei" charset="-122"/>
                          <a:ea typeface="Microsoft YaHei" charset="-122"/>
                          <a:cs typeface="Microsoft YaHei" charset="-122"/>
                        </a:rPr>
                        <a:t>3</a:t>
                      </a:r>
                      <a:endParaRPr lang="zh-CN" altLang="en-US" sz="2000" dirty="0">
                        <a:latin typeface="Microsoft YaHei" charset="-122"/>
                        <a:ea typeface="Microsoft YaHei" charset="-122"/>
                        <a:cs typeface="Microsoft YaHei" charset="-122"/>
                      </a:endParaRPr>
                    </a:p>
                  </a:txBody>
                  <a:tcPr/>
                </a:tc>
                <a:tc>
                  <a:txBody>
                    <a:bodyPr/>
                    <a:lstStyle/>
                    <a:p>
                      <a:pPr algn="ctr"/>
                      <a:r>
                        <a:rPr lang="zh-CN" altLang="en-US" sz="2000" dirty="0" smtClean="0">
                          <a:latin typeface="Microsoft YaHei" charset="-122"/>
                          <a:ea typeface="Microsoft YaHei" charset="-122"/>
                          <a:cs typeface="Microsoft YaHei" charset="-122"/>
                        </a:rPr>
                        <a:t>地址</a:t>
                      </a:r>
                      <a:r>
                        <a:rPr lang="en-US" altLang="zh-CN" sz="2000" dirty="0" smtClean="0">
                          <a:latin typeface="Microsoft YaHei" charset="-122"/>
                          <a:ea typeface="Microsoft YaHei" charset="-122"/>
                          <a:cs typeface="Microsoft YaHei" charset="-122"/>
                        </a:rPr>
                        <a:t>4</a:t>
                      </a:r>
                      <a:endParaRPr lang="zh-CN" altLang="en-US" sz="2000" dirty="0">
                        <a:latin typeface="Microsoft YaHei" charset="-122"/>
                        <a:ea typeface="Microsoft YaHei" charset="-122"/>
                        <a:cs typeface="Microsoft YaHei" charset="-122"/>
                      </a:endParaRPr>
                    </a:p>
                  </a:txBody>
                  <a:tcPr/>
                </a:tc>
              </a:tr>
              <a:tr h="370840">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zh-CN" altLang="en-US" sz="2000" dirty="0" smtClean="0">
                          <a:latin typeface="Microsoft YaHei" charset="-122"/>
                          <a:ea typeface="Microsoft YaHei" charset="-122"/>
                          <a:cs typeface="Microsoft YaHei" charset="-122"/>
                        </a:rPr>
                        <a:t>目的地址</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AP</a:t>
                      </a:r>
                      <a:r>
                        <a:rPr lang="zh-CN" altLang="en-US" sz="2000" dirty="0" smtClean="0">
                          <a:latin typeface="Microsoft YaHei" charset="-122"/>
                          <a:ea typeface="Microsoft YaHei" charset="-122"/>
                          <a:cs typeface="Microsoft YaHei" charset="-122"/>
                        </a:rPr>
                        <a:t>地址</a:t>
                      </a:r>
                      <a:endParaRPr lang="zh-CN" altLang="en-US" sz="2000" dirty="0">
                        <a:latin typeface="Microsoft YaHei" charset="-122"/>
                        <a:ea typeface="Microsoft YaHei" charset="-122"/>
                        <a:cs typeface="Microsoft YaHei" charset="-122"/>
                      </a:endParaRPr>
                    </a:p>
                  </a:txBody>
                  <a:tcPr/>
                </a:tc>
                <a:tc>
                  <a:txBody>
                    <a:bodyPr/>
                    <a:lstStyle/>
                    <a:p>
                      <a:pPr algn="ctr"/>
                      <a:r>
                        <a:rPr lang="zh-CN" altLang="en-US" sz="2000" dirty="0" smtClean="0">
                          <a:latin typeface="Microsoft YaHei" charset="-122"/>
                          <a:ea typeface="Microsoft YaHei" charset="-122"/>
                          <a:cs typeface="Microsoft YaHei" charset="-122"/>
                        </a:rPr>
                        <a:t>源地址</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a:txBody>
                  <a:tcPr/>
                </a:tc>
              </a:tr>
              <a:tr h="370840">
                <a:tc>
                  <a:txBody>
                    <a:bodyPr/>
                    <a:lstStyle/>
                    <a:p>
                      <a:pPr algn="ctr"/>
                      <a:r>
                        <a:rPr lang="en-US" altLang="zh-CN" sz="2000" dirty="0" smtClean="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Microsoft YaHei" charset="-122"/>
                          <a:ea typeface="Microsoft YaHei" charset="-122"/>
                          <a:cs typeface="Microsoft YaHei" charset="-122"/>
                        </a:rPr>
                        <a:t>AP</a:t>
                      </a:r>
                      <a:r>
                        <a:rPr lang="zh-CN" altLang="en-US" sz="2000" dirty="0" smtClean="0">
                          <a:latin typeface="Microsoft YaHei" charset="-122"/>
                          <a:ea typeface="Microsoft YaHei" charset="-122"/>
                          <a:cs typeface="Microsoft YaHei" charset="-122"/>
                        </a:rPr>
                        <a:t>地址</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Microsoft YaHei" charset="-122"/>
                          <a:ea typeface="Microsoft YaHei" charset="-122"/>
                          <a:cs typeface="Microsoft YaHei" charset="-122"/>
                        </a:rPr>
                        <a:t>源地址</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Microsoft YaHei" charset="-122"/>
                          <a:ea typeface="Microsoft YaHei" charset="-122"/>
                          <a:cs typeface="Microsoft YaHei" charset="-122"/>
                        </a:rPr>
                        <a:t>目的地址</a:t>
                      </a:r>
                    </a:p>
                  </a:txBody>
                  <a:tcPr/>
                </a:tc>
                <a:tc>
                  <a:txBody>
                    <a:bodyPr/>
                    <a:lstStyle/>
                    <a:p>
                      <a:pPr algn="ctr"/>
                      <a:r>
                        <a:rPr lang="en-US" altLang="zh-CN" sz="2000" dirty="0" smtClean="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a:txBody>
                  <a:tcPr/>
                </a:tc>
              </a:tr>
            </a:tbl>
          </a:graphicData>
        </a:graphic>
      </p:graphicFrame>
      <p:sp>
        <p:nvSpPr>
          <p:cNvPr id="17" name="文本框 16"/>
          <p:cNvSpPr txBox="1"/>
          <p:nvPr/>
        </p:nvSpPr>
        <p:spPr>
          <a:xfrm>
            <a:off x="128016" y="1411767"/>
            <a:ext cx="10985500" cy="646331"/>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sym typeface="+mn-ea"/>
              </a:rPr>
              <a:t>IEEE </a:t>
            </a:r>
            <a:r>
              <a:rPr lang="en-US" altLang="zh-CN" sz="2400" dirty="0" smtClean="0">
                <a:latin typeface="Microsoft YaHei" charset="-122"/>
                <a:ea typeface="Microsoft YaHei" charset="-122"/>
                <a:cs typeface="Microsoft YaHei" charset="-122"/>
                <a:sym typeface="+mn-ea"/>
              </a:rPr>
              <a:t>802.11</a:t>
            </a:r>
            <a:r>
              <a:rPr lang="zh-CN" altLang="en-US" sz="2400" dirty="0" smtClean="0">
                <a:latin typeface="Microsoft YaHei" charset="-122"/>
                <a:ea typeface="Microsoft YaHei" charset="-122"/>
                <a:cs typeface="Microsoft YaHei" charset="-122"/>
                <a:sym typeface="+mn-ea"/>
              </a:rPr>
              <a:t>数据帧结构</a:t>
            </a:r>
          </a:p>
        </p:txBody>
      </p:sp>
      <p:sp>
        <p:nvSpPr>
          <p:cNvPr id="18" name="文本框 17"/>
          <p:cNvSpPr txBox="1"/>
          <p:nvPr>
            <p:custDataLst>
              <p:tags r:id="rId1"/>
            </p:custDataLst>
          </p:nvPr>
        </p:nvSpPr>
        <p:spPr>
          <a:xfrm>
            <a:off x="128016" y="271420"/>
            <a:ext cx="442991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smtClean="0">
                <a:solidFill>
                  <a:schemeClr val="tx1"/>
                </a:solidFill>
                <a:latin typeface="Microsoft YaHei" charset="-122"/>
                <a:ea typeface="Microsoft YaHei" charset="-122"/>
                <a:cs typeface="Microsoft YaHei" charset="-122"/>
                <a:sym typeface="+mn-ea"/>
              </a:rPr>
              <a:t>IEEE </a:t>
            </a:r>
            <a:r>
              <a:rPr lang="en-US" altLang="zh-CN" sz="2400" dirty="0" smtClean="0">
                <a:solidFill>
                  <a:schemeClr val="tx1"/>
                </a:solidFill>
                <a:latin typeface="Microsoft YaHei" charset="-122"/>
                <a:ea typeface="Microsoft YaHei" charset="-122"/>
                <a:cs typeface="Microsoft YaHei" charset="-122"/>
                <a:sym typeface="+mn-ea"/>
              </a:rPr>
              <a:t>802.11</a:t>
            </a:r>
            <a:r>
              <a:rPr lang="zh-CN" altLang="en-US" sz="2400" dirty="0" smtClean="0">
                <a:solidFill>
                  <a:schemeClr val="tx1"/>
                </a:solidFill>
                <a:latin typeface="Microsoft YaHei" charset="-122"/>
                <a:ea typeface="Microsoft YaHei" charset="-122"/>
                <a:cs typeface="Microsoft YaHei" charset="-122"/>
                <a:sym typeface="+mn-ea"/>
              </a:rPr>
              <a:t>帧 </a:t>
            </a:r>
            <a:endParaRPr lang="zh-CN" altLang="en-US" sz="240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41308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944879" y="2956375"/>
          <a:ext cx="9537660" cy="370840"/>
        </p:xfrm>
        <a:graphic>
          <a:graphicData uri="http://schemas.openxmlformats.org/drawingml/2006/table">
            <a:tbl>
              <a:tblPr firstRow="1" bandRow="1">
                <a:tableStyleId>{5940675A-B579-460E-94D1-54222C63F5DA}</a:tableStyleId>
              </a:tblPr>
              <a:tblGrid>
                <a:gridCol w="1059740"/>
                <a:gridCol w="1059740"/>
                <a:gridCol w="1059740"/>
                <a:gridCol w="1059740"/>
                <a:gridCol w="1059740"/>
                <a:gridCol w="1256610"/>
                <a:gridCol w="862870"/>
                <a:gridCol w="1059740"/>
                <a:gridCol w="1059740"/>
              </a:tblGrid>
              <a:tr h="370840">
                <a:tc>
                  <a:txBody>
                    <a:bodyPr/>
                    <a:lstStyle/>
                    <a:p>
                      <a:pPr algn="ctr"/>
                      <a:r>
                        <a:rPr lang="zh-CN" altLang="en-US" sz="1800" dirty="0" smtClean="0">
                          <a:latin typeface="Microsoft YaHei" charset="-122"/>
                          <a:ea typeface="Microsoft YaHei" charset="-122"/>
                          <a:cs typeface="Microsoft YaHei" charset="-122"/>
                        </a:rPr>
                        <a:t>帧控制</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持续期</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地址</a:t>
                      </a:r>
                      <a:r>
                        <a:rPr lang="en-US" altLang="zh-CN" sz="1800" dirty="0" smtClean="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地址</a:t>
                      </a:r>
                      <a:r>
                        <a:rPr lang="en-US" altLang="zh-CN" sz="1800" dirty="0" smtClean="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地址</a:t>
                      </a:r>
                      <a:r>
                        <a:rPr lang="en-US" altLang="zh-CN" sz="1800" dirty="0" smtClean="0">
                          <a:latin typeface="Microsoft YaHei" charset="-122"/>
                          <a:ea typeface="Microsoft YaHei" charset="-122"/>
                          <a:cs typeface="Microsoft YaHei" charset="-122"/>
                        </a:rPr>
                        <a:t>3</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序号控制</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地址</a:t>
                      </a:r>
                      <a:r>
                        <a:rPr lang="en-US" altLang="zh-CN" sz="1800" dirty="0" smtClean="0">
                          <a:latin typeface="Microsoft YaHei" charset="-122"/>
                          <a:ea typeface="Microsoft YaHei" charset="-122"/>
                          <a:cs typeface="Microsoft YaHei" charset="-122"/>
                        </a:rPr>
                        <a:t>4</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smtClean="0">
                          <a:latin typeface="Microsoft YaHei" charset="-122"/>
                          <a:ea typeface="Microsoft YaHei" charset="-122"/>
                          <a:cs typeface="Microsoft YaHei" charset="-122"/>
                        </a:rPr>
                        <a:t>帧主体</a:t>
                      </a:r>
                      <a:endParaRPr lang="zh-CN" altLang="en-US" sz="1800" dirty="0">
                        <a:latin typeface="Microsoft YaHei" charset="-122"/>
                        <a:ea typeface="Microsoft YaHei" charset="-122"/>
                        <a:cs typeface="Microsoft YaHei" charset="-122"/>
                      </a:endParaRPr>
                    </a:p>
                  </a:txBody>
                  <a:tcPr/>
                </a:tc>
                <a:tc>
                  <a:txBody>
                    <a:bodyPr/>
                    <a:lstStyle/>
                    <a:p>
                      <a:pPr algn="ctr"/>
                      <a:r>
                        <a:rPr lang="en-US" altLang="zh-CN" sz="1800" dirty="0" smtClean="0">
                          <a:latin typeface="Microsoft YaHei" charset="-122"/>
                          <a:ea typeface="Microsoft YaHei" charset="-122"/>
                          <a:cs typeface="Microsoft YaHei" charset="-122"/>
                        </a:rPr>
                        <a:t>FCS</a:t>
                      </a:r>
                      <a:endParaRPr lang="zh-CN" altLang="en-US" sz="1800" dirty="0">
                        <a:latin typeface="Microsoft YaHei" charset="-122"/>
                        <a:ea typeface="Microsoft YaHei" charset="-122"/>
                        <a:cs typeface="Microsoft YaHei" charset="-122"/>
                      </a:endParaRPr>
                    </a:p>
                  </a:txBody>
                  <a:tcPr/>
                </a:tc>
              </a:tr>
            </a:tbl>
          </a:graphicData>
        </a:graphic>
      </p:graphicFrame>
      <p:sp>
        <p:nvSpPr>
          <p:cNvPr id="5" name="右大括号 4"/>
          <p:cNvSpPr/>
          <p:nvPr/>
        </p:nvSpPr>
        <p:spPr>
          <a:xfrm rot="16200000">
            <a:off x="4458841" y="-763934"/>
            <a:ext cx="378879" cy="671247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p:cNvSpPr txBox="1"/>
          <p:nvPr/>
        </p:nvSpPr>
        <p:spPr>
          <a:xfrm>
            <a:off x="3930359" y="1849400"/>
            <a:ext cx="1435842" cy="499624"/>
          </a:xfrm>
          <a:prstGeom prst="rect">
            <a:avLst/>
          </a:prstGeom>
          <a:noFill/>
        </p:spPr>
        <p:txBody>
          <a:bodyPr wrap="square" rtlCol="0">
            <a:spAutoFit/>
          </a:bodyPr>
          <a:lstStyle/>
          <a:p>
            <a:pPr>
              <a:lnSpc>
                <a:spcPct val="150000"/>
              </a:lnSpc>
            </a:pPr>
            <a:r>
              <a:rPr lang="en-US" altLang="zh-CN" sz="2000" dirty="0" smtClean="0">
                <a:latin typeface="Microsoft YaHei" charset="-122"/>
                <a:ea typeface="Microsoft YaHei" charset="-122"/>
                <a:cs typeface="Microsoft YaHei" charset="-122"/>
              </a:rPr>
              <a:t>MAC</a:t>
            </a:r>
            <a:r>
              <a:rPr lang="zh-CN" altLang="en-US" sz="2000" dirty="0" smtClean="0">
                <a:latin typeface="Microsoft YaHei" charset="-122"/>
                <a:ea typeface="Microsoft YaHei" charset="-122"/>
                <a:cs typeface="Microsoft YaHei" charset="-122"/>
              </a:rPr>
              <a:t>首部</a:t>
            </a:r>
            <a:endParaRPr lang="zh-CN" altLang="en-US" sz="2000" dirty="0" smtClean="0">
              <a:latin typeface="Microsoft YaHei" charset="-122"/>
              <a:ea typeface="Microsoft YaHei" charset="-122"/>
              <a:cs typeface="Microsoft YaHei" charset="-122"/>
              <a:sym typeface="+mn-ea"/>
            </a:endParaRPr>
          </a:p>
        </p:txBody>
      </p:sp>
      <p:sp>
        <p:nvSpPr>
          <p:cNvPr id="14" name="文本框 13"/>
          <p:cNvSpPr txBox="1"/>
          <p:nvPr/>
        </p:nvSpPr>
        <p:spPr>
          <a:xfrm>
            <a:off x="9373232" y="1849400"/>
            <a:ext cx="1435842" cy="499624"/>
          </a:xfrm>
          <a:prstGeom prst="rect">
            <a:avLst/>
          </a:prstGeom>
          <a:noFill/>
        </p:spPr>
        <p:txBody>
          <a:bodyPr wrap="square" rtlCol="0">
            <a:spAutoFit/>
          </a:bodyPr>
          <a:lstStyle/>
          <a:p>
            <a:pPr>
              <a:lnSpc>
                <a:spcPct val="150000"/>
              </a:lnSpc>
            </a:pPr>
            <a:r>
              <a:rPr lang="en-US" altLang="zh-CN" sz="2000" dirty="0" smtClean="0">
                <a:latin typeface="Microsoft YaHei" charset="-122"/>
                <a:ea typeface="Microsoft YaHei" charset="-122"/>
                <a:cs typeface="Microsoft YaHei" charset="-122"/>
              </a:rPr>
              <a:t>MAC</a:t>
            </a:r>
            <a:r>
              <a:rPr lang="zh-CN" altLang="en-US" sz="2000" dirty="0" smtClean="0">
                <a:latin typeface="Microsoft YaHei" charset="-122"/>
                <a:ea typeface="Microsoft YaHei" charset="-122"/>
                <a:cs typeface="Microsoft YaHei" charset="-122"/>
              </a:rPr>
              <a:t>尾部</a:t>
            </a:r>
            <a:endParaRPr lang="zh-CN" altLang="en-US" sz="2000" dirty="0" smtClean="0">
              <a:latin typeface="Microsoft YaHei" charset="-122"/>
              <a:ea typeface="Microsoft YaHei" charset="-122"/>
              <a:cs typeface="Microsoft YaHei" charset="-122"/>
              <a:sym typeface="+mn-ea"/>
            </a:endParaRPr>
          </a:p>
        </p:txBody>
      </p:sp>
      <p:graphicFrame>
        <p:nvGraphicFramePr>
          <p:cNvPr id="15" name="表格 14"/>
          <p:cNvGraphicFramePr>
            <a:graphicFrameLocks noGrp="1"/>
          </p:cNvGraphicFramePr>
          <p:nvPr>
            <p:extLst/>
          </p:nvPr>
        </p:nvGraphicFramePr>
        <p:xfrm>
          <a:off x="944879" y="3501846"/>
          <a:ext cx="9537660" cy="370840"/>
        </p:xfrm>
        <a:graphic>
          <a:graphicData uri="http://schemas.openxmlformats.org/drawingml/2006/table">
            <a:tbl>
              <a:tblPr firstRow="1" bandRow="1">
                <a:tableStyleId>{5940675A-B579-460E-94D1-54222C63F5DA}</a:tableStyleId>
              </a:tblPr>
              <a:tblGrid>
                <a:gridCol w="1059740"/>
                <a:gridCol w="1059740"/>
                <a:gridCol w="1059740"/>
                <a:gridCol w="1059740"/>
                <a:gridCol w="1059740"/>
                <a:gridCol w="1256610"/>
                <a:gridCol w="862870"/>
                <a:gridCol w="1059740"/>
                <a:gridCol w="1059740"/>
              </a:tblGrid>
              <a:tr h="370840">
                <a:tc>
                  <a:txBody>
                    <a:bodyPr/>
                    <a:lstStyle/>
                    <a:p>
                      <a:pPr algn="ctr"/>
                      <a:r>
                        <a:rPr lang="en-US" altLang="zh-CN" sz="1800" dirty="0" smtClean="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0-2312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smtClean="0">
                          <a:latin typeface="Microsoft YaHei" charset="-122"/>
                          <a:ea typeface="Microsoft YaHei" charset="-122"/>
                          <a:cs typeface="Microsoft YaHei" charset="-122"/>
                        </a:rPr>
                        <a:t>4</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16" name="文本框 15"/>
          <p:cNvSpPr txBox="1"/>
          <p:nvPr/>
        </p:nvSpPr>
        <p:spPr>
          <a:xfrm>
            <a:off x="227427" y="3345605"/>
            <a:ext cx="717452" cy="553998"/>
          </a:xfrm>
          <a:prstGeom prst="rect">
            <a:avLst/>
          </a:prstGeom>
          <a:noFill/>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字节</a:t>
            </a:r>
            <a:endParaRPr lang="zh-CN" altLang="en-US" sz="2000" dirty="0" smtClean="0">
              <a:latin typeface="Microsoft YaHei" charset="-122"/>
              <a:ea typeface="Microsoft YaHei" charset="-122"/>
              <a:cs typeface="Microsoft YaHei" charset="-122"/>
              <a:sym typeface="+mn-ea"/>
            </a:endParaRPr>
          </a:p>
        </p:txBody>
      </p:sp>
      <p:sp>
        <p:nvSpPr>
          <p:cNvPr id="10" name="矩形 9"/>
          <p:cNvSpPr/>
          <p:nvPr/>
        </p:nvSpPr>
        <p:spPr>
          <a:xfrm>
            <a:off x="783100" y="4134525"/>
            <a:ext cx="10583595" cy="1689052"/>
          </a:xfrm>
          <a:prstGeom prst="rect">
            <a:avLst/>
          </a:prstGeom>
        </p:spPr>
        <p:txBody>
          <a:bodyPr wrap="square">
            <a:spAutoFit/>
          </a:bodyPr>
          <a:lstStyle/>
          <a:p>
            <a:pPr>
              <a:lnSpc>
                <a:spcPct val="150000"/>
              </a:lnSpc>
            </a:pPr>
            <a:r>
              <a:rPr lang="zh-CN" altLang="en-US" sz="2400" b="1" dirty="0" smtClean="0">
                <a:latin typeface="Microsoft YaHei" charset="-122"/>
                <a:ea typeface="Microsoft YaHei" charset="-122"/>
                <a:cs typeface="Microsoft YaHei" charset="-122"/>
                <a:sym typeface="+mn-ea"/>
              </a:rPr>
              <a:t>序号控制：</a:t>
            </a:r>
            <a:r>
              <a:rPr lang="zh-CN" altLang="en-US" sz="2400" dirty="0">
                <a:latin typeface="Microsoft YaHei" charset="-122"/>
                <a:ea typeface="Microsoft YaHei" charset="-122"/>
                <a:cs typeface="Microsoft YaHei" charset="-122"/>
                <a:sym typeface="+mn-ea"/>
              </a:rPr>
              <a:t>在</a:t>
            </a:r>
            <a:r>
              <a:rPr lang="en-US" altLang="zh-CN" sz="2400" dirty="0">
                <a:latin typeface="Microsoft YaHei" charset="-122"/>
                <a:ea typeface="Microsoft YaHei" charset="-122"/>
                <a:cs typeface="Microsoft YaHei" charset="-122"/>
                <a:sym typeface="+mn-ea"/>
              </a:rPr>
              <a:t>IEEE 802.11</a:t>
            </a:r>
            <a:r>
              <a:rPr lang="zh-CN" altLang="en-US" sz="2400" dirty="0">
                <a:latin typeface="Microsoft YaHei" charset="-122"/>
                <a:ea typeface="Microsoft YaHei" charset="-122"/>
                <a:cs typeface="Microsoft YaHei" charset="-122"/>
                <a:sym typeface="+mn-ea"/>
              </a:rPr>
              <a:t>网络中，站点正确收到其他站点的帧后，都会发一个确认帧。确认帧可能丢失，发送站点会发送一个帧的多个副本，使用序号可以区分新传输的帧和以前帧的重传。</a:t>
            </a:r>
          </a:p>
        </p:txBody>
      </p:sp>
      <p:sp>
        <p:nvSpPr>
          <p:cNvPr id="17" name="文本框 16"/>
          <p:cNvSpPr txBox="1"/>
          <p:nvPr/>
        </p:nvSpPr>
        <p:spPr>
          <a:xfrm>
            <a:off x="128016" y="1411767"/>
            <a:ext cx="10985500" cy="646331"/>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sym typeface="+mn-ea"/>
              </a:rPr>
              <a:t>IEEE </a:t>
            </a:r>
            <a:r>
              <a:rPr lang="en-US" altLang="zh-CN" sz="2400" dirty="0" smtClean="0">
                <a:latin typeface="Microsoft YaHei" charset="-122"/>
                <a:ea typeface="Microsoft YaHei" charset="-122"/>
                <a:cs typeface="Microsoft YaHei" charset="-122"/>
                <a:sym typeface="+mn-ea"/>
              </a:rPr>
              <a:t>802.11</a:t>
            </a:r>
            <a:r>
              <a:rPr lang="zh-CN" altLang="en-US" sz="2400" dirty="0" smtClean="0">
                <a:latin typeface="Microsoft YaHei" charset="-122"/>
                <a:ea typeface="Microsoft YaHei" charset="-122"/>
                <a:cs typeface="Microsoft YaHei" charset="-122"/>
                <a:sym typeface="+mn-ea"/>
              </a:rPr>
              <a:t>数据帧结构</a:t>
            </a:r>
          </a:p>
        </p:txBody>
      </p:sp>
      <p:sp>
        <p:nvSpPr>
          <p:cNvPr id="18" name="文本框 17"/>
          <p:cNvSpPr txBox="1"/>
          <p:nvPr>
            <p:custDataLst>
              <p:tags r:id="rId1"/>
            </p:custDataLst>
          </p:nvPr>
        </p:nvSpPr>
        <p:spPr>
          <a:xfrm>
            <a:off x="128016" y="271420"/>
            <a:ext cx="442991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smtClean="0">
                <a:solidFill>
                  <a:schemeClr val="tx1"/>
                </a:solidFill>
                <a:latin typeface="Microsoft YaHei" charset="-122"/>
                <a:ea typeface="Microsoft YaHei" charset="-122"/>
                <a:cs typeface="Microsoft YaHei" charset="-122"/>
                <a:sym typeface="+mn-ea"/>
              </a:rPr>
              <a:t>IEEE </a:t>
            </a:r>
            <a:r>
              <a:rPr lang="en-US" altLang="zh-CN" sz="2400" dirty="0" smtClean="0">
                <a:solidFill>
                  <a:schemeClr val="tx1"/>
                </a:solidFill>
                <a:latin typeface="Microsoft YaHei" charset="-122"/>
                <a:ea typeface="Microsoft YaHei" charset="-122"/>
                <a:cs typeface="Microsoft YaHei" charset="-122"/>
                <a:sym typeface="+mn-ea"/>
              </a:rPr>
              <a:t>802.11</a:t>
            </a:r>
            <a:r>
              <a:rPr lang="zh-CN" altLang="en-US" sz="2400" dirty="0" smtClean="0">
                <a:solidFill>
                  <a:schemeClr val="tx1"/>
                </a:solidFill>
                <a:latin typeface="Microsoft YaHei" charset="-122"/>
                <a:ea typeface="Microsoft YaHei" charset="-122"/>
                <a:cs typeface="Microsoft YaHei" charset="-122"/>
                <a:sym typeface="+mn-ea"/>
              </a:rPr>
              <a:t>帧 </a:t>
            </a:r>
            <a:endParaRPr lang="zh-CN" altLang="en-US" sz="240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6206605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2121408" y="3462546"/>
            <a:ext cx="2478207"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无线与移动网络</a:t>
            </a:r>
          </a:p>
        </p:txBody>
      </p:sp>
      <p:sp>
        <p:nvSpPr>
          <p:cNvPr id="28" name="左大括号 27"/>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9" name="文本框 28"/>
          <p:cNvSpPr txBox="1"/>
          <p:nvPr/>
        </p:nvSpPr>
        <p:spPr>
          <a:xfrm>
            <a:off x="5658291" y="2004877"/>
            <a:ext cx="4017724" cy="341632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无线</a:t>
            </a:r>
            <a:r>
              <a:rPr kumimoji="1" lang="zh-CN" altLang="en-US" sz="2400" dirty="0" smtClean="0">
                <a:latin typeface="Microsoft YaHei" charset="-122"/>
                <a:ea typeface="Microsoft YaHei" charset="-122"/>
                <a:cs typeface="Microsoft YaHei" charset="-122"/>
              </a:rPr>
              <a:t>网络</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移动网络</a:t>
            </a:r>
          </a:p>
          <a:p>
            <a:pPr>
              <a:lnSpc>
                <a:spcPct val="150000"/>
              </a:lnSpc>
            </a:pPr>
            <a:r>
              <a:rPr kumimoji="1" lang="zh-CN" altLang="en-US" sz="2400" dirty="0">
                <a:latin typeface="Microsoft YaHei" charset="-122"/>
                <a:ea typeface="Microsoft YaHei" charset="-122"/>
                <a:cs typeface="Microsoft YaHei" charset="-122"/>
              </a:rPr>
              <a:t>无线</a:t>
            </a:r>
            <a:r>
              <a:rPr kumimoji="1" lang="zh-CN" altLang="en-US" sz="2400" dirty="0" smtClean="0">
                <a:latin typeface="Microsoft YaHei" charset="-122"/>
                <a:ea typeface="Microsoft YaHei" charset="-122"/>
                <a:cs typeface="Microsoft YaHei" charset="-122"/>
              </a:rPr>
              <a:t>局域网 </a:t>
            </a:r>
            <a:r>
              <a:rPr kumimoji="1" lang="en-US" altLang="zh-CN" sz="2400" dirty="0" smtClean="0">
                <a:latin typeface="Microsoft YaHei" charset="-122"/>
                <a:ea typeface="Microsoft YaHei" charset="-122"/>
                <a:cs typeface="Microsoft YaHei" charset="-122"/>
              </a:rPr>
              <a:t>IEEE </a:t>
            </a:r>
            <a:r>
              <a:rPr kumimoji="1" lang="en-US" altLang="zh-CN" sz="2400" dirty="0">
                <a:latin typeface="Microsoft YaHei" charset="-122"/>
                <a:ea typeface="Microsoft YaHei" charset="-122"/>
                <a:cs typeface="Microsoft YaHei" charset="-122"/>
              </a:rPr>
              <a:t>802.11</a:t>
            </a:r>
          </a:p>
          <a:p>
            <a:pPr>
              <a:lnSpc>
                <a:spcPct val="150000"/>
              </a:lnSpc>
            </a:pPr>
            <a:r>
              <a:rPr kumimoji="1" lang="zh-CN" altLang="en-US" sz="2400" dirty="0">
                <a:solidFill>
                  <a:srgbClr val="FF0000"/>
                </a:solidFill>
                <a:latin typeface="Microsoft YaHei" charset="-122"/>
                <a:ea typeface="Microsoft YaHei" charset="-122"/>
                <a:cs typeface="Microsoft YaHei" charset="-122"/>
              </a:rPr>
              <a:t>蜂窝网络</a:t>
            </a:r>
          </a:p>
          <a:p>
            <a:pPr>
              <a:lnSpc>
                <a:spcPct val="150000"/>
              </a:lnSpc>
            </a:pPr>
            <a:r>
              <a:rPr kumimoji="1" lang="zh-CN" altLang="en-US" sz="2400" dirty="0">
                <a:latin typeface="Microsoft YaHei" charset="-122"/>
                <a:ea typeface="Microsoft YaHei" charset="-122"/>
                <a:cs typeface="Microsoft YaHei" charset="-122"/>
              </a:rPr>
              <a:t>移动</a:t>
            </a:r>
            <a:r>
              <a:rPr kumimoji="1" lang="en-US" altLang="zh-CN" sz="2400" dirty="0">
                <a:latin typeface="Microsoft YaHei" charset="-122"/>
                <a:ea typeface="Microsoft YaHei" charset="-122"/>
                <a:cs typeface="Microsoft YaHei" charset="-122"/>
              </a:rPr>
              <a:t>IP</a:t>
            </a:r>
            <a:r>
              <a:rPr kumimoji="1" lang="zh-CN" altLang="en-US" sz="2400" dirty="0">
                <a:latin typeface="Microsoft YaHei" charset="-122"/>
                <a:ea typeface="Microsoft YaHei" charset="-122"/>
                <a:cs typeface="Microsoft YaHei" charset="-122"/>
              </a:rPr>
              <a:t>网络</a:t>
            </a:r>
          </a:p>
          <a:p>
            <a:pPr>
              <a:lnSpc>
                <a:spcPct val="150000"/>
              </a:lnSpc>
            </a:pPr>
            <a:r>
              <a:rPr kumimoji="1" lang="zh-CN" altLang="en-US" sz="2400" dirty="0">
                <a:latin typeface="Microsoft YaHei" charset="-122"/>
                <a:ea typeface="Microsoft YaHei" charset="-122"/>
                <a:cs typeface="Microsoft YaHei" charset="-122"/>
              </a:rPr>
              <a:t>其他典型无线网络</a:t>
            </a:r>
            <a:r>
              <a:rPr kumimoji="1" lang="zh-CN" altLang="en-US" sz="2400" dirty="0" smtClean="0">
                <a:latin typeface="Microsoft YaHei" charset="-122"/>
                <a:ea typeface="Microsoft YaHei" charset="-122"/>
                <a:cs typeface="Microsoft YaHei" charset="-122"/>
              </a:rPr>
              <a:t>简介</a:t>
            </a:r>
            <a:endParaRPr kumimoji="1" lang="zh-CN" altLang="en-US"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91066325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761747"/>
            <a:ext cx="1446663"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蜂窝网络</a:t>
            </a:r>
            <a:endParaRPr lang="zh-CN" altLang="en-US" dirty="0">
              <a:latin typeface="微软雅黑" pitchFamily="34" charset="-122"/>
              <a:ea typeface="微软雅黑" pitchFamily="34" charset="-122"/>
            </a:endParaRPr>
          </a:p>
        </p:txBody>
      </p:sp>
      <p:sp>
        <p:nvSpPr>
          <p:cNvPr id="3" name="左大括号 2"/>
          <p:cNvSpPr/>
          <p:nvPr/>
        </p:nvSpPr>
        <p:spPr>
          <a:xfrm>
            <a:off x="1010494" y="1643052"/>
            <a:ext cx="304959" cy="260672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itchFamily="34" charset="-122"/>
              <a:ea typeface="微软雅黑" pitchFamily="34" charset="-122"/>
            </a:endParaRPr>
          </a:p>
        </p:txBody>
      </p:sp>
      <p:sp>
        <p:nvSpPr>
          <p:cNvPr id="9" name="TextBox 8"/>
          <p:cNvSpPr txBox="1"/>
          <p:nvPr/>
        </p:nvSpPr>
        <p:spPr>
          <a:xfrm>
            <a:off x="1315453" y="1446002"/>
            <a:ext cx="4737572" cy="3000821"/>
          </a:xfrm>
          <a:prstGeom prst="rect">
            <a:avLst/>
          </a:prstGeom>
          <a:noFill/>
        </p:spPr>
        <p:txBody>
          <a:bodyPr wrap="square" rtlCol="0">
            <a:spAutoFit/>
          </a:bodyPr>
          <a:lstStyle/>
          <a:p>
            <a:pPr>
              <a:lnSpc>
                <a:spcPct val="150000"/>
              </a:lnSpc>
            </a:pPr>
            <a:r>
              <a:rPr lang="zh-CN" altLang="en-US" dirty="0" smtClean="0">
                <a:solidFill>
                  <a:srgbClr val="FF0000"/>
                </a:solidFill>
                <a:latin typeface="微软雅黑" pitchFamily="34" charset="-122"/>
                <a:ea typeface="微软雅黑" pitchFamily="34" charset="-122"/>
              </a:rPr>
              <a:t>蜂窝网络体系</a:t>
            </a:r>
            <a:r>
              <a:rPr lang="zh-CN" altLang="en-US" dirty="0" smtClean="0">
                <a:solidFill>
                  <a:srgbClr val="FF0000"/>
                </a:solidFill>
                <a:latin typeface="微软雅黑" pitchFamily="34" charset="-122"/>
                <a:ea typeface="微软雅黑" pitchFamily="34" charset="-122"/>
              </a:rPr>
              <a:t>结构</a:t>
            </a:r>
            <a:endParaRPr lang="en-US" altLang="zh-CN" dirty="0" smtClean="0">
              <a:solidFill>
                <a:srgbClr val="FF0000"/>
              </a:solidFill>
              <a:latin typeface="微软雅黑" pitchFamily="34" charset="-122"/>
              <a:ea typeface="微软雅黑" pitchFamily="34" charset="-122"/>
            </a:endParaRPr>
          </a:p>
          <a:p>
            <a:pPr>
              <a:lnSpc>
                <a:spcPct val="150000"/>
              </a:lnSpc>
            </a:pPr>
            <a:endParaRPr lang="en-US" altLang="zh-CN" dirty="0" smtClean="0">
              <a:latin typeface="微软雅黑" pitchFamily="34" charset="-122"/>
              <a:ea typeface="微软雅黑" pitchFamily="34" charset="-122"/>
            </a:endParaRPr>
          </a:p>
          <a:p>
            <a:pPr>
              <a:lnSpc>
                <a:spcPct val="150000"/>
              </a:lnSpc>
            </a:pP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蜂窝</a:t>
            </a:r>
            <a:r>
              <a:rPr lang="zh-CN" altLang="en-US" dirty="0" smtClean="0">
                <a:latin typeface="微软雅黑" pitchFamily="34" charset="-122"/>
                <a:ea typeface="微软雅黑" pitchFamily="34" charset="-122"/>
              </a:rPr>
              <a:t>网络中的移动性</a:t>
            </a:r>
            <a:r>
              <a:rPr lang="zh-CN" altLang="en-US" dirty="0" smtClean="0">
                <a:latin typeface="微软雅黑" pitchFamily="34" charset="-122"/>
                <a:ea typeface="微软雅黑" pitchFamily="34" charset="-122"/>
              </a:rPr>
              <a:t>管理</a:t>
            </a:r>
            <a:endParaRPr lang="en-US" altLang="zh-CN" dirty="0" smtClean="0">
              <a:latin typeface="微软雅黑" pitchFamily="34" charset="-122"/>
              <a:ea typeface="微软雅黑" pitchFamily="34" charset="-122"/>
            </a:endParaRPr>
          </a:p>
          <a:p>
            <a:pPr>
              <a:lnSpc>
                <a:spcPct val="150000"/>
              </a:lnSpc>
            </a:pPr>
            <a:endParaRPr lang="en-US" altLang="zh-CN" dirty="0" smtClean="0">
              <a:latin typeface="微软雅黑" pitchFamily="34" charset="-122"/>
              <a:ea typeface="微软雅黑" pitchFamily="34" charset="-122"/>
            </a:endParaRPr>
          </a:p>
          <a:p>
            <a:pPr>
              <a:lnSpc>
                <a:spcPct val="150000"/>
              </a:lnSpc>
            </a:pP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移动通信</a:t>
            </a:r>
            <a:r>
              <a:rPr lang="en-US" altLang="zh-CN" dirty="0" smtClean="0">
                <a:latin typeface="微软雅黑" pitchFamily="34" charset="-122"/>
                <a:ea typeface="微软雅黑" pitchFamily="34" charset="-122"/>
              </a:rPr>
              <a:t>2G/3G/4G/5G</a:t>
            </a:r>
            <a:r>
              <a:rPr lang="zh-CN" altLang="en-US" dirty="0" smtClean="0">
                <a:latin typeface="微软雅黑" pitchFamily="34" charset="-122"/>
                <a:ea typeface="微软雅黑" pitchFamily="34" charset="-122"/>
              </a:rPr>
              <a:t>网络</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33520341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p:nvPr/>
        </p:nvSpPr>
        <p:spPr>
          <a:xfrm>
            <a:off x="2024539" y="3492513"/>
            <a:ext cx="1526120" cy="1443330"/>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3719" y="3566821"/>
            <a:ext cx="491182" cy="491182"/>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8128" y="4058003"/>
            <a:ext cx="491182" cy="491182"/>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0925" y="4214178"/>
            <a:ext cx="550160" cy="550160"/>
          </a:xfrm>
          <a:prstGeom prst="rect">
            <a:avLst/>
          </a:prstGeom>
        </p:spPr>
      </p:pic>
      <p:sp>
        <p:nvSpPr>
          <p:cNvPr id="12" name="文本框 11"/>
          <p:cNvSpPr txBox="1"/>
          <p:nvPr/>
        </p:nvSpPr>
        <p:spPr>
          <a:xfrm>
            <a:off x="265585" y="1609344"/>
            <a:ext cx="8496003" cy="646331"/>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一、  </a:t>
            </a:r>
            <a:r>
              <a:rPr lang="zh-CN" altLang="en-US" sz="2400" dirty="0" smtClean="0">
                <a:solidFill>
                  <a:srgbClr val="C00000"/>
                </a:solidFill>
                <a:latin typeface="Microsoft YaHei" charset="-122"/>
                <a:ea typeface="Microsoft YaHei" charset="-122"/>
                <a:cs typeface="Microsoft YaHei" charset="-122"/>
              </a:rPr>
              <a:t>小区</a:t>
            </a:r>
            <a:r>
              <a:rPr lang="en-US" altLang="zh-CN" sz="2400" dirty="0">
                <a:solidFill>
                  <a:srgbClr val="C00000"/>
                </a:solidFill>
                <a:latin typeface="Microsoft YaHei" charset="-122"/>
                <a:ea typeface="Microsoft YaHei" charset="-122"/>
                <a:cs typeface="Microsoft YaHei" charset="-122"/>
              </a:rPr>
              <a:t>(Cell</a:t>
            </a:r>
            <a:r>
              <a:rPr lang="en-US" altLang="zh-CN" sz="2400" dirty="0" smtClean="0">
                <a:solidFill>
                  <a:srgbClr val="C00000"/>
                </a:solidFill>
                <a:latin typeface="Microsoft YaHei" charset="-122"/>
                <a:ea typeface="Microsoft YaHei" charset="-122"/>
                <a:cs typeface="Microsoft YaHei" charset="-122"/>
              </a:rPr>
              <a:t>)</a:t>
            </a:r>
            <a:r>
              <a:rPr lang="zh-CN" altLang="en-US" sz="2400" dirty="0" smtClean="0">
                <a:solidFill>
                  <a:srgbClr val="C00000"/>
                </a:solidFill>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蜂窝网覆盖的</a:t>
            </a:r>
            <a:r>
              <a:rPr lang="zh-CN" altLang="en-US" sz="2400" dirty="0" smtClean="0">
                <a:latin typeface="Microsoft YaHei" charset="-122"/>
                <a:ea typeface="Microsoft YaHei" charset="-122"/>
                <a:cs typeface="Microsoft YaHei" charset="-122"/>
              </a:rPr>
              <a:t>区域分成的六边形的区域。</a:t>
            </a:r>
            <a:endParaRPr lang="en-US" altLang="zh-CN" sz="2400" dirty="0" smtClean="0">
              <a:latin typeface="Microsoft YaHei" charset="-122"/>
              <a:ea typeface="Microsoft YaHei" charset="-122"/>
              <a:cs typeface="Microsoft YaHei" charset="-122"/>
            </a:endParaRPr>
          </a:p>
        </p:txBody>
      </p:sp>
      <p:sp>
        <p:nvSpPr>
          <p:cNvPr id="44" name="六边形 43"/>
          <p:cNvSpPr/>
          <p:nvPr/>
        </p:nvSpPr>
        <p:spPr>
          <a:xfrm>
            <a:off x="3191841" y="4214178"/>
            <a:ext cx="1526120" cy="1443330"/>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pic>
        <p:nvPicPr>
          <p:cNvPr id="45" name="图片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021" y="4288486"/>
            <a:ext cx="491182" cy="491182"/>
          </a:xfrm>
          <a:prstGeom prst="rect">
            <a:avLst/>
          </a:prstGeom>
        </p:spPr>
      </p:pic>
      <p:pic>
        <p:nvPicPr>
          <p:cNvPr id="46" name="图片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430" y="4779668"/>
            <a:ext cx="491182" cy="491182"/>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227" y="4935843"/>
            <a:ext cx="550160" cy="550160"/>
          </a:xfrm>
          <a:prstGeom prst="rect">
            <a:avLst/>
          </a:prstGeom>
        </p:spPr>
      </p:pic>
      <p:sp>
        <p:nvSpPr>
          <p:cNvPr id="48" name="六边形 47"/>
          <p:cNvSpPr/>
          <p:nvPr/>
        </p:nvSpPr>
        <p:spPr>
          <a:xfrm>
            <a:off x="4359143" y="3492513"/>
            <a:ext cx="1526120" cy="1443330"/>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pic>
        <p:nvPicPr>
          <p:cNvPr id="49" name="图片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323" y="3566821"/>
            <a:ext cx="491182" cy="491182"/>
          </a:xfrm>
          <a:prstGeom prst="rect">
            <a:avLst/>
          </a:prstGeom>
        </p:spPr>
      </p:pic>
      <p:pic>
        <p:nvPicPr>
          <p:cNvPr id="50" name="图片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2732" y="4058003"/>
            <a:ext cx="491182" cy="491182"/>
          </a:xfrm>
          <a:prstGeom prst="rect">
            <a:avLst/>
          </a:prstGeom>
        </p:spPr>
      </p:pic>
      <p:pic>
        <p:nvPicPr>
          <p:cNvPr id="51" name="图片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529" y="4214178"/>
            <a:ext cx="550160" cy="550160"/>
          </a:xfrm>
          <a:prstGeom prst="rect">
            <a:avLst/>
          </a:prstGeom>
        </p:spPr>
      </p:pic>
      <p:sp>
        <p:nvSpPr>
          <p:cNvPr id="52" name="六边形 51"/>
          <p:cNvSpPr/>
          <p:nvPr/>
        </p:nvSpPr>
        <p:spPr>
          <a:xfrm>
            <a:off x="5526445" y="4214178"/>
            <a:ext cx="1526120" cy="1443330"/>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pic>
        <p:nvPicPr>
          <p:cNvPr id="53" name="图片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5625" y="4288486"/>
            <a:ext cx="491182" cy="491182"/>
          </a:xfrm>
          <a:prstGeom prst="rect">
            <a:avLst/>
          </a:prstGeom>
        </p:spPr>
      </p:pic>
      <p:pic>
        <p:nvPicPr>
          <p:cNvPr id="54" name="图片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0034" y="4779668"/>
            <a:ext cx="491182" cy="491182"/>
          </a:xfrm>
          <a:prstGeom prst="rect">
            <a:avLst/>
          </a:prstGeom>
        </p:spPr>
      </p:pic>
      <p:pic>
        <p:nvPicPr>
          <p:cNvPr id="55" name="图片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831" y="4935843"/>
            <a:ext cx="550160" cy="550160"/>
          </a:xfrm>
          <a:prstGeom prst="rect">
            <a:avLst/>
          </a:prstGeom>
        </p:spPr>
      </p:pic>
      <p:sp>
        <p:nvSpPr>
          <p:cNvPr id="56" name="六边形 55"/>
          <p:cNvSpPr/>
          <p:nvPr/>
        </p:nvSpPr>
        <p:spPr>
          <a:xfrm>
            <a:off x="3191841" y="2751883"/>
            <a:ext cx="1526120" cy="1443330"/>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pic>
        <p:nvPicPr>
          <p:cNvPr id="57" name="图片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021" y="2826191"/>
            <a:ext cx="491182" cy="491182"/>
          </a:xfrm>
          <a:prstGeom prst="rect">
            <a:avLst/>
          </a:prstGeom>
        </p:spPr>
      </p:pic>
      <p:pic>
        <p:nvPicPr>
          <p:cNvPr id="58" name="图片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430" y="3317373"/>
            <a:ext cx="491182" cy="491182"/>
          </a:xfrm>
          <a:prstGeom prst="rect">
            <a:avLst/>
          </a:prstGeom>
        </p:spPr>
      </p:pic>
      <p:pic>
        <p:nvPicPr>
          <p:cNvPr id="59" name="图片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227" y="3473548"/>
            <a:ext cx="550160" cy="550160"/>
          </a:xfrm>
          <a:prstGeom prst="rect">
            <a:avLst/>
          </a:prstGeom>
        </p:spPr>
      </p:pic>
      <p:sp>
        <p:nvSpPr>
          <p:cNvPr id="60" name="六边形 59"/>
          <p:cNvSpPr/>
          <p:nvPr/>
        </p:nvSpPr>
        <p:spPr>
          <a:xfrm>
            <a:off x="4373048" y="4943508"/>
            <a:ext cx="1526120" cy="1443330"/>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pic>
        <p:nvPicPr>
          <p:cNvPr id="61" name="图片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2228" y="5017816"/>
            <a:ext cx="491182" cy="491182"/>
          </a:xfrm>
          <a:prstGeom prst="rect">
            <a:avLst/>
          </a:prstGeom>
        </p:spPr>
      </p:pic>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637" y="5508998"/>
            <a:ext cx="491182" cy="491182"/>
          </a:xfrm>
          <a:prstGeom prst="rect">
            <a:avLst/>
          </a:prstGeom>
        </p:spPr>
      </p:pic>
      <p:pic>
        <p:nvPicPr>
          <p:cNvPr id="63" name="图片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9434" y="5665173"/>
            <a:ext cx="550160" cy="550160"/>
          </a:xfrm>
          <a:prstGeom prst="rect">
            <a:avLst/>
          </a:prstGeom>
        </p:spPr>
      </p:pic>
    </p:spTree>
    <p:extLst>
      <p:ext uri="{BB962C8B-B14F-4D97-AF65-F5344CB8AC3E}">
        <p14:creationId xmlns:p14="http://schemas.microsoft.com/office/powerpoint/2010/main" val="121306803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179" y="3792392"/>
            <a:ext cx="3260829" cy="369332"/>
          </a:xfrm>
          <a:prstGeom prst="rect">
            <a:avLst/>
          </a:prstGeom>
        </p:spPr>
        <p:txBody>
          <a:bodyPr wrap="none">
            <a:spAutoFit/>
          </a:bodyPr>
          <a:lstStyle/>
          <a:p>
            <a:r>
              <a:rPr lang="en-US" altLang="zh-CN" dirty="0">
                <a:latin typeface="微软雅黑" pitchFamily="34" charset="-122"/>
                <a:ea typeface="微软雅黑" pitchFamily="34" charset="-122"/>
                <a:cs typeface="Microsoft YaHei" charset="-122"/>
              </a:rPr>
              <a:t>2G</a:t>
            </a:r>
            <a:r>
              <a:rPr lang="zh-CN" altLang="en-US" dirty="0">
                <a:latin typeface="微软雅黑" pitchFamily="34" charset="-122"/>
                <a:ea typeface="微软雅黑" pitchFamily="34" charset="-122"/>
                <a:cs typeface="Microsoft YaHei" charset="-122"/>
              </a:rPr>
              <a:t>蜂窝移动通信</a:t>
            </a:r>
            <a:r>
              <a:rPr lang="zh-CN" altLang="en-US" dirty="0" smtClean="0">
                <a:latin typeface="微软雅黑" pitchFamily="34" charset="-122"/>
                <a:ea typeface="微软雅黑" pitchFamily="34" charset="-122"/>
                <a:cs typeface="Microsoft YaHei" charset="-122"/>
              </a:rPr>
              <a:t>网络体系结构</a:t>
            </a:r>
            <a:endParaRPr lang="zh-CN" altLang="en-US" dirty="0">
              <a:latin typeface="微软雅黑" pitchFamily="34" charset="-122"/>
              <a:ea typeface="微软雅黑" pitchFamily="34" charset="-122"/>
            </a:endParaRPr>
          </a:p>
        </p:txBody>
      </p:sp>
      <p:sp>
        <p:nvSpPr>
          <p:cNvPr id="8" name="左大括号 7"/>
          <p:cNvSpPr/>
          <p:nvPr/>
        </p:nvSpPr>
        <p:spPr>
          <a:xfrm>
            <a:off x="3996008" y="2720200"/>
            <a:ext cx="452568" cy="260672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latin typeface="微软雅黑" pitchFamily="34" charset="-122"/>
              <a:ea typeface="微软雅黑" pitchFamily="34" charset="-122"/>
            </a:endParaRPr>
          </a:p>
        </p:txBody>
      </p:sp>
      <p:sp>
        <p:nvSpPr>
          <p:cNvPr id="9" name="TextBox 8"/>
          <p:cNvSpPr txBox="1"/>
          <p:nvPr/>
        </p:nvSpPr>
        <p:spPr>
          <a:xfrm>
            <a:off x="4448575" y="2630142"/>
            <a:ext cx="2839329" cy="646331"/>
          </a:xfrm>
          <a:prstGeom prst="rect">
            <a:avLst/>
          </a:prstGeom>
          <a:noFill/>
        </p:spPr>
        <p:txBody>
          <a:bodyPr wrap="square" rtlCol="0">
            <a:spAutoFit/>
          </a:bodyPr>
          <a:lstStyle/>
          <a:p>
            <a:pPr>
              <a:lnSpc>
                <a:spcPct val="150000"/>
              </a:lnSpc>
            </a:pPr>
            <a:r>
              <a:rPr lang="en-US" altLang="zh-CN" sz="2400" dirty="0" smtClean="0">
                <a:latin typeface="微软雅黑" pitchFamily="34" charset="-122"/>
                <a:ea typeface="微软雅黑" pitchFamily="34" charset="-122"/>
              </a:rPr>
              <a:t>1</a:t>
            </a:r>
            <a:r>
              <a:rPr lang="zh-CN" altLang="en-US" sz="2400" dirty="0" smtClean="0">
                <a:latin typeface="微软雅黑" pitchFamily="34" charset="-122"/>
                <a:ea typeface="微软雅黑" pitchFamily="34" charset="-122"/>
              </a:rPr>
              <a:t>、</a:t>
            </a:r>
            <a:r>
              <a:rPr lang="zh-CN" altLang="en-US" sz="2400" dirty="0">
                <a:latin typeface="微软雅黑" pitchFamily="34" charset="-122"/>
                <a:ea typeface="微软雅黑" pitchFamily="34" charset="-122"/>
                <a:cs typeface="Microsoft YaHei" charset="-122"/>
              </a:rPr>
              <a:t>收发基</a:t>
            </a:r>
            <a:r>
              <a:rPr lang="zh-CN" altLang="en-US" sz="2400" dirty="0" smtClean="0">
                <a:latin typeface="微软雅黑" pitchFamily="34" charset="-122"/>
                <a:ea typeface="微软雅黑" pitchFamily="34" charset="-122"/>
                <a:cs typeface="Microsoft YaHei" charset="-122"/>
              </a:rPr>
              <a:t>站</a:t>
            </a:r>
            <a:r>
              <a:rPr lang="en-US" altLang="zh-CN" sz="2400" dirty="0" smtClean="0">
                <a:latin typeface="微软雅黑" pitchFamily="34" charset="-122"/>
                <a:ea typeface="微软雅黑" pitchFamily="34" charset="-122"/>
                <a:cs typeface="Microsoft YaHei" charset="-122"/>
              </a:rPr>
              <a:t>BTS</a:t>
            </a:r>
            <a:endParaRPr lang="zh-CN" altLang="en-US" sz="2400" dirty="0">
              <a:latin typeface="微软雅黑" pitchFamily="34" charset="-122"/>
              <a:ea typeface="微软雅黑" pitchFamily="34" charset="-122"/>
            </a:endParaRPr>
          </a:p>
        </p:txBody>
      </p:sp>
      <p:sp>
        <p:nvSpPr>
          <p:cNvPr id="10" name="TextBox 9"/>
          <p:cNvSpPr txBox="1"/>
          <p:nvPr/>
        </p:nvSpPr>
        <p:spPr>
          <a:xfrm>
            <a:off x="4448576" y="3608905"/>
            <a:ext cx="3030398" cy="646331"/>
          </a:xfrm>
          <a:prstGeom prst="rect">
            <a:avLst/>
          </a:prstGeom>
          <a:noFill/>
        </p:spPr>
        <p:txBody>
          <a:bodyPr wrap="square" rtlCol="0">
            <a:spAutoFit/>
          </a:bodyPr>
          <a:lstStyle/>
          <a:p>
            <a:pPr>
              <a:lnSpc>
                <a:spcPct val="150000"/>
              </a:lnSpc>
            </a:pPr>
            <a:r>
              <a:rPr lang="en-US" altLang="zh-CN" sz="2400" dirty="0" smtClean="0">
                <a:latin typeface="微软雅黑" pitchFamily="34" charset="-122"/>
                <a:ea typeface="微软雅黑" pitchFamily="34" charset="-122"/>
              </a:rPr>
              <a:t>2</a:t>
            </a:r>
            <a:r>
              <a:rPr lang="zh-CN" altLang="en-US" sz="2400" dirty="0" smtClean="0">
                <a:latin typeface="微软雅黑" pitchFamily="34" charset="-122"/>
                <a:ea typeface="微软雅黑" pitchFamily="34" charset="-122"/>
              </a:rPr>
              <a:t>、</a:t>
            </a:r>
            <a:r>
              <a:rPr lang="zh-CN" altLang="en-US" sz="2400" dirty="0">
                <a:latin typeface="Microsoft YaHei" charset="-122"/>
                <a:ea typeface="Microsoft YaHei" charset="-122"/>
                <a:cs typeface="Microsoft YaHei" charset="-122"/>
              </a:rPr>
              <a:t>基站</a:t>
            </a:r>
            <a:r>
              <a:rPr lang="zh-CN" altLang="en-US" sz="2400" dirty="0" smtClean="0">
                <a:latin typeface="Microsoft YaHei" charset="-122"/>
                <a:ea typeface="Microsoft YaHei" charset="-122"/>
                <a:cs typeface="Microsoft YaHei" charset="-122"/>
              </a:rPr>
              <a:t>控制器</a:t>
            </a:r>
            <a:r>
              <a:rPr lang="en-US" altLang="zh-CN" sz="2400" dirty="0" smtClean="0">
                <a:latin typeface="Microsoft YaHei" charset="-122"/>
                <a:ea typeface="Microsoft YaHei" charset="-122"/>
                <a:cs typeface="Microsoft YaHei" charset="-122"/>
                <a:sym typeface="+mn-ea"/>
              </a:rPr>
              <a:t>BSC</a:t>
            </a:r>
            <a:endParaRPr lang="zh-CN" altLang="en-US" sz="2400" dirty="0">
              <a:latin typeface="微软雅黑" pitchFamily="34" charset="-122"/>
              <a:ea typeface="微软雅黑" pitchFamily="34" charset="-122"/>
            </a:endParaRPr>
          </a:p>
        </p:txBody>
      </p:sp>
      <p:sp>
        <p:nvSpPr>
          <p:cNvPr id="4" name="矩形 3"/>
          <p:cNvSpPr/>
          <p:nvPr/>
        </p:nvSpPr>
        <p:spPr>
          <a:xfrm>
            <a:off x="4448575" y="4883200"/>
            <a:ext cx="3204723" cy="461665"/>
          </a:xfrm>
          <a:prstGeom prst="rect">
            <a:avLst/>
          </a:prstGeom>
        </p:spPr>
        <p:txBody>
          <a:bodyPr wrap="none">
            <a:spAutoFit/>
          </a:bodyPr>
          <a:lstStyle/>
          <a:p>
            <a:r>
              <a:rPr lang="en-US" altLang="zh-CN" sz="2400" dirty="0" smtClean="0">
                <a:latin typeface="微软雅黑" pitchFamily="34" charset="-122"/>
                <a:ea typeface="微软雅黑" pitchFamily="34" charset="-122"/>
                <a:cs typeface="Microsoft YaHei" charset="-122"/>
              </a:rPr>
              <a:t>3</a:t>
            </a:r>
            <a:r>
              <a:rPr lang="zh-CN" altLang="en-US" sz="2400" dirty="0" smtClean="0">
                <a:latin typeface="微软雅黑" pitchFamily="34" charset="-122"/>
                <a:ea typeface="微软雅黑" pitchFamily="34" charset="-122"/>
                <a:cs typeface="Microsoft YaHei" charset="-122"/>
              </a:rPr>
              <a:t>、移动</a:t>
            </a:r>
            <a:r>
              <a:rPr lang="zh-CN" altLang="en-US" sz="2400" dirty="0">
                <a:latin typeface="微软雅黑" pitchFamily="34" charset="-122"/>
                <a:ea typeface="微软雅黑" pitchFamily="34" charset="-122"/>
                <a:cs typeface="Microsoft YaHei" charset="-122"/>
              </a:rPr>
              <a:t>交换</a:t>
            </a:r>
            <a:r>
              <a:rPr lang="zh-CN" altLang="en-US" sz="2400" dirty="0" smtClean="0">
                <a:latin typeface="微软雅黑" pitchFamily="34" charset="-122"/>
                <a:ea typeface="微软雅黑" pitchFamily="34" charset="-122"/>
                <a:cs typeface="Microsoft YaHei" charset="-122"/>
              </a:rPr>
              <a:t>中心</a:t>
            </a:r>
            <a:r>
              <a:rPr lang="en-US" altLang="zh-CN" sz="2400" dirty="0" smtClean="0">
                <a:latin typeface="微软雅黑" pitchFamily="34" charset="-122"/>
                <a:ea typeface="微软雅黑" pitchFamily="34" charset="-122"/>
                <a:cs typeface="Microsoft YaHei" charset="-122"/>
              </a:rPr>
              <a:t>MSC</a:t>
            </a:r>
            <a:endParaRPr lang="zh-CN" altLang="en-US" sz="2400" dirty="0">
              <a:latin typeface="微软雅黑" pitchFamily="34" charset="-122"/>
              <a:ea typeface="微软雅黑" pitchFamily="34" charset="-122"/>
            </a:endParaRPr>
          </a:p>
        </p:txBody>
      </p:sp>
      <p:sp>
        <p:nvSpPr>
          <p:cNvPr id="6" name="右大括号 5"/>
          <p:cNvSpPr/>
          <p:nvPr/>
        </p:nvSpPr>
        <p:spPr>
          <a:xfrm>
            <a:off x="7478973" y="2720200"/>
            <a:ext cx="559558" cy="117923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TextBox 12"/>
          <p:cNvSpPr txBox="1"/>
          <p:nvPr/>
        </p:nvSpPr>
        <p:spPr>
          <a:xfrm>
            <a:off x="8244928" y="2630142"/>
            <a:ext cx="3819694" cy="1107996"/>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sym typeface="+mn-ea"/>
              </a:rPr>
              <a:t>基站</a:t>
            </a:r>
            <a:r>
              <a:rPr lang="zh-CN" altLang="en-US" sz="2400" dirty="0" smtClean="0">
                <a:latin typeface="Microsoft YaHei" charset="-122"/>
                <a:ea typeface="Microsoft YaHei" charset="-122"/>
                <a:cs typeface="Microsoft YaHei" charset="-122"/>
                <a:sym typeface="+mn-ea"/>
              </a:rPr>
              <a:t>系统</a:t>
            </a:r>
            <a:endParaRPr lang="en-US" altLang="zh-CN" sz="2400" dirty="0" smtClean="0">
              <a:latin typeface="Microsoft YaHei" charset="-122"/>
              <a:ea typeface="Microsoft YaHei" charset="-122"/>
              <a:cs typeface="Microsoft YaHei" charset="-122"/>
              <a:sym typeface="+mn-ea"/>
            </a:endParaRPr>
          </a:p>
          <a:p>
            <a:pPr>
              <a:lnSpc>
                <a:spcPct val="150000"/>
              </a:lnSpc>
            </a:pPr>
            <a:r>
              <a:rPr lang="en-US" altLang="zh-CN" sz="2000" dirty="0" smtClean="0">
                <a:latin typeface="Microsoft YaHei" charset="-122"/>
                <a:ea typeface="Microsoft YaHei" charset="-122"/>
                <a:cs typeface="Microsoft YaHei" charset="-122"/>
                <a:sym typeface="+mn-ea"/>
              </a:rPr>
              <a:t>(</a:t>
            </a:r>
            <a:r>
              <a:rPr lang="en-US" altLang="zh-CN" sz="2000" dirty="0">
                <a:latin typeface="Microsoft YaHei" charset="-122"/>
                <a:ea typeface="Microsoft YaHei" charset="-122"/>
                <a:cs typeface="Microsoft YaHei" charset="-122"/>
                <a:sym typeface="+mn-ea"/>
              </a:rPr>
              <a:t>Base Station </a:t>
            </a:r>
            <a:r>
              <a:rPr lang="en-US" altLang="zh-CN" sz="2000" dirty="0" smtClean="0">
                <a:latin typeface="Microsoft YaHei" charset="-122"/>
                <a:ea typeface="Microsoft YaHei" charset="-122"/>
                <a:cs typeface="Microsoft YaHei" charset="-122"/>
                <a:sym typeface="+mn-ea"/>
              </a:rPr>
              <a:t>System</a:t>
            </a:r>
            <a:r>
              <a:rPr lang="zh-CN" altLang="en-US" sz="2000" dirty="0" smtClean="0">
                <a:latin typeface="Microsoft YaHei" charset="-122"/>
                <a:ea typeface="Microsoft YaHei" charset="-122"/>
                <a:cs typeface="Microsoft YaHei" charset="-122"/>
                <a:sym typeface="+mn-ea"/>
              </a:rPr>
              <a:t> </a:t>
            </a:r>
            <a:r>
              <a:rPr lang="en-US" altLang="zh-CN" sz="2000" dirty="0" smtClean="0">
                <a:latin typeface="Microsoft YaHei" charset="-122"/>
                <a:ea typeface="Microsoft YaHei" charset="-122"/>
                <a:cs typeface="Microsoft YaHei" charset="-122"/>
                <a:sym typeface="+mn-ea"/>
              </a:rPr>
              <a:t>,</a:t>
            </a:r>
            <a:r>
              <a:rPr lang="zh-CN" altLang="en-US" sz="2000" dirty="0" smtClean="0">
                <a:latin typeface="Microsoft YaHei" charset="-122"/>
                <a:ea typeface="Microsoft YaHei" charset="-122"/>
                <a:cs typeface="Microsoft YaHei" charset="-122"/>
                <a:sym typeface="+mn-ea"/>
              </a:rPr>
              <a:t> </a:t>
            </a:r>
            <a:r>
              <a:rPr lang="en-US" altLang="zh-CN" sz="2000" dirty="0" smtClean="0">
                <a:latin typeface="Microsoft YaHei" charset="-122"/>
                <a:ea typeface="Microsoft YaHei" charset="-122"/>
                <a:cs typeface="Microsoft YaHei" charset="-122"/>
                <a:sym typeface="+mn-ea"/>
              </a:rPr>
              <a:t>BSS</a:t>
            </a:r>
            <a:r>
              <a:rPr lang="en-US" altLang="zh-CN" sz="2000" dirty="0">
                <a:latin typeface="Microsoft YaHei" charset="-122"/>
                <a:ea typeface="Microsoft YaHei" charset="-122"/>
                <a:cs typeface="Microsoft YaHei" charset="-122"/>
                <a:sym typeface="+mn-ea"/>
              </a:rPr>
              <a:t>)</a:t>
            </a:r>
            <a:endParaRPr lang="zh-CN" altLang="en-US" sz="2000" dirty="0">
              <a:latin typeface="Microsoft YaHei" charset="-122"/>
              <a:ea typeface="Microsoft YaHei" charset="-122"/>
              <a:cs typeface="Microsoft YaHei" charset="-122"/>
            </a:endParaRPr>
          </a:p>
        </p:txBody>
      </p:sp>
      <p:sp>
        <p:nvSpPr>
          <p:cNvPr id="11" name="矩形 10"/>
          <p:cNvSpPr/>
          <p:nvPr/>
        </p:nvSpPr>
        <p:spPr>
          <a:xfrm>
            <a:off x="7781718" y="4819091"/>
            <a:ext cx="3371436" cy="507831"/>
          </a:xfrm>
          <a:prstGeom prst="rect">
            <a:avLst/>
          </a:prstGeom>
          <a:ln>
            <a:solidFill>
              <a:srgbClr val="C00000"/>
            </a:solidFill>
          </a:ln>
        </p:spPr>
        <p:txBody>
          <a:bodyPr wrap="none">
            <a:spAutoFit/>
          </a:bodyPr>
          <a:lstStyle/>
          <a:p>
            <a:pPr>
              <a:lnSpc>
                <a:spcPct val="150000"/>
              </a:lnSpc>
            </a:pPr>
            <a:r>
              <a:rPr lang="zh-CN" altLang="en-US" dirty="0">
                <a:latin typeface="Microsoft YaHei" charset="-122"/>
                <a:ea typeface="Microsoft YaHei" charset="-122"/>
                <a:cs typeface="Microsoft YaHei" charset="-122"/>
              </a:rPr>
              <a:t>单个</a:t>
            </a:r>
            <a:r>
              <a:rPr lang="en-US" altLang="zh-CN" dirty="0">
                <a:latin typeface="Microsoft YaHei" charset="-122"/>
                <a:ea typeface="Microsoft YaHei" charset="-122"/>
                <a:cs typeface="Microsoft YaHei" charset="-122"/>
              </a:rPr>
              <a:t>MSC</a:t>
            </a:r>
            <a:r>
              <a:rPr lang="zh-CN" altLang="en-US" dirty="0">
                <a:latin typeface="Microsoft YaHei" charset="-122"/>
                <a:ea typeface="Microsoft YaHei" charset="-122"/>
                <a:cs typeface="Microsoft YaHei" charset="-122"/>
              </a:rPr>
              <a:t>包含</a:t>
            </a:r>
            <a:r>
              <a:rPr lang="en-US" altLang="zh-CN" dirty="0">
                <a:latin typeface="Microsoft YaHei" charset="-122"/>
                <a:ea typeface="Microsoft YaHei" charset="-122"/>
                <a:cs typeface="Microsoft YaHei" charset="-122"/>
              </a:rPr>
              <a:t>5</a:t>
            </a:r>
            <a:r>
              <a:rPr lang="zh-CN" altLang="en-US" dirty="0">
                <a:latin typeface="Microsoft YaHei" charset="-122"/>
                <a:ea typeface="Microsoft YaHei" charset="-122"/>
                <a:cs typeface="Microsoft YaHei" charset="-122"/>
              </a:rPr>
              <a:t>个基站控制器。</a:t>
            </a:r>
            <a:endParaRPr lang="en-US" altLang="zh-CN" dirty="0">
              <a:latin typeface="Microsoft YaHei" charset="-122"/>
              <a:ea typeface="Microsoft YaHei" charset="-122"/>
              <a:cs typeface="Microsoft YaHei" charset="-122"/>
            </a:endParaRPr>
          </a:p>
        </p:txBody>
      </p:sp>
      <p:sp>
        <p:nvSpPr>
          <p:cNvPr id="18" name="文本框 17"/>
          <p:cNvSpPr txBox="1"/>
          <p:nvPr/>
        </p:nvSpPr>
        <p:spPr>
          <a:xfrm>
            <a:off x="265584" y="1663125"/>
            <a:ext cx="11457023"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二、蜂窝</a:t>
            </a:r>
            <a:r>
              <a:rPr lang="zh-CN" altLang="en-US" sz="2400" dirty="0">
                <a:latin typeface="Microsoft YaHei" charset="-122"/>
                <a:ea typeface="Microsoft YaHei" charset="-122"/>
                <a:cs typeface="Microsoft YaHei" charset="-122"/>
              </a:rPr>
              <a:t>网络体系</a:t>
            </a:r>
            <a:r>
              <a:rPr lang="zh-CN" altLang="en-US" sz="2400" dirty="0" smtClean="0">
                <a:latin typeface="Microsoft YaHei" charset="-122"/>
                <a:ea typeface="Microsoft YaHei" charset="-122"/>
                <a:cs typeface="Microsoft YaHei" charset="-122"/>
              </a:rPr>
              <a:t>结构</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0480079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761747"/>
            <a:ext cx="1446663"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蜂窝网络</a:t>
            </a:r>
            <a:endParaRPr lang="zh-CN" altLang="en-US" dirty="0">
              <a:latin typeface="微软雅黑" pitchFamily="34" charset="-122"/>
              <a:ea typeface="微软雅黑" pitchFamily="34" charset="-122"/>
            </a:endParaRPr>
          </a:p>
        </p:txBody>
      </p:sp>
      <p:sp>
        <p:nvSpPr>
          <p:cNvPr id="3" name="左大括号 2"/>
          <p:cNvSpPr/>
          <p:nvPr/>
        </p:nvSpPr>
        <p:spPr>
          <a:xfrm>
            <a:off x="1010494" y="1643052"/>
            <a:ext cx="304959" cy="260672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itchFamily="34" charset="-122"/>
              <a:ea typeface="微软雅黑" pitchFamily="34" charset="-122"/>
            </a:endParaRPr>
          </a:p>
        </p:txBody>
      </p:sp>
      <p:sp>
        <p:nvSpPr>
          <p:cNvPr id="9" name="TextBox 8"/>
          <p:cNvSpPr txBox="1"/>
          <p:nvPr/>
        </p:nvSpPr>
        <p:spPr>
          <a:xfrm>
            <a:off x="1315453" y="1446002"/>
            <a:ext cx="4737572" cy="3000821"/>
          </a:xfrm>
          <a:prstGeom prst="rect">
            <a:avLst/>
          </a:prstGeom>
          <a:noFill/>
        </p:spPr>
        <p:txBody>
          <a:bodyPr wrap="square" rtlCol="0">
            <a:spAutoFit/>
          </a:bodyPr>
          <a:lstStyle/>
          <a:p>
            <a:pPr>
              <a:lnSpc>
                <a:spcPct val="150000"/>
              </a:lnSpc>
            </a:pPr>
            <a:r>
              <a:rPr lang="zh-CN" altLang="en-US" dirty="0" smtClean="0">
                <a:latin typeface="微软雅黑" pitchFamily="34" charset="-122"/>
                <a:ea typeface="微软雅黑" pitchFamily="34" charset="-122"/>
              </a:rPr>
              <a:t>蜂窝网络体系</a:t>
            </a:r>
            <a:r>
              <a:rPr lang="zh-CN" altLang="en-US" dirty="0" smtClean="0">
                <a:latin typeface="微软雅黑" pitchFamily="34" charset="-122"/>
                <a:ea typeface="微软雅黑" pitchFamily="34" charset="-122"/>
              </a:rPr>
              <a:t>结构</a:t>
            </a:r>
            <a:endParaRPr lang="en-US" altLang="zh-CN" dirty="0" smtClean="0">
              <a:latin typeface="微软雅黑" pitchFamily="34" charset="-122"/>
              <a:ea typeface="微软雅黑" pitchFamily="34" charset="-122"/>
            </a:endParaRPr>
          </a:p>
          <a:p>
            <a:pPr>
              <a:lnSpc>
                <a:spcPct val="150000"/>
              </a:lnSpc>
            </a:pPr>
            <a:endParaRPr lang="en-US" altLang="zh-CN" dirty="0" smtClean="0">
              <a:latin typeface="微软雅黑" pitchFamily="34" charset="-122"/>
              <a:ea typeface="微软雅黑" pitchFamily="34" charset="-122"/>
            </a:endParaRPr>
          </a:p>
          <a:p>
            <a:pPr>
              <a:lnSpc>
                <a:spcPct val="150000"/>
              </a:lnSpc>
            </a:pPr>
            <a:endParaRPr lang="en-US" altLang="zh-CN" dirty="0" smtClean="0">
              <a:latin typeface="微软雅黑" pitchFamily="34" charset="-122"/>
              <a:ea typeface="微软雅黑" pitchFamily="34" charset="-122"/>
            </a:endParaRPr>
          </a:p>
          <a:p>
            <a:pPr>
              <a:lnSpc>
                <a:spcPct val="150000"/>
              </a:lnSpc>
            </a:pPr>
            <a:r>
              <a:rPr lang="zh-CN" altLang="en-US" dirty="0">
                <a:solidFill>
                  <a:srgbClr val="FF0000"/>
                </a:solidFill>
                <a:latin typeface="微软雅黑" pitchFamily="34" charset="-122"/>
                <a:ea typeface="微软雅黑" pitchFamily="34" charset="-122"/>
              </a:rPr>
              <a:t>蜂窝</a:t>
            </a:r>
            <a:r>
              <a:rPr lang="zh-CN" altLang="en-US" dirty="0" smtClean="0">
                <a:solidFill>
                  <a:srgbClr val="FF0000"/>
                </a:solidFill>
                <a:latin typeface="微软雅黑" pitchFamily="34" charset="-122"/>
                <a:ea typeface="微软雅黑" pitchFamily="34" charset="-122"/>
              </a:rPr>
              <a:t>网络中的移动性</a:t>
            </a:r>
            <a:r>
              <a:rPr lang="zh-CN" altLang="en-US" dirty="0" smtClean="0">
                <a:solidFill>
                  <a:srgbClr val="FF0000"/>
                </a:solidFill>
                <a:latin typeface="微软雅黑" pitchFamily="34" charset="-122"/>
                <a:ea typeface="微软雅黑" pitchFamily="34" charset="-122"/>
              </a:rPr>
              <a:t>管理</a:t>
            </a:r>
            <a:endParaRPr lang="en-US" altLang="zh-CN" dirty="0" smtClean="0">
              <a:solidFill>
                <a:srgbClr val="FF0000"/>
              </a:solidFill>
              <a:latin typeface="微软雅黑" pitchFamily="34" charset="-122"/>
              <a:ea typeface="微软雅黑" pitchFamily="34" charset="-122"/>
            </a:endParaRPr>
          </a:p>
          <a:p>
            <a:pPr>
              <a:lnSpc>
                <a:spcPct val="150000"/>
              </a:lnSpc>
            </a:pPr>
            <a:endParaRPr lang="en-US" altLang="zh-CN" dirty="0" smtClean="0">
              <a:latin typeface="微软雅黑" pitchFamily="34" charset="-122"/>
              <a:ea typeface="微软雅黑" pitchFamily="34" charset="-122"/>
            </a:endParaRPr>
          </a:p>
          <a:p>
            <a:pPr>
              <a:lnSpc>
                <a:spcPct val="150000"/>
              </a:lnSpc>
            </a:pP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移动通信</a:t>
            </a:r>
            <a:r>
              <a:rPr lang="en-US" altLang="zh-CN" dirty="0" smtClean="0">
                <a:latin typeface="微软雅黑" pitchFamily="34" charset="-122"/>
                <a:ea typeface="微软雅黑" pitchFamily="34" charset="-122"/>
              </a:rPr>
              <a:t>2G/3G/4G/5G</a:t>
            </a:r>
            <a:r>
              <a:rPr lang="zh-CN" altLang="en-US" dirty="0" smtClean="0">
                <a:latin typeface="微软雅黑" pitchFamily="34" charset="-122"/>
                <a:ea typeface="微软雅黑" pitchFamily="34" charset="-122"/>
              </a:rPr>
              <a:t>网络</a:t>
            </a:r>
            <a:endParaRPr lang="zh-CN" altLang="en-US" dirty="0">
              <a:latin typeface="微软雅黑" pitchFamily="34" charset="-122"/>
              <a:ea typeface="微软雅黑" pitchFamily="34" charset="-122"/>
            </a:endParaRPr>
          </a:p>
        </p:txBody>
      </p:sp>
      <p:sp>
        <p:nvSpPr>
          <p:cNvPr id="4" name="矩形 3"/>
          <p:cNvSpPr/>
          <p:nvPr/>
        </p:nvSpPr>
        <p:spPr>
          <a:xfrm>
            <a:off x="4484093" y="2716489"/>
            <a:ext cx="3416320" cy="507831"/>
          </a:xfrm>
          <a:prstGeom prst="rect">
            <a:avLst/>
          </a:prstGeom>
          <a:ln>
            <a:solidFill>
              <a:schemeClr val="tx1"/>
            </a:solidFill>
          </a:ln>
        </p:spPr>
        <p:txBody>
          <a:bodyPr wrap="none">
            <a:spAutoFit/>
          </a:bodyPr>
          <a:lstStyle/>
          <a:p>
            <a:pPr>
              <a:lnSpc>
                <a:spcPct val="150000"/>
              </a:lnSpc>
            </a:pPr>
            <a:r>
              <a:rPr lang="zh-CN" altLang="en-US">
                <a:latin typeface="Microsoft YaHei" charset="-122"/>
                <a:ea typeface="Microsoft YaHei" charset="-122"/>
                <a:cs typeface="Microsoft YaHei" charset="-122"/>
              </a:rPr>
              <a:t>间接路由选择方法管理移动性。</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3951693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65583" y="1609344"/>
            <a:ext cx="11694187" cy="2862322"/>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a:t>
            </a:r>
            <a:r>
              <a:rPr lang="zh-CN" altLang="en-US" sz="2400" dirty="0" smtClean="0">
                <a:latin typeface="Microsoft YaHei" charset="-122"/>
                <a:ea typeface="Microsoft YaHei" charset="-122"/>
                <a:cs typeface="Microsoft YaHei" charset="-122"/>
              </a:rPr>
              <a:t>、间接</a:t>
            </a:r>
            <a:r>
              <a:rPr lang="zh-CN" altLang="en-US" sz="2400" dirty="0">
                <a:latin typeface="Microsoft YaHei" charset="-122"/>
                <a:ea typeface="Microsoft YaHei" charset="-122"/>
                <a:cs typeface="Microsoft YaHei" charset="-122"/>
              </a:rPr>
              <a:t>路由选择方法管理移动性。</a:t>
            </a:r>
          </a:p>
          <a:p>
            <a:pPr>
              <a:lnSpc>
                <a:spcPct val="150000"/>
              </a:lnSpc>
            </a:pPr>
            <a:r>
              <a:rPr lang="en-US" altLang="zh-CN" sz="2400" dirty="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、归属</a:t>
            </a:r>
            <a:r>
              <a:rPr lang="zh-CN" altLang="en-US" sz="2400" dirty="0">
                <a:latin typeface="Microsoft YaHei" charset="-122"/>
                <a:ea typeface="Microsoft YaHei" charset="-122"/>
                <a:cs typeface="Microsoft YaHei" charset="-122"/>
              </a:rPr>
              <a:t>网络维护一个</a:t>
            </a:r>
            <a:r>
              <a:rPr lang="zh-CN" altLang="en-US" sz="2400" dirty="0">
                <a:solidFill>
                  <a:srgbClr val="FF0000"/>
                </a:solidFill>
                <a:latin typeface="Microsoft YaHei" charset="-122"/>
                <a:ea typeface="Microsoft YaHei" charset="-122"/>
                <a:cs typeface="Microsoft YaHei" charset="-122"/>
              </a:rPr>
              <a:t>归属位置注册器</a:t>
            </a:r>
            <a:r>
              <a:rPr lang="en-US" altLang="zh-CN" sz="2400" dirty="0">
                <a:latin typeface="Microsoft YaHei" charset="-122"/>
                <a:ea typeface="Microsoft YaHei" charset="-122"/>
                <a:cs typeface="Microsoft YaHei" charset="-122"/>
              </a:rPr>
              <a:t>(Home Location </a:t>
            </a:r>
            <a:r>
              <a:rPr lang="en-US" altLang="zh-CN" sz="2400" dirty="0" smtClean="0">
                <a:latin typeface="Microsoft YaHei" charset="-122"/>
                <a:ea typeface="Microsoft YaHei" charset="-122"/>
                <a:cs typeface="Microsoft YaHei" charset="-122"/>
              </a:rPr>
              <a:t>Register</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HLR)</a:t>
            </a:r>
            <a:r>
              <a:rPr lang="zh-CN" altLang="en-US" sz="2400" dirty="0" smtClean="0">
                <a:latin typeface="Microsoft YaHei" charset="-122"/>
                <a:ea typeface="Microsoft YaHei" charset="-122"/>
                <a:cs typeface="Microsoft YaHei" charset="-122"/>
              </a:rPr>
              <a:t>的数据库：    </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每个</a:t>
            </a:r>
            <a:r>
              <a:rPr lang="zh-CN" altLang="en-US" sz="2400" dirty="0">
                <a:latin typeface="Microsoft YaHei" charset="-122"/>
                <a:ea typeface="Microsoft YaHei" charset="-122"/>
                <a:cs typeface="Microsoft YaHei" charset="-122"/>
              </a:rPr>
              <a:t>用户的永久蜂窝电话号码，用户个人信息</a:t>
            </a:r>
            <a:r>
              <a:rPr lang="zh-CN" altLang="en-US" sz="2400" dirty="0" smtClean="0">
                <a:latin typeface="Microsoft YaHei" charset="-122"/>
                <a:ea typeface="Microsoft YaHei" charset="-122"/>
                <a:cs typeface="Microsoft YaHei" charset="-122"/>
              </a:rPr>
              <a:t>，用户</a:t>
            </a:r>
            <a:r>
              <a:rPr lang="zh-CN" altLang="en-US" sz="2400" dirty="0">
                <a:latin typeface="Microsoft YaHei" charset="-122"/>
                <a:ea typeface="Microsoft YaHei" charset="-122"/>
                <a:cs typeface="Microsoft YaHei" charset="-122"/>
              </a:rPr>
              <a:t>当前的位置信息。</a:t>
            </a:r>
          </a:p>
          <a:p>
            <a:pPr>
              <a:lnSpc>
                <a:spcPct val="150000"/>
              </a:lnSpc>
            </a:pPr>
            <a:r>
              <a:rPr lang="en-US" altLang="zh-CN" sz="2400" dirty="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sym typeface="+mn-ea"/>
              </a:rPr>
              <a:t>被</a:t>
            </a:r>
            <a:r>
              <a:rPr lang="zh-CN" altLang="en-US" sz="2400" dirty="0">
                <a:latin typeface="Microsoft YaHei" charset="-122"/>
                <a:ea typeface="Microsoft YaHei" charset="-122"/>
                <a:cs typeface="Microsoft YaHei" charset="-122"/>
                <a:sym typeface="+mn-ea"/>
              </a:rPr>
              <a:t>访网络维护一个</a:t>
            </a:r>
            <a:r>
              <a:rPr lang="zh-CN" altLang="en-US" sz="2400" dirty="0" smtClean="0">
                <a:solidFill>
                  <a:srgbClr val="FF0000"/>
                </a:solidFill>
                <a:latin typeface="Microsoft YaHei" charset="-122"/>
                <a:ea typeface="Microsoft YaHei" charset="-122"/>
                <a:cs typeface="Microsoft YaHei" charset="-122"/>
                <a:sym typeface="+mn-ea"/>
              </a:rPr>
              <a:t>访问位置</a:t>
            </a:r>
            <a:r>
              <a:rPr lang="zh-CN" altLang="en-US" sz="2400" dirty="0">
                <a:solidFill>
                  <a:srgbClr val="FF0000"/>
                </a:solidFill>
                <a:latin typeface="Microsoft YaHei" charset="-122"/>
                <a:ea typeface="Microsoft YaHei" charset="-122"/>
                <a:cs typeface="Microsoft YaHei" charset="-122"/>
                <a:sym typeface="+mn-ea"/>
              </a:rPr>
              <a:t>注册器</a:t>
            </a:r>
            <a:r>
              <a:rPr lang="en-US" altLang="zh-CN" sz="2400" dirty="0">
                <a:latin typeface="Microsoft YaHei" charset="-122"/>
                <a:ea typeface="Microsoft YaHei" charset="-122"/>
                <a:cs typeface="Microsoft YaHei" charset="-122"/>
                <a:sym typeface="+mn-ea"/>
              </a:rPr>
              <a:t>(Visitor Location </a:t>
            </a:r>
            <a:r>
              <a:rPr lang="en-US" altLang="zh-CN" sz="2400" dirty="0" smtClean="0">
                <a:latin typeface="Microsoft YaHei" charset="-122"/>
                <a:ea typeface="Microsoft YaHei" charset="-122"/>
                <a:cs typeface="Microsoft YaHei" charset="-122"/>
                <a:sym typeface="+mn-ea"/>
              </a:rPr>
              <a:t>Register</a:t>
            </a:r>
            <a:r>
              <a:rPr lang="zh-CN" altLang="en-US" sz="2400" dirty="0" smtClean="0">
                <a:latin typeface="Microsoft YaHei" charset="-122"/>
                <a:ea typeface="Microsoft YaHei" charset="-122"/>
                <a:cs typeface="Microsoft YaHei" charset="-122"/>
                <a:sym typeface="+mn-ea"/>
              </a:rPr>
              <a:t> </a:t>
            </a:r>
            <a:r>
              <a:rPr lang="en-US" altLang="zh-CN" sz="2400" dirty="0" smtClean="0">
                <a:latin typeface="Microsoft YaHei" charset="-122"/>
                <a:ea typeface="Microsoft YaHei" charset="-122"/>
                <a:cs typeface="Microsoft YaHei" charset="-122"/>
                <a:sym typeface="+mn-ea"/>
              </a:rPr>
              <a:t>,</a:t>
            </a:r>
            <a:r>
              <a:rPr lang="zh-CN" altLang="en-US" sz="2400" dirty="0" smtClean="0">
                <a:latin typeface="Microsoft YaHei" charset="-122"/>
                <a:ea typeface="Microsoft YaHei" charset="-122"/>
                <a:cs typeface="Microsoft YaHei" charset="-122"/>
                <a:sym typeface="+mn-ea"/>
              </a:rPr>
              <a:t> </a:t>
            </a:r>
            <a:r>
              <a:rPr lang="en-US" altLang="zh-CN" sz="2400" dirty="0" smtClean="0">
                <a:latin typeface="Microsoft YaHei" charset="-122"/>
                <a:ea typeface="Microsoft YaHei" charset="-122"/>
                <a:cs typeface="Microsoft YaHei" charset="-122"/>
                <a:sym typeface="+mn-ea"/>
              </a:rPr>
              <a:t>VLR)</a:t>
            </a:r>
            <a:r>
              <a:rPr lang="zh-CN" altLang="en-US" sz="2400" dirty="0" smtClean="0">
                <a:latin typeface="Microsoft YaHei" charset="-122"/>
                <a:ea typeface="Microsoft YaHei" charset="-122"/>
                <a:cs typeface="Microsoft YaHei" charset="-122"/>
                <a:sym typeface="+mn-ea"/>
              </a:rPr>
              <a:t>的数据库：</a:t>
            </a:r>
            <a:endParaRPr lang="en-US" altLang="zh-CN" sz="2400" dirty="0" smtClean="0">
              <a:latin typeface="Microsoft YaHei" charset="-122"/>
              <a:ea typeface="Microsoft YaHei" charset="-122"/>
              <a:cs typeface="Microsoft YaHei" charset="-122"/>
              <a:sym typeface="+mn-ea"/>
            </a:endParaRPr>
          </a:p>
          <a:p>
            <a:pPr>
              <a:lnSpc>
                <a:spcPct val="150000"/>
              </a:lnSpc>
            </a:pPr>
            <a:r>
              <a:rPr lang="en-US" altLang="zh-CN" sz="2400" dirty="0">
                <a:latin typeface="Microsoft YaHei" charset="-122"/>
                <a:ea typeface="Microsoft YaHei" charset="-122"/>
                <a:cs typeface="Microsoft YaHei" charset="-122"/>
                <a:sym typeface="+mn-ea"/>
              </a:rPr>
              <a:t> </a:t>
            </a:r>
            <a:r>
              <a:rPr lang="en-US" altLang="zh-CN" sz="2400" dirty="0" smtClean="0">
                <a:latin typeface="Microsoft YaHei" charset="-122"/>
                <a:ea typeface="Microsoft YaHei" charset="-122"/>
                <a:cs typeface="Microsoft YaHei" charset="-122"/>
                <a:sym typeface="+mn-ea"/>
              </a:rPr>
              <a:t>      </a:t>
            </a:r>
            <a:r>
              <a:rPr lang="zh-CN" altLang="en-US" sz="2400" dirty="0" smtClean="0">
                <a:latin typeface="Microsoft YaHei" charset="-122"/>
                <a:ea typeface="Microsoft YaHei" charset="-122"/>
                <a:cs typeface="Microsoft YaHei" charset="-122"/>
                <a:sym typeface="+mn-ea"/>
              </a:rPr>
              <a:t>为</a:t>
            </a:r>
            <a:r>
              <a:rPr lang="zh-CN" altLang="en-US" sz="2400" dirty="0">
                <a:latin typeface="Microsoft YaHei" charset="-122"/>
                <a:ea typeface="Microsoft YaHei" charset="-122"/>
                <a:cs typeface="Microsoft YaHei" charset="-122"/>
                <a:sym typeface="+mn-ea"/>
              </a:rPr>
              <a:t>每</a:t>
            </a:r>
            <a:r>
              <a:rPr lang="zh-CN" altLang="en-US" sz="2400" dirty="0" smtClean="0">
                <a:latin typeface="Microsoft YaHei" charset="-122"/>
                <a:ea typeface="Microsoft YaHei" charset="-122"/>
                <a:cs typeface="Microsoft YaHei" charset="-122"/>
                <a:sym typeface="+mn-ea"/>
              </a:rPr>
              <a:t>一位当前</a:t>
            </a:r>
            <a:r>
              <a:rPr lang="zh-CN" altLang="en-US" sz="2400" dirty="0">
                <a:latin typeface="Microsoft YaHei" charset="-122"/>
                <a:ea typeface="Microsoft YaHei" charset="-122"/>
                <a:cs typeface="Microsoft YaHei" charset="-122"/>
                <a:sym typeface="+mn-ea"/>
              </a:rPr>
              <a:t>在其服务网络的移动用户提供一个表项。</a:t>
            </a:r>
          </a:p>
        </p:txBody>
      </p:sp>
      <p:sp>
        <p:nvSpPr>
          <p:cNvPr id="5" name="文本框 2"/>
          <p:cNvSpPr txBox="1"/>
          <p:nvPr>
            <p:custDataLst>
              <p:tags r:id="rId1"/>
            </p:custDataLst>
          </p:nvPr>
        </p:nvSpPr>
        <p:spPr>
          <a:xfrm>
            <a:off x="265584" y="328989"/>
            <a:ext cx="482892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smtClean="0">
                <a:solidFill>
                  <a:schemeClr val="tx1"/>
                </a:solidFill>
                <a:latin typeface="Microsoft YaHei" charset="-122"/>
                <a:ea typeface="Microsoft YaHei" charset="-122"/>
                <a:cs typeface="Microsoft YaHei" charset="-122"/>
                <a:sym typeface="+mn-ea"/>
              </a:rPr>
              <a:t>蜂窝</a:t>
            </a:r>
            <a:r>
              <a:rPr lang="zh-CN" altLang="en-US" sz="2400" b="0" dirty="0">
                <a:solidFill>
                  <a:schemeClr val="tx1"/>
                </a:solidFill>
                <a:latin typeface="Microsoft YaHei" charset="-122"/>
                <a:ea typeface="Microsoft YaHei" charset="-122"/>
                <a:cs typeface="Microsoft YaHei" charset="-122"/>
                <a:sym typeface="+mn-ea"/>
              </a:rPr>
              <a:t>网络中的移动性</a:t>
            </a:r>
            <a:r>
              <a:rPr lang="zh-CN" altLang="en-US" sz="2400" b="0" dirty="0" smtClean="0">
                <a:solidFill>
                  <a:schemeClr val="tx1"/>
                </a:solidFill>
                <a:latin typeface="Microsoft YaHei" charset="-122"/>
                <a:ea typeface="Microsoft YaHei" charset="-122"/>
                <a:cs typeface="Microsoft YaHei" charset="-122"/>
                <a:sym typeface="+mn-ea"/>
              </a:rPr>
              <a:t>管理</a:t>
            </a:r>
            <a:endParaRPr lang="zh-CN" altLang="en-US"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206262465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六边形 16"/>
          <p:cNvSpPr/>
          <p:nvPr/>
        </p:nvSpPr>
        <p:spPr>
          <a:xfrm>
            <a:off x="4921723" y="83693"/>
            <a:ext cx="3373887" cy="1919278"/>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10" name="文本框 9"/>
          <p:cNvSpPr txBox="1"/>
          <p:nvPr/>
        </p:nvSpPr>
        <p:spPr>
          <a:xfrm>
            <a:off x="265584" y="1609344"/>
            <a:ext cx="11258760" cy="3970318"/>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二、通信过程。</a:t>
            </a:r>
            <a:endParaRPr lang="en-US" altLang="zh-CN" sz="2400" dirty="0" smtClean="0">
              <a:latin typeface="Microsoft YaHei" charset="-122"/>
              <a:ea typeface="Microsoft YaHei" charset="-122"/>
              <a:cs typeface="Microsoft YaHei" charset="-122"/>
            </a:endParaRPr>
          </a:p>
          <a:p>
            <a:pPr lvl="0">
              <a:lnSpc>
                <a:spcPct val="150000"/>
              </a:lnSpc>
            </a:pPr>
            <a:r>
              <a:rPr lang="zh-CN" altLang="en-US" sz="2400" dirty="0" smtClean="0">
                <a:latin typeface="Microsoft YaHei" charset="-122"/>
                <a:ea typeface="Microsoft YaHei" charset="-122"/>
                <a:cs typeface="Microsoft YaHei" charset="-122"/>
              </a:rPr>
              <a:t>第一</a:t>
            </a:r>
            <a:r>
              <a:rPr lang="zh-CN" altLang="en-US" sz="2400" dirty="0">
                <a:latin typeface="Microsoft YaHei" charset="-122"/>
                <a:ea typeface="Microsoft YaHei" charset="-122"/>
                <a:cs typeface="Microsoft YaHei" charset="-122"/>
              </a:rPr>
              <a:t>步</a:t>
            </a:r>
            <a:r>
              <a:rPr lang="zh-CN" altLang="en-US" sz="2400" dirty="0" smtClean="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通信者</a:t>
            </a:r>
            <a:r>
              <a:rPr lang="zh-CN" altLang="en-US" sz="2400" dirty="0" smtClean="0">
                <a:latin typeface="Microsoft YaHei" charset="-122"/>
                <a:ea typeface="Microsoft YaHei" charset="-122"/>
                <a:cs typeface="Microsoft YaHei" charset="-122"/>
              </a:rPr>
              <a:t>拨打</a:t>
            </a:r>
            <a:r>
              <a:rPr lang="zh-CN" altLang="en-US" sz="2400" dirty="0">
                <a:latin typeface="Microsoft YaHei" charset="-122"/>
                <a:ea typeface="Microsoft YaHei" charset="-122"/>
                <a:cs typeface="Microsoft YaHei" charset="-122"/>
              </a:rPr>
              <a:t>移动用户的电话</a:t>
            </a:r>
            <a:r>
              <a:rPr lang="zh-CN" altLang="en-US" sz="2400" dirty="0" smtClean="0">
                <a:latin typeface="Microsoft YaHei" charset="-122"/>
                <a:ea typeface="Microsoft YaHei" charset="-122"/>
                <a:cs typeface="Microsoft YaHei" charset="-122"/>
              </a:rPr>
              <a:t>号码。</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第二</a:t>
            </a:r>
            <a:r>
              <a:rPr lang="zh-CN" altLang="en-US" sz="2400" dirty="0">
                <a:latin typeface="Microsoft YaHei" charset="-122"/>
                <a:ea typeface="Microsoft YaHei" charset="-122"/>
                <a:cs typeface="Microsoft YaHei" charset="-122"/>
              </a:rPr>
              <a:t>步</a:t>
            </a:r>
            <a:r>
              <a:rPr lang="zh-CN" altLang="en-US" sz="2400" dirty="0" smtClean="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归属移动交换中心</a:t>
            </a:r>
            <a:r>
              <a:rPr lang="zh-CN" altLang="en-US" sz="2400" dirty="0" smtClean="0">
                <a:latin typeface="Microsoft YaHei" charset="-122"/>
                <a:ea typeface="Microsoft YaHei" charset="-122"/>
                <a:cs typeface="Microsoft YaHei" charset="-122"/>
              </a:rPr>
              <a:t>收到</a:t>
            </a:r>
            <a:r>
              <a:rPr lang="zh-CN" altLang="en-US" sz="2400" dirty="0">
                <a:latin typeface="Microsoft YaHei" charset="-122"/>
                <a:ea typeface="Microsoft YaHei" charset="-122"/>
                <a:cs typeface="Microsoft YaHei" charset="-122"/>
              </a:rPr>
              <a:t>该呼叫，查询归属位置注册器来确定移动用户的位置。确定移动用户的漫游号码。</a:t>
            </a:r>
          </a:p>
          <a:p>
            <a:pPr lvl="0">
              <a:lnSpc>
                <a:spcPct val="150000"/>
              </a:lnSpc>
            </a:pPr>
            <a:r>
              <a:rPr lang="zh-CN" altLang="en-US" sz="2400" dirty="0" smtClean="0">
                <a:latin typeface="Microsoft YaHei" charset="-122"/>
                <a:ea typeface="Microsoft YaHei" charset="-122"/>
                <a:cs typeface="Microsoft YaHei" charset="-122"/>
              </a:rPr>
              <a:t>第三步：</a:t>
            </a:r>
            <a:r>
              <a:rPr lang="zh-CN" altLang="en-US" sz="2400" dirty="0">
                <a:latin typeface="Microsoft YaHei" charset="-122"/>
                <a:ea typeface="Microsoft YaHei" charset="-122"/>
                <a:cs typeface="Microsoft YaHei" charset="-122"/>
              </a:rPr>
              <a:t>漫游号码确定后，归属移动交换中心通过网络呼叫被访网络的移动交换中心，被访网络的移动交换中心呼叫移动用户</a:t>
            </a:r>
          </a:p>
          <a:p>
            <a:pPr>
              <a:lnSpc>
                <a:spcPct val="150000"/>
              </a:lnSpc>
            </a:pPr>
            <a:endParaRPr lang="zh-CN" altLang="en-US" sz="2400" dirty="0">
              <a:latin typeface="Microsoft YaHei" charset="-122"/>
              <a:ea typeface="Microsoft YaHei" charset="-122"/>
              <a:cs typeface="Microsoft YaHei" charset="-122"/>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055" y="485624"/>
            <a:ext cx="1108046" cy="1108046"/>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8251" y="4967874"/>
            <a:ext cx="1108046" cy="1108046"/>
          </a:xfrm>
          <a:prstGeom prst="rect">
            <a:avLst/>
          </a:prstGeom>
        </p:spPr>
      </p:pic>
      <p:sp>
        <p:nvSpPr>
          <p:cNvPr id="2" name="矩形 1"/>
          <p:cNvSpPr/>
          <p:nvPr/>
        </p:nvSpPr>
        <p:spPr>
          <a:xfrm>
            <a:off x="10161946" y="5273793"/>
            <a:ext cx="877163" cy="369332"/>
          </a:xfrm>
          <a:prstGeom prst="rect">
            <a:avLst/>
          </a:prstGeom>
        </p:spPr>
        <p:txBody>
          <a:bodyPr wrap="none">
            <a:spAutoFit/>
          </a:bodyPr>
          <a:lstStyle/>
          <a:p>
            <a:r>
              <a:rPr lang="zh-CN" altLang="en-US" dirty="0">
                <a:latin typeface="Microsoft YaHei" charset="-122"/>
                <a:ea typeface="Microsoft YaHei" charset="-122"/>
                <a:cs typeface="Microsoft YaHei" charset="-122"/>
              </a:rPr>
              <a:t>通信者</a:t>
            </a:r>
            <a:endParaRPr lang="zh-CN" altLang="en-US" dirty="0"/>
          </a:p>
        </p:txBody>
      </p:sp>
      <p:sp>
        <p:nvSpPr>
          <p:cNvPr id="14" name="矩形 13"/>
          <p:cNvSpPr/>
          <p:nvPr/>
        </p:nvSpPr>
        <p:spPr>
          <a:xfrm>
            <a:off x="7143292" y="834174"/>
            <a:ext cx="1107996" cy="369332"/>
          </a:xfrm>
          <a:prstGeom prst="rect">
            <a:avLst/>
          </a:prstGeom>
        </p:spPr>
        <p:txBody>
          <a:bodyPr wrap="none">
            <a:spAutoFit/>
          </a:bodyPr>
          <a:lstStyle/>
          <a:p>
            <a:r>
              <a:rPr lang="zh-CN" altLang="en-US" dirty="0" smtClean="0">
                <a:latin typeface="Microsoft YaHei" charset="-122"/>
                <a:ea typeface="Microsoft YaHei" charset="-122"/>
                <a:cs typeface="Microsoft YaHei" charset="-122"/>
              </a:rPr>
              <a:t>移动用户</a:t>
            </a:r>
            <a:endParaRPr lang="zh-CN" altLang="en-US" dirty="0"/>
          </a:p>
        </p:txBody>
      </p:sp>
      <p:sp>
        <p:nvSpPr>
          <p:cNvPr id="15" name="六边形 14"/>
          <p:cNvSpPr/>
          <p:nvPr/>
        </p:nvSpPr>
        <p:spPr>
          <a:xfrm>
            <a:off x="1585914" y="5141577"/>
            <a:ext cx="1526120" cy="1443330"/>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16" name="矩形 15"/>
          <p:cNvSpPr/>
          <p:nvPr/>
        </p:nvSpPr>
        <p:spPr>
          <a:xfrm>
            <a:off x="477918" y="5735458"/>
            <a:ext cx="1107996" cy="369332"/>
          </a:xfrm>
          <a:prstGeom prst="rect">
            <a:avLst/>
          </a:prstGeom>
        </p:spPr>
        <p:txBody>
          <a:bodyPr wrap="none">
            <a:spAutoFit/>
          </a:bodyPr>
          <a:lstStyle/>
          <a:p>
            <a:r>
              <a:rPr lang="zh-CN" altLang="en-US" dirty="0" smtClean="0">
                <a:latin typeface="Microsoft YaHei" charset="-122"/>
                <a:ea typeface="Microsoft YaHei" charset="-122"/>
                <a:cs typeface="Microsoft YaHei" charset="-122"/>
              </a:rPr>
              <a:t>归属网络</a:t>
            </a:r>
            <a:endParaRPr lang="zh-CN" altLang="en-US" dirty="0"/>
          </a:p>
        </p:txBody>
      </p:sp>
      <p:sp>
        <p:nvSpPr>
          <p:cNvPr id="18" name="矩形 17"/>
          <p:cNvSpPr/>
          <p:nvPr/>
        </p:nvSpPr>
        <p:spPr>
          <a:xfrm>
            <a:off x="3694187" y="98156"/>
            <a:ext cx="1107996" cy="369332"/>
          </a:xfrm>
          <a:prstGeom prst="rect">
            <a:avLst/>
          </a:prstGeom>
        </p:spPr>
        <p:txBody>
          <a:bodyPr wrap="none">
            <a:spAutoFit/>
          </a:bodyPr>
          <a:lstStyle/>
          <a:p>
            <a:r>
              <a:rPr lang="zh-CN" altLang="en-US" dirty="0" smtClean="0">
                <a:latin typeface="Microsoft YaHei" charset="-122"/>
                <a:ea typeface="Microsoft YaHei" charset="-122"/>
                <a:cs typeface="Microsoft YaHei" charset="-122"/>
              </a:rPr>
              <a:t>被访网络</a:t>
            </a:r>
            <a:endParaRPr lang="zh-CN" altLang="en-US" dirty="0"/>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0709" y="5333069"/>
            <a:ext cx="837097" cy="837097"/>
          </a:xfrm>
          <a:prstGeom prst="rect">
            <a:avLst/>
          </a:prstGeom>
        </p:spPr>
      </p:pic>
      <p:sp>
        <p:nvSpPr>
          <p:cNvPr id="3" name="矩形 2"/>
          <p:cNvSpPr/>
          <p:nvPr/>
        </p:nvSpPr>
        <p:spPr>
          <a:xfrm>
            <a:off x="3112034" y="6215575"/>
            <a:ext cx="2031325" cy="369332"/>
          </a:xfrm>
          <a:prstGeom prst="rect">
            <a:avLst/>
          </a:prstGeom>
        </p:spPr>
        <p:txBody>
          <a:bodyPr wrap="none">
            <a:spAutoFit/>
          </a:bodyPr>
          <a:lstStyle/>
          <a:p>
            <a:r>
              <a:rPr lang="zh-CN" altLang="en-US">
                <a:latin typeface="Microsoft YaHei" charset="-122"/>
                <a:ea typeface="Microsoft YaHei" charset="-122"/>
                <a:cs typeface="Microsoft YaHei" charset="-122"/>
              </a:rPr>
              <a:t>归属移动交换中心</a:t>
            </a:r>
            <a:endParaRPr lang="zh-CN" altLang="en-US"/>
          </a:p>
        </p:txBody>
      </p:sp>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7216" y="1408784"/>
            <a:ext cx="837097" cy="837097"/>
          </a:xfrm>
          <a:prstGeom prst="rect">
            <a:avLst/>
          </a:prstGeom>
        </p:spPr>
      </p:pic>
      <p:sp>
        <p:nvSpPr>
          <p:cNvPr id="21" name="矩形 20"/>
          <p:cNvSpPr/>
          <p:nvPr/>
        </p:nvSpPr>
        <p:spPr>
          <a:xfrm>
            <a:off x="7788541" y="2291290"/>
            <a:ext cx="2031325" cy="369332"/>
          </a:xfrm>
          <a:prstGeom prst="rect">
            <a:avLst/>
          </a:prstGeom>
        </p:spPr>
        <p:txBody>
          <a:bodyPr wrap="none">
            <a:spAutoFit/>
          </a:bodyPr>
          <a:lstStyle/>
          <a:p>
            <a:r>
              <a:rPr lang="zh-CN" altLang="en-US" dirty="0" smtClean="0">
                <a:latin typeface="Microsoft YaHei" charset="-122"/>
                <a:ea typeface="Microsoft YaHei" charset="-122"/>
                <a:cs typeface="Microsoft YaHei" charset="-122"/>
              </a:rPr>
              <a:t>被访移动</a:t>
            </a:r>
            <a:r>
              <a:rPr lang="zh-CN" altLang="en-US" dirty="0">
                <a:latin typeface="Microsoft YaHei" charset="-122"/>
                <a:ea typeface="Microsoft YaHei" charset="-122"/>
                <a:cs typeface="Microsoft YaHei" charset="-122"/>
              </a:rPr>
              <a:t>交换中心</a:t>
            </a:r>
            <a:endParaRPr lang="zh-CN" altLang="en-US" dirty="0"/>
          </a:p>
        </p:txBody>
      </p:sp>
      <p:sp>
        <p:nvSpPr>
          <p:cNvPr id="22" name="文本框 2"/>
          <p:cNvSpPr txBox="1"/>
          <p:nvPr>
            <p:custDataLst>
              <p:tags r:id="rId1"/>
            </p:custDataLst>
          </p:nvPr>
        </p:nvSpPr>
        <p:spPr>
          <a:xfrm>
            <a:off x="265584" y="328989"/>
            <a:ext cx="482892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smtClean="0">
                <a:solidFill>
                  <a:schemeClr val="tx1"/>
                </a:solidFill>
                <a:latin typeface="Microsoft YaHei" charset="-122"/>
                <a:ea typeface="Microsoft YaHei" charset="-122"/>
                <a:cs typeface="Microsoft YaHei" charset="-122"/>
                <a:sym typeface="+mn-ea"/>
              </a:rPr>
              <a:t>蜂窝</a:t>
            </a:r>
            <a:r>
              <a:rPr lang="zh-CN" altLang="en-US" sz="2400" b="0" dirty="0">
                <a:solidFill>
                  <a:schemeClr val="tx1"/>
                </a:solidFill>
                <a:latin typeface="Microsoft YaHei" charset="-122"/>
                <a:ea typeface="Microsoft YaHei" charset="-122"/>
                <a:cs typeface="Microsoft YaHei" charset="-122"/>
                <a:sym typeface="+mn-ea"/>
              </a:rPr>
              <a:t>网络中的移动性</a:t>
            </a:r>
            <a:r>
              <a:rPr lang="zh-CN" altLang="en-US" sz="2400" b="0" dirty="0" smtClean="0">
                <a:solidFill>
                  <a:schemeClr val="tx1"/>
                </a:solidFill>
                <a:latin typeface="Microsoft YaHei" charset="-122"/>
                <a:ea typeface="Microsoft YaHei" charset="-122"/>
                <a:cs typeface="Microsoft YaHei" charset="-122"/>
                <a:sym typeface="+mn-ea"/>
              </a:rPr>
              <a:t>管理</a:t>
            </a:r>
            <a:endParaRPr lang="zh-CN" altLang="en-US"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1164872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7664" y="1379836"/>
            <a:ext cx="11857873" cy="3416320"/>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、带</a:t>
            </a:r>
            <a:r>
              <a:rPr lang="zh-CN" altLang="en-US" sz="2400" dirty="0" smtClean="0">
                <a:latin typeface="Microsoft YaHei" charset="-122"/>
                <a:ea typeface="Microsoft YaHei" charset="-122"/>
                <a:cs typeface="Microsoft YaHei" charset="-122"/>
              </a:rPr>
              <a:t>冲突检测的载波监听多路访问协议</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选择、综合</a:t>
            </a:r>
            <a:r>
              <a:rPr lang="en-US" altLang="zh-CN" sz="2400" dirty="0" smtClean="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sym typeface="+mn-ea"/>
              </a:rPr>
              <a:t>Carrier Sense Multiple Access</a:t>
            </a:r>
            <a:r>
              <a:rPr lang="en-US" altLang="zh-CN" sz="2400" dirty="0" smtClean="0">
                <a:latin typeface="Microsoft YaHei" charset="-122"/>
                <a:ea typeface="Microsoft YaHei" charset="-122"/>
                <a:cs typeface="Microsoft YaHei" charset="-122"/>
                <a:sym typeface="+mn-ea"/>
              </a:rPr>
              <a:t>/Collision Detection</a:t>
            </a:r>
            <a:r>
              <a:rPr lang="zh-CN" altLang="en-US" sz="2400" dirty="0" smtClean="0">
                <a:latin typeface="Microsoft YaHei" charset="-122"/>
                <a:ea typeface="Microsoft YaHei" charset="-122"/>
                <a:cs typeface="Microsoft YaHei" charset="-122"/>
                <a:sym typeface="+mn-ea"/>
              </a:rPr>
              <a:t> </a:t>
            </a:r>
            <a:r>
              <a:rPr lang="en-US" altLang="zh-CN" sz="2400" dirty="0" smtClean="0">
                <a:latin typeface="Microsoft YaHei" charset="-122"/>
                <a:ea typeface="Microsoft YaHei" charset="-122"/>
                <a:cs typeface="Microsoft YaHei" charset="-122"/>
                <a:sym typeface="+mn-ea"/>
              </a:rPr>
              <a:t>,</a:t>
            </a:r>
            <a:r>
              <a:rPr lang="zh-CN" altLang="en-US" sz="2400" dirty="0" smtClean="0">
                <a:latin typeface="Microsoft YaHei" charset="-122"/>
                <a:ea typeface="Microsoft YaHei" charset="-122"/>
                <a:cs typeface="Microsoft YaHei" charset="-122"/>
                <a:sym typeface="+mn-ea"/>
              </a:rPr>
              <a:t> </a:t>
            </a:r>
            <a:r>
              <a:rPr lang="en-US" altLang="zh-CN" sz="2400" dirty="0" smtClean="0">
                <a:latin typeface="Microsoft YaHei" charset="-122"/>
                <a:ea typeface="Microsoft YaHei" charset="-122"/>
                <a:cs typeface="Microsoft YaHei" charset="-122"/>
              </a:rPr>
              <a:t>CSMA/CD</a:t>
            </a:r>
            <a:r>
              <a:rPr lang="zh-CN" altLang="en-US" sz="2400" dirty="0" smtClean="0">
                <a:latin typeface="Microsoft YaHei" charset="-122"/>
                <a:ea typeface="Microsoft YaHei" charset="-122"/>
                <a:cs typeface="Microsoft YaHei" charset="-122"/>
              </a:rPr>
              <a:t>）</a:t>
            </a:r>
          </a:p>
          <a:p>
            <a:pPr>
              <a:lnSpc>
                <a:spcPct val="150000"/>
              </a:lnSpc>
            </a:pPr>
            <a:r>
              <a:rPr lang="zh-CN" altLang="en-US" sz="2400" b="1" dirty="0" smtClean="0">
                <a:latin typeface="Microsoft YaHei" charset="-122"/>
                <a:ea typeface="Microsoft YaHei" charset="-122"/>
                <a:cs typeface="Microsoft YaHei" charset="-122"/>
              </a:rPr>
              <a:t>工作原理</a:t>
            </a:r>
            <a:r>
              <a:rPr lang="zh-CN" altLang="en-US" sz="2400" b="1"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通信站使用</a:t>
            </a:r>
            <a:r>
              <a:rPr lang="en-US" altLang="zh-CN" sz="2400" dirty="0">
                <a:latin typeface="Microsoft YaHei" charset="-122"/>
                <a:ea typeface="Microsoft YaHei" charset="-122"/>
                <a:cs typeface="Microsoft YaHei" charset="-122"/>
              </a:rPr>
              <a:t>CSMA</a:t>
            </a:r>
            <a:r>
              <a:rPr lang="zh-CN" altLang="en-US" sz="2400" dirty="0">
                <a:latin typeface="Microsoft YaHei" charset="-122"/>
                <a:ea typeface="Microsoft YaHei" charset="-122"/>
                <a:cs typeface="Microsoft YaHei" charset="-122"/>
              </a:rPr>
              <a:t>协议进行数据</a:t>
            </a:r>
            <a:r>
              <a:rPr lang="zh-CN" altLang="en-US" sz="2400" dirty="0" smtClean="0">
                <a:latin typeface="Microsoft YaHei" charset="-122"/>
                <a:ea typeface="Microsoft YaHei" charset="-122"/>
                <a:cs typeface="Microsoft YaHei" charset="-122"/>
              </a:rPr>
              <a:t>发送，在</a:t>
            </a:r>
            <a:r>
              <a:rPr lang="zh-CN" altLang="en-US" sz="2400" dirty="0">
                <a:latin typeface="Microsoft YaHei" charset="-122"/>
                <a:ea typeface="Microsoft YaHei" charset="-122"/>
                <a:cs typeface="Microsoft YaHei" charset="-122"/>
              </a:rPr>
              <a:t>发送期间如果能检测到碰撞，立即</a:t>
            </a:r>
            <a:r>
              <a:rPr lang="zh-CN" altLang="en-US" sz="2400" dirty="0">
                <a:solidFill>
                  <a:srgbClr val="FF0000"/>
                </a:solidFill>
                <a:latin typeface="Microsoft YaHei" charset="-122"/>
                <a:ea typeface="Microsoft YaHei" charset="-122"/>
                <a:cs typeface="Microsoft YaHei" charset="-122"/>
              </a:rPr>
              <a:t>终止发送</a:t>
            </a:r>
            <a:r>
              <a:rPr lang="zh-CN" altLang="en-US" sz="2400" dirty="0">
                <a:latin typeface="Microsoft YaHei" charset="-122"/>
                <a:ea typeface="Microsoft YaHei" charset="-122"/>
                <a:cs typeface="Microsoft YaHei" charset="-122"/>
              </a:rPr>
              <a:t>，并发出一个</a:t>
            </a:r>
            <a:r>
              <a:rPr lang="zh-CN" altLang="en-US" sz="2400" dirty="0">
                <a:solidFill>
                  <a:srgbClr val="FF0000"/>
                </a:solidFill>
                <a:latin typeface="Microsoft YaHei" charset="-122"/>
                <a:ea typeface="Microsoft YaHei" charset="-122"/>
                <a:cs typeface="Microsoft YaHei" charset="-122"/>
              </a:rPr>
              <a:t>冲突强化信号</a:t>
            </a:r>
            <a:r>
              <a:rPr lang="zh-CN" altLang="en-US" sz="2400" dirty="0">
                <a:latin typeface="Microsoft YaHei" charset="-122"/>
                <a:ea typeface="Microsoft YaHei" charset="-122"/>
                <a:cs typeface="Microsoft YaHei" charset="-122"/>
              </a:rPr>
              <a:t>，使所有通信站点都知道冲突的</a:t>
            </a:r>
            <a:r>
              <a:rPr lang="zh-CN" altLang="en-US" sz="2400" dirty="0" smtClean="0">
                <a:latin typeface="Microsoft YaHei" charset="-122"/>
                <a:ea typeface="Microsoft YaHei" charset="-122"/>
                <a:cs typeface="Microsoft YaHei" charset="-122"/>
              </a:rPr>
              <a:t>发生。发出</a:t>
            </a:r>
            <a:r>
              <a:rPr lang="zh-CN" altLang="en-US" sz="2400" dirty="0">
                <a:latin typeface="Microsoft YaHei" charset="-122"/>
                <a:ea typeface="Microsoft YaHei" charset="-122"/>
                <a:cs typeface="Microsoft YaHei" charset="-122"/>
              </a:rPr>
              <a:t>冲突强化</a:t>
            </a:r>
            <a:r>
              <a:rPr lang="zh-CN" altLang="en-US" sz="2400" dirty="0" smtClean="0">
                <a:latin typeface="Microsoft YaHei" charset="-122"/>
                <a:ea typeface="Microsoft YaHei" charset="-122"/>
                <a:cs typeface="Microsoft YaHei" charset="-122"/>
              </a:rPr>
              <a:t>信号，使所有通信站都知道冲突的发生；发出冲突强化信号后，等待</a:t>
            </a:r>
            <a:r>
              <a:rPr lang="zh-CN" altLang="en-US" sz="2400" dirty="0">
                <a:latin typeface="Microsoft YaHei" charset="-122"/>
                <a:ea typeface="Microsoft YaHei" charset="-122"/>
                <a:cs typeface="Microsoft YaHei" charset="-122"/>
              </a:rPr>
              <a:t>一个随机时间，再重复上述过程。</a:t>
            </a:r>
            <a:endParaRPr lang="zh-CN" altLang="en-US" sz="2400" dirty="0" smtClean="0">
              <a:latin typeface="Microsoft YaHei" charset="-122"/>
              <a:ea typeface="Microsoft YaHei" charset="-122"/>
              <a:cs typeface="Microsoft YaHei" charset="-122"/>
              <a:sym typeface="+mn-ea"/>
            </a:endParaRPr>
          </a:p>
        </p:txBody>
      </p:sp>
      <p:sp>
        <p:nvSpPr>
          <p:cNvPr id="7" name="文本框 2"/>
          <p:cNvSpPr txBox="1"/>
          <p:nvPr>
            <p:custDataLst>
              <p:tags r:id="rId1"/>
            </p:custDataLst>
          </p:nvPr>
        </p:nvSpPr>
        <p:spPr>
          <a:xfrm>
            <a:off x="157664" y="427097"/>
            <a:ext cx="603458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smtClean="0">
                <a:solidFill>
                  <a:schemeClr val="tx1"/>
                </a:solidFill>
                <a:latin typeface="Microsoft YaHei" charset="-122"/>
                <a:ea typeface="Microsoft YaHei" charset="-122"/>
                <a:cs typeface="Microsoft YaHei" charset="-122"/>
                <a:sym typeface="+mn-ea"/>
              </a:rPr>
              <a:t>随机</a:t>
            </a:r>
            <a:r>
              <a:rPr lang="zh-CN" altLang="en-US" sz="2400" dirty="0" smtClean="0">
                <a:solidFill>
                  <a:schemeClr val="tx1"/>
                </a:solidFill>
                <a:latin typeface="Microsoft YaHei" charset="-122"/>
                <a:ea typeface="Microsoft YaHei" charset="-122"/>
                <a:cs typeface="Microsoft YaHei" charset="-122"/>
                <a:sym typeface="+mn-ea"/>
              </a:rPr>
              <a:t>访问</a:t>
            </a:r>
            <a:r>
              <a:rPr lang="en-US" altLang="zh-CN" sz="2400" dirty="0" smtClean="0">
                <a:solidFill>
                  <a:schemeClr val="tx1"/>
                </a:solidFill>
                <a:latin typeface="Microsoft YaHei" charset="-122"/>
                <a:ea typeface="Microsoft YaHei" charset="-122"/>
                <a:cs typeface="Microsoft YaHei" charset="-122"/>
                <a:sym typeface="+mn-ea"/>
              </a:rPr>
              <a:t>MAC</a:t>
            </a:r>
            <a:r>
              <a:rPr lang="zh-CN" altLang="en-US" sz="2400" dirty="0" smtClean="0">
                <a:solidFill>
                  <a:schemeClr val="tx1"/>
                </a:solidFill>
                <a:latin typeface="Microsoft YaHei" charset="-122"/>
                <a:ea typeface="Microsoft YaHei" charset="-122"/>
                <a:cs typeface="Microsoft YaHei" charset="-122"/>
                <a:sym typeface="+mn-ea"/>
              </a:rPr>
              <a:t>协议</a:t>
            </a:r>
            <a:r>
              <a:rPr lang="en-US" altLang="zh-CN" sz="2400" dirty="0" smtClean="0">
                <a:solidFill>
                  <a:schemeClr val="tx1"/>
                </a:solidFill>
                <a:latin typeface="Microsoft YaHei" charset="-122"/>
                <a:ea typeface="Microsoft YaHei" charset="-122"/>
                <a:cs typeface="Microsoft YaHei" charset="-122"/>
                <a:sym typeface="+mn-ea"/>
              </a:rPr>
              <a:t>【</a:t>
            </a:r>
            <a:r>
              <a:rPr lang="zh-CN" altLang="en-US" sz="2400" dirty="0" smtClean="0">
                <a:solidFill>
                  <a:schemeClr val="tx1"/>
                </a:solidFill>
                <a:latin typeface="Microsoft YaHei" charset="-122"/>
                <a:ea typeface="Microsoft YaHei" charset="-122"/>
                <a:cs typeface="Microsoft YaHei" charset="-122"/>
                <a:sym typeface="+mn-ea"/>
              </a:rPr>
              <a:t>选择、填空</a:t>
            </a:r>
            <a:r>
              <a:rPr lang="en-US" altLang="zh-CN" sz="2400" dirty="0" smtClean="0">
                <a:solidFill>
                  <a:schemeClr val="tx1"/>
                </a:solidFill>
                <a:latin typeface="Microsoft YaHei" charset="-122"/>
                <a:ea typeface="Microsoft YaHei" charset="-122"/>
                <a:cs typeface="Microsoft YaHei" charset="-122"/>
                <a:sym typeface="+mn-ea"/>
              </a:rPr>
              <a:t>】</a:t>
            </a:r>
            <a:endParaRPr lang="en-US" altLang="zh-CN" sz="240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761747"/>
            <a:ext cx="1446663"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蜂窝网络</a:t>
            </a:r>
            <a:endParaRPr lang="zh-CN" altLang="en-US" dirty="0">
              <a:latin typeface="微软雅黑" pitchFamily="34" charset="-122"/>
              <a:ea typeface="微软雅黑" pitchFamily="34" charset="-122"/>
            </a:endParaRPr>
          </a:p>
        </p:txBody>
      </p:sp>
      <p:sp>
        <p:nvSpPr>
          <p:cNvPr id="3" name="左大括号 2"/>
          <p:cNvSpPr/>
          <p:nvPr/>
        </p:nvSpPr>
        <p:spPr>
          <a:xfrm>
            <a:off x="1010494" y="1643052"/>
            <a:ext cx="304959" cy="260672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itchFamily="34" charset="-122"/>
              <a:ea typeface="微软雅黑" pitchFamily="34" charset="-122"/>
            </a:endParaRPr>
          </a:p>
        </p:txBody>
      </p:sp>
      <p:sp>
        <p:nvSpPr>
          <p:cNvPr id="9" name="TextBox 8"/>
          <p:cNvSpPr txBox="1"/>
          <p:nvPr/>
        </p:nvSpPr>
        <p:spPr>
          <a:xfrm>
            <a:off x="1315453" y="1446002"/>
            <a:ext cx="4737572" cy="3000821"/>
          </a:xfrm>
          <a:prstGeom prst="rect">
            <a:avLst/>
          </a:prstGeom>
          <a:noFill/>
        </p:spPr>
        <p:txBody>
          <a:bodyPr wrap="square" rtlCol="0">
            <a:spAutoFit/>
          </a:bodyPr>
          <a:lstStyle/>
          <a:p>
            <a:pPr>
              <a:lnSpc>
                <a:spcPct val="150000"/>
              </a:lnSpc>
            </a:pPr>
            <a:r>
              <a:rPr lang="zh-CN" altLang="en-US" dirty="0" smtClean="0">
                <a:latin typeface="微软雅黑" pitchFamily="34" charset="-122"/>
                <a:ea typeface="微软雅黑" pitchFamily="34" charset="-122"/>
              </a:rPr>
              <a:t>蜂窝网络体系</a:t>
            </a:r>
            <a:r>
              <a:rPr lang="zh-CN" altLang="en-US" dirty="0" smtClean="0">
                <a:latin typeface="微软雅黑" pitchFamily="34" charset="-122"/>
                <a:ea typeface="微软雅黑" pitchFamily="34" charset="-122"/>
              </a:rPr>
              <a:t>结构</a:t>
            </a:r>
            <a:endParaRPr lang="en-US" altLang="zh-CN" dirty="0" smtClean="0">
              <a:latin typeface="微软雅黑" pitchFamily="34" charset="-122"/>
              <a:ea typeface="微软雅黑" pitchFamily="34" charset="-122"/>
            </a:endParaRPr>
          </a:p>
          <a:p>
            <a:pPr>
              <a:lnSpc>
                <a:spcPct val="150000"/>
              </a:lnSpc>
            </a:pPr>
            <a:endParaRPr lang="en-US" altLang="zh-CN" dirty="0" smtClean="0">
              <a:latin typeface="微软雅黑" pitchFamily="34" charset="-122"/>
              <a:ea typeface="微软雅黑" pitchFamily="34" charset="-122"/>
            </a:endParaRPr>
          </a:p>
          <a:p>
            <a:pPr>
              <a:lnSpc>
                <a:spcPct val="150000"/>
              </a:lnSpc>
            </a:pP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蜂窝</a:t>
            </a:r>
            <a:r>
              <a:rPr lang="zh-CN" altLang="en-US" dirty="0" smtClean="0">
                <a:latin typeface="微软雅黑" pitchFamily="34" charset="-122"/>
                <a:ea typeface="微软雅黑" pitchFamily="34" charset="-122"/>
              </a:rPr>
              <a:t>网络中的移动性</a:t>
            </a:r>
            <a:r>
              <a:rPr lang="zh-CN" altLang="en-US" dirty="0" smtClean="0">
                <a:latin typeface="微软雅黑" pitchFamily="34" charset="-122"/>
                <a:ea typeface="微软雅黑" pitchFamily="34" charset="-122"/>
              </a:rPr>
              <a:t>管理</a:t>
            </a:r>
            <a:endParaRPr lang="en-US" altLang="zh-CN" dirty="0" smtClean="0">
              <a:latin typeface="微软雅黑" pitchFamily="34" charset="-122"/>
              <a:ea typeface="微软雅黑" pitchFamily="34" charset="-122"/>
            </a:endParaRPr>
          </a:p>
          <a:p>
            <a:pPr>
              <a:lnSpc>
                <a:spcPct val="150000"/>
              </a:lnSpc>
            </a:pPr>
            <a:endParaRPr lang="en-US" altLang="zh-CN" dirty="0" smtClean="0">
              <a:latin typeface="微软雅黑" pitchFamily="34" charset="-122"/>
              <a:ea typeface="微软雅黑" pitchFamily="34" charset="-122"/>
            </a:endParaRPr>
          </a:p>
          <a:p>
            <a:pPr>
              <a:lnSpc>
                <a:spcPct val="150000"/>
              </a:lnSpc>
            </a:pPr>
            <a:endParaRPr lang="en-US" altLang="zh-CN" dirty="0" smtClean="0">
              <a:latin typeface="微软雅黑" pitchFamily="34" charset="-122"/>
              <a:ea typeface="微软雅黑" pitchFamily="34" charset="-122"/>
            </a:endParaRPr>
          </a:p>
          <a:p>
            <a:pPr>
              <a:lnSpc>
                <a:spcPct val="150000"/>
              </a:lnSpc>
            </a:pPr>
            <a:r>
              <a:rPr lang="zh-CN" altLang="en-US" dirty="0" smtClean="0">
                <a:solidFill>
                  <a:srgbClr val="FF0000"/>
                </a:solidFill>
                <a:latin typeface="微软雅黑" pitchFamily="34" charset="-122"/>
                <a:ea typeface="微软雅黑" pitchFamily="34" charset="-122"/>
              </a:rPr>
              <a:t>移动通信</a:t>
            </a:r>
            <a:r>
              <a:rPr lang="en-US" altLang="zh-CN" dirty="0" smtClean="0">
                <a:solidFill>
                  <a:srgbClr val="FF0000"/>
                </a:solidFill>
                <a:latin typeface="微软雅黑" pitchFamily="34" charset="-122"/>
                <a:ea typeface="微软雅黑" pitchFamily="34" charset="-122"/>
              </a:rPr>
              <a:t>2G/3G/4G/5G</a:t>
            </a:r>
            <a:r>
              <a:rPr lang="zh-CN" altLang="en-US" dirty="0" smtClean="0">
                <a:solidFill>
                  <a:srgbClr val="FF0000"/>
                </a:solidFill>
                <a:latin typeface="微软雅黑" pitchFamily="34" charset="-122"/>
                <a:ea typeface="微软雅黑" pitchFamily="34" charset="-122"/>
              </a:rPr>
              <a:t>网络</a:t>
            </a:r>
            <a:endParaRPr lang="zh-CN" altLang="en-US" dirty="0">
              <a:solidFill>
                <a:srgbClr val="FF0000"/>
              </a:solidFill>
              <a:latin typeface="微软雅黑" pitchFamily="34" charset="-122"/>
              <a:ea typeface="微软雅黑" pitchFamily="34" charset="-122"/>
            </a:endParaRPr>
          </a:p>
        </p:txBody>
      </p:sp>
      <p:sp>
        <p:nvSpPr>
          <p:cNvPr id="5" name="文本框 4"/>
          <p:cNvSpPr txBox="1"/>
          <p:nvPr/>
        </p:nvSpPr>
        <p:spPr>
          <a:xfrm>
            <a:off x="4388403" y="788894"/>
            <a:ext cx="7579007" cy="1015663"/>
          </a:xfrm>
          <a:prstGeom prst="rect">
            <a:avLst/>
          </a:prstGeom>
          <a:noFill/>
          <a:ln>
            <a:solidFill>
              <a:schemeClr val="tx1"/>
            </a:solidFill>
          </a:ln>
        </p:spPr>
        <p:txBody>
          <a:bodyPr wrap="square" rtlCol="0">
            <a:spAutoFit/>
          </a:bodyPr>
          <a:lstStyle/>
          <a:p>
            <a:pPr>
              <a:lnSpc>
                <a:spcPct val="150000"/>
              </a:lnSpc>
            </a:pPr>
            <a:r>
              <a:rPr lang="zh-CN" altLang="en-US" sz="2000" b="1" dirty="0" smtClean="0">
                <a:latin typeface="微软雅黑" pitchFamily="34" charset="-122"/>
                <a:ea typeface="微软雅黑" pitchFamily="34" charset="-122"/>
                <a:cs typeface="Microsoft YaHei" charset="-122"/>
                <a:sym typeface="+mn-ea"/>
              </a:rPr>
              <a:t>第二</a:t>
            </a:r>
            <a:r>
              <a:rPr lang="zh-CN" altLang="en-US" sz="2000" b="1" dirty="0" smtClean="0">
                <a:latin typeface="微软雅黑" pitchFamily="34" charset="-122"/>
                <a:ea typeface="微软雅黑" pitchFamily="34" charset="-122"/>
                <a:cs typeface="Microsoft YaHei" charset="-122"/>
                <a:sym typeface="+mn-ea"/>
              </a:rPr>
              <a:t>代蜂窝移动通信</a:t>
            </a:r>
            <a:r>
              <a:rPr lang="en-US" altLang="zh-CN" sz="2000" b="1" dirty="0" smtClean="0">
                <a:latin typeface="微软雅黑" pitchFamily="34" charset="-122"/>
                <a:ea typeface="微软雅黑" pitchFamily="34" charset="-122"/>
                <a:cs typeface="Microsoft YaHei" charset="-122"/>
                <a:sym typeface="+mn-ea"/>
              </a:rPr>
              <a:t>(2G)</a:t>
            </a:r>
            <a:r>
              <a:rPr lang="zh-CN" altLang="en-US" sz="2000" b="1" dirty="0" smtClean="0">
                <a:latin typeface="微软雅黑" pitchFamily="34" charset="-122"/>
                <a:ea typeface="微软雅黑" pitchFamily="34" charset="-122"/>
                <a:cs typeface="Microsoft YaHei" charset="-122"/>
                <a:sym typeface="+mn-ea"/>
              </a:rPr>
              <a:t>：</a:t>
            </a:r>
            <a:endParaRPr lang="en-US" altLang="zh-CN" sz="2000" b="1" dirty="0" smtClean="0">
              <a:latin typeface="微软雅黑" pitchFamily="34" charset="-122"/>
              <a:ea typeface="微软雅黑" pitchFamily="34" charset="-122"/>
              <a:cs typeface="Microsoft YaHei" charset="-122"/>
              <a:sym typeface="+mn-ea"/>
            </a:endParaRPr>
          </a:p>
          <a:p>
            <a:pPr>
              <a:lnSpc>
                <a:spcPct val="150000"/>
              </a:lnSpc>
            </a:pPr>
            <a:r>
              <a:rPr lang="en-US" altLang="zh-CN" sz="2000" dirty="0" smtClean="0">
                <a:solidFill>
                  <a:srgbClr val="C00000"/>
                </a:solidFill>
                <a:latin typeface="Microsoft YaHei" charset="-122"/>
                <a:ea typeface="Microsoft YaHei" charset="-122"/>
                <a:cs typeface="Microsoft YaHei" charset="-122"/>
              </a:rPr>
              <a:t>GSM</a:t>
            </a:r>
            <a:r>
              <a:rPr lang="zh-CN" altLang="en-US" sz="2000" dirty="0">
                <a:solidFill>
                  <a:srgbClr val="C00000"/>
                </a:solidFill>
                <a:latin typeface="Microsoft YaHei" charset="-122"/>
                <a:ea typeface="Microsoft YaHei" charset="-122"/>
                <a:cs typeface="Microsoft YaHei" charset="-122"/>
              </a:rPr>
              <a:t>系统</a:t>
            </a:r>
            <a:r>
              <a:rPr lang="zh-CN" altLang="en-US" sz="2000" dirty="0">
                <a:latin typeface="Microsoft YaHei" charset="-122"/>
                <a:ea typeface="Microsoft YaHei" charset="-122"/>
                <a:cs typeface="Microsoft YaHei" charset="-122"/>
              </a:rPr>
              <a:t>是第二代移动电话系统的开端</a:t>
            </a:r>
            <a:r>
              <a:rPr lang="zh-CN" altLang="en-US" sz="2000" dirty="0" smtClean="0">
                <a:latin typeface="Microsoft YaHei" charset="-122"/>
                <a:ea typeface="Microsoft YaHei" charset="-122"/>
                <a:cs typeface="Microsoft YaHei" charset="-122"/>
              </a:rPr>
              <a:t>。</a:t>
            </a:r>
            <a:endParaRPr lang="en-US" altLang="zh-CN" sz="2000" dirty="0">
              <a:latin typeface="Microsoft YaHei" charset="-122"/>
              <a:ea typeface="Microsoft YaHei" charset="-122"/>
              <a:cs typeface="Microsoft YaHei" charset="-122"/>
            </a:endParaRPr>
          </a:p>
        </p:txBody>
      </p:sp>
      <p:sp>
        <p:nvSpPr>
          <p:cNvPr id="6" name="TextBox 4"/>
          <p:cNvSpPr txBox="1"/>
          <p:nvPr/>
        </p:nvSpPr>
        <p:spPr>
          <a:xfrm>
            <a:off x="4388403" y="2050264"/>
            <a:ext cx="7579007" cy="1015663"/>
          </a:xfrm>
          <a:prstGeom prst="rect">
            <a:avLst/>
          </a:prstGeom>
          <a:noFill/>
          <a:ln>
            <a:solidFill>
              <a:schemeClr val="tx1"/>
            </a:solidFill>
          </a:ln>
        </p:spPr>
        <p:txBody>
          <a:bodyPr wrap="square" rtlCol="0">
            <a:spAutoFit/>
          </a:bodyPr>
          <a:lstStyle/>
          <a:p>
            <a:pPr>
              <a:lnSpc>
                <a:spcPct val="150000"/>
              </a:lnSpc>
            </a:pPr>
            <a:r>
              <a:rPr lang="zh-CN" altLang="en-US" sz="2000" b="1" dirty="0" smtClean="0">
                <a:latin typeface="Microsoft YaHei" charset="-122"/>
                <a:ea typeface="Microsoft YaHei" charset="-122"/>
                <a:cs typeface="Microsoft YaHei" charset="-122"/>
              </a:rPr>
              <a:t>第三</a:t>
            </a:r>
            <a:r>
              <a:rPr lang="zh-CN" altLang="en-US" sz="2000" b="1" dirty="0" smtClean="0">
                <a:latin typeface="Microsoft YaHei" charset="-122"/>
                <a:ea typeface="Microsoft YaHei" charset="-122"/>
                <a:cs typeface="Microsoft YaHei" charset="-122"/>
              </a:rPr>
              <a:t>代移动通信系统</a:t>
            </a:r>
            <a:r>
              <a:rPr lang="en-US" altLang="zh-CN" sz="2000" b="1" dirty="0" smtClean="0">
                <a:latin typeface="Microsoft YaHei" charset="-122"/>
                <a:ea typeface="Microsoft YaHei" charset="-122"/>
                <a:cs typeface="Microsoft YaHei" charset="-122"/>
              </a:rPr>
              <a:t>(3G)</a:t>
            </a:r>
            <a:r>
              <a:rPr lang="zh-CN" altLang="en-US" sz="2000" b="1" dirty="0" smtClean="0">
                <a:latin typeface="Microsoft YaHei" charset="-122"/>
                <a:ea typeface="Microsoft YaHei" charset="-122"/>
                <a:cs typeface="Microsoft YaHei" charset="-122"/>
              </a:rPr>
              <a:t>：</a:t>
            </a:r>
            <a:endParaRPr lang="en-US" altLang="zh-CN" sz="2000" b="1"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关键</a:t>
            </a:r>
            <a:r>
              <a:rPr lang="zh-CN" altLang="en-US" sz="2000" dirty="0" smtClean="0">
                <a:latin typeface="Microsoft YaHei" charset="-122"/>
                <a:ea typeface="Microsoft YaHei" charset="-122"/>
                <a:cs typeface="Microsoft YaHei" charset="-122"/>
              </a:rPr>
              <a:t>技术：无线传输技术</a:t>
            </a:r>
            <a:endParaRPr lang="en-US" altLang="zh-CN" sz="2000" dirty="0" smtClean="0">
              <a:latin typeface="Microsoft YaHei" charset="-122"/>
              <a:ea typeface="Microsoft YaHei" charset="-122"/>
              <a:cs typeface="Microsoft YaHei" charset="-122"/>
            </a:endParaRPr>
          </a:p>
        </p:txBody>
      </p:sp>
      <p:sp>
        <p:nvSpPr>
          <p:cNvPr id="7" name="TextBox 4"/>
          <p:cNvSpPr txBox="1"/>
          <p:nvPr/>
        </p:nvSpPr>
        <p:spPr>
          <a:xfrm>
            <a:off x="4388403" y="3281883"/>
            <a:ext cx="7579007" cy="1477328"/>
          </a:xfrm>
          <a:prstGeom prst="rect">
            <a:avLst/>
          </a:prstGeom>
          <a:noFill/>
          <a:ln>
            <a:solidFill>
              <a:schemeClr val="tx1"/>
            </a:solidFill>
          </a:ln>
        </p:spPr>
        <p:txBody>
          <a:bodyPr wrap="square" rtlCol="0">
            <a:spAutoFit/>
          </a:bodyPr>
          <a:lstStyle/>
          <a:p>
            <a:pPr>
              <a:lnSpc>
                <a:spcPct val="150000"/>
              </a:lnSpc>
            </a:pPr>
            <a:r>
              <a:rPr lang="en-US" altLang="zh-CN" sz="2000" b="1" dirty="0" smtClean="0">
                <a:latin typeface="Microsoft YaHei" charset="-122"/>
                <a:ea typeface="Microsoft YaHei" charset="-122"/>
                <a:cs typeface="Microsoft YaHei" charset="-122"/>
              </a:rPr>
              <a:t>4G/LTE</a:t>
            </a:r>
            <a:endParaRPr lang="en-US" altLang="zh-CN" sz="2000" b="1"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4G</a:t>
            </a:r>
            <a:r>
              <a:rPr lang="zh-CN" altLang="en-US" sz="2000" dirty="0" smtClean="0">
                <a:latin typeface="Microsoft YaHei" charset="-122"/>
                <a:ea typeface="Microsoft YaHei" charset="-122"/>
                <a:cs typeface="Microsoft YaHei" charset="-122"/>
              </a:rPr>
              <a:t>特点：高速率传输，智能化，业务多样化，无缝接入，后向兼容，经济</a:t>
            </a:r>
            <a:endParaRPr lang="en-US" altLang="zh-CN" sz="2000" dirty="0">
              <a:latin typeface="Microsoft YaHei" charset="-122"/>
              <a:ea typeface="Microsoft YaHei" charset="-122"/>
              <a:cs typeface="Microsoft YaHei" charset="-122"/>
            </a:endParaRPr>
          </a:p>
        </p:txBody>
      </p:sp>
      <p:sp>
        <p:nvSpPr>
          <p:cNvPr id="8" name="TextBox 4"/>
          <p:cNvSpPr txBox="1"/>
          <p:nvPr/>
        </p:nvSpPr>
        <p:spPr>
          <a:xfrm>
            <a:off x="4388403" y="5030051"/>
            <a:ext cx="7579007" cy="1477328"/>
          </a:xfrm>
          <a:prstGeom prst="rect">
            <a:avLst/>
          </a:prstGeom>
          <a:noFill/>
          <a:ln>
            <a:solidFill>
              <a:schemeClr val="tx1"/>
            </a:solidFill>
          </a:ln>
        </p:spPr>
        <p:txBody>
          <a:bodyPr wrap="square" rtlCol="0">
            <a:spAutoFit/>
          </a:bodyPr>
          <a:lstStyle/>
          <a:p>
            <a:pPr>
              <a:lnSpc>
                <a:spcPct val="150000"/>
              </a:lnSpc>
            </a:pPr>
            <a:r>
              <a:rPr lang="en-US" altLang="zh-CN" sz="2000" b="1" dirty="0" smtClean="0">
                <a:latin typeface="Microsoft YaHei" charset="-122"/>
                <a:ea typeface="Microsoft YaHei" charset="-122"/>
                <a:cs typeface="Microsoft YaHei" charset="-122"/>
              </a:rPr>
              <a:t>5G</a:t>
            </a:r>
            <a:endParaRPr lang="en-US" altLang="zh-CN" sz="2000" b="1"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技术</a:t>
            </a:r>
            <a:r>
              <a:rPr lang="zh-CN" altLang="en-US" sz="2000" dirty="0" smtClean="0">
                <a:latin typeface="Microsoft YaHei" charset="-122"/>
                <a:ea typeface="Microsoft YaHei" charset="-122"/>
                <a:cs typeface="Microsoft YaHei" charset="-122"/>
              </a:rPr>
              <a:t>目的：构建网络社会。</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特点</a:t>
            </a:r>
            <a:r>
              <a:rPr lang="zh-CN" altLang="en-US" sz="2000" dirty="0" smtClean="0">
                <a:latin typeface="Microsoft YaHei" charset="-122"/>
                <a:ea typeface="Microsoft YaHei" charset="-122"/>
                <a:cs typeface="Microsoft YaHei" charset="-122"/>
              </a:rPr>
              <a:t>：超高速率传输，超高容量、超可靠性、随时随地可接入性。</a:t>
            </a:r>
            <a:endParaRPr lang="en-US" altLang="zh-CN" sz="20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967162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2121408" y="3462546"/>
            <a:ext cx="2478207"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无线与移动网络</a:t>
            </a:r>
          </a:p>
        </p:txBody>
      </p:sp>
      <p:sp>
        <p:nvSpPr>
          <p:cNvPr id="28" name="左大括号 27"/>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9" name="文本框 28"/>
          <p:cNvSpPr txBox="1"/>
          <p:nvPr/>
        </p:nvSpPr>
        <p:spPr>
          <a:xfrm>
            <a:off x="5658291" y="2004877"/>
            <a:ext cx="4017724" cy="341632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无线</a:t>
            </a:r>
            <a:r>
              <a:rPr kumimoji="1" lang="zh-CN" altLang="en-US" sz="2400" dirty="0" smtClean="0">
                <a:latin typeface="Microsoft YaHei" charset="-122"/>
                <a:ea typeface="Microsoft YaHei" charset="-122"/>
                <a:cs typeface="Microsoft YaHei" charset="-122"/>
              </a:rPr>
              <a:t>网络</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移动网络</a:t>
            </a:r>
          </a:p>
          <a:p>
            <a:pPr>
              <a:lnSpc>
                <a:spcPct val="150000"/>
              </a:lnSpc>
            </a:pPr>
            <a:r>
              <a:rPr kumimoji="1" lang="zh-CN" altLang="en-US" sz="2400" dirty="0">
                <a:latin typeface="Microsoft YaHei" charset="-122"/>
                <a:ea typeface="Microsoft YaHei" charset="-122"/>
                <a:cs typeface="Microsoft YaHei" charset="-122"/>
              </a:rPr>
              <a:t>无线</a:t>
            </a:r>
            <a:r>
              <a:rPr kumimoji="1" lang="zh-CN" altLang="en-US" sz="2400" dirty="0" smtClean="0">
                <a:latin typeface="Microsoft YaHei" charset="-122"/>
                <a:ea typeface="Microsoft YaHei" charset="-122"/>
                <a:cs typeface="Microsoft YaHei" charset="-122"/>
              </a:rPr>
              <a:t>局域网 </a:t>
            </a:r>
            <a:r>
              <a:rPr kumimoji="1" lang="en-US" altLang="zh-CN" sz="2400" dirty="0" smtClean="0">
                <a:latin typeface="Microsoft YaHei" charset="-122"/>
                <a:ea typeface="Microsoft YaHei" charset="-122"/>
                <a:cs typeface="Microsoft YaHei" charset="-122"/>
              </a:rPr>
              <a:t>IEEE </a:t>
            </a:r>
            <a:r>
              <a:rPr kumimoji="1" lang="en-US" altLang="zh-CN" sz="2400" dirty="0">
                <a:latin typeface="Microsoft YaHei" charset="-122"/>
                <a:ea typeface="Microsoft YaHei" charset="-122"/>
                <a:cs typeface="Microsoft YaHei" charset="-122"/>
              </a:rPr>
              <a:t>802.11</a:t>
            </a:r>
          </a:p>
          <a:p>
            <a:pPr>
              <a:lnSpc>
                <a:spcPct val="150000"/>
              </a:lnSpc>
            </a:pPr>
            <a:r>
              <a:rPr kumimoji="1" lang="zh-CN" altLang="en-US" sz="2400" dirty="0">
                <a:latin typeface="Microsoft YaHei" charset="-122"/>
                <a:ea typeface="Microsoft YaHei" charset="-122"/>
                <a:cs typeface="Microsoft YaHei" charset="-122"/>
              </a:rPr>
              <a:t>蜂窝网络</a:t>
            </a:r>
          </a:p>
          <a:p>
            <a:pPr>
              <a:lnSpc>
                <a:spcPct val="150000"/>
              </a:lnSpc>
            </a:pPr>
            <a:r>
              <a:rPr kumimoji="1" lang="zh-CN" altLang="en-US" sz="2400" dirty="0">
                <a:solidFill>
                  <a:srgbClr val="FF0000"/>
                </a:solidFill>
                <a:latin typeface="Microsoft YaHei" charset="-122"/>
                <a:ea typeface="Microsoft YaHei" charset="-122"/>
                <a:cs typeface="Microsoft YaHei" charset="-122"/>
              </a:rPr>
              <a:t>移动</a:t>
            </a:r>
            <a:r>
              <a:rPr kumimoji="1" lang="en-US" altLang="zh-CN" sz="2400" dirty="0">
                <a:solidFill>
                  <a:srgbClr val="FF0000"/>
                </a:solidFill>
                <a:latin typeface="Microsoft YaHei" charset="-122"/>
                <a:ea typeface="Microsoft YaHei" charset="-122"/>
                <a:cs typeface="Microsoft YaHei" charset="-122"/>
              </a:rPr>
              <a:t>IP</a:t>
            </a:r>
            <a:r>
              <a:rPr kumimoji="1" lang="zh-CN" altLang="en-US" sz="2400" dirty="0">
                <a:solidFill>
                  <a:srgbClr val="FF0000"/>
                </a:solidFill>
                <a:latin typeface="Microsoft YaHei" charset="-122"/>
                <a:ea typeface="Microsoft YaHei" charset="-122"/>
                <a:cs typeface="Microsoft YaHei" charset="-122"/>
              </a:rPr>
              <a:t>网络</a:t>
            </a:r>
          </a:p>
          <a:p>
            <a:pPr>
              <a:lnSpc>
                <a:spcPct val="150000"/>
              </a:lnSpc>
            </a:pPr>
            <a:r>
              <a:rPr kumimoji="1" lang="zh-CN" altLang="en-US" sz="2400" dirty="0">
                <a:latin typeface="Microsoft YaHei" charset="-122"/>
                <a:ea typeface="Microsoft YaHei" charset="-122"/>
                <a:cs typeface="Microsoft YaHei" charset="-122"/>
              </a:rPr>
              <a:t>其他典型无线网络</a:t>
            </a:r>
            <a:r>
              <a:rPr kumimoji="1" lang="zh-CN" altLang="en-US" sz="2400" dirty="0" smtClean="0">
                <a:latin typeface="Microsoft YaHei" charset="-122"/>
                <a:ea typeface="Microsoft YaHei" charset="-122"/>
                <a:cs typeface="Microsoft YaHei" charset="-122"/>
              </a:rPr>
              <a:t>简介</a:t>
            </a:r>
            <a:endParaRPr kumimoji="1" lang="zh-CN" altLang="en-US"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41187971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32671" y="549698"/>
            <a:ext cx="11206611" cy="553998"/>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sym typeface="+mn-ea"/>
              </a:rPr>
              <a:t>移动</a:t>
            </a:r>
            <a:r>
              <a:rPr lang="en-US" altLang="zh-CN" sz="2000" dirty="0" smtClean="0">
                <a:latin typeface="Microsoft YaHei" charset="-122"/>
                <a:ea typeface="Microsoft YaHei" charset="-122"/>
                <a:cs typeface="Microsoft YaHei" charset="-122"/>
                <a:sym typeface="+mn-ea"/>
              </a:rPr>
              <a:t>IP(Mobile IP)</a:t>
            </a:r>
            <a:r>
              <a:rPr lang="zh-CN" altLang="en-US" sz="2000" dirty="0" smtClean="0">
                <a:latin typeface="Microsoft YaHei" charset="-122"/>
                <a:ea typeface="Microsoft YaHei" charset="-122"/>
                <a:cs typeface="Microsoft YaHei" charset="-122"/>
                <a:sym typeface="+mn-ea"/>
              </a:rPr>
              <a:t>：允许</a:t>
            </a:r>
            <a:r>
              <a:rPr lang="zh-CN" altLang="en-US" sz="2000" dirty="0" smtClean="0">
                <a:latin typeface="Microsoft YaHei" charset="-122"/>
                <a:ea typeface="Microsoft YaHei" charset="-122"/>
                <a:cs typeface="Microsoft YaHei" charset="-122"/>
                <a:sym typeface="+mn-ea"/>
              </a:rPr>
              <a:t>计算机移动到外地时，任然保持其原来的</a:t>
            </a:r>
            <a:r>
              <a:rPr lang="en-US" altLang="zh-CN" sz="2000" dirty="0" smtClean="0">
                <a:latin typeface="Microsoft YaHei" charset="-122"/>
                <a:ea typeface="Microsoft YaHei" charset="-122"/>
                <a:cs typeface="Microsoft YaHei" charset="-122"/>
                <a:sym typeface="+mn-ea"/>
              </a:rPr>
              <a:t>IP</a:t>
            </a:r>
            <a:r>
              <a:rPr lang="zh-CN" altLang="en-US" sz="2000" dirty="0" smtClean="0">
                <a:latin typeface="Microsoft YaHei" charset="-122"/>
                <a:ea typeface="Microsoft YaHei" charset="-122"/>
                <a:cs typeface="Microsoft YaHei" charset="-122"/>
                <a:sym typeface="+mn-ea"/>
              </a:rPr>
              <a:t>地址。</a:t>
            </a:r>
          </a:p>
        </p:txBody>
      </p:sp>
      <p:sp>
        <p:nvSpPr>
          <p:cNvPr id="3" name="TextBox 1"/>
          <p:cNvSpPr txBox="1"/>
          <p:nvPr/>
        </p:nvSpPr>
        <p:spPr>
          <a:xfrm>
            <a:off x="169900" y="3432875"/>
            <a:ext cx="1683657"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移动</a:t>
            </a:r>
            <a:r>
              <a:rPr lang="en-US" altLang="zh-CN" sz="2000" dirty="0" smtClean="0">
                <a:latin typeface="微软雅黑" pitchFamily="34" charset="-122"/>
                <a:ea typeface="微软雅黑" pitchFamily="34" charset="-122"/>
              </a:rPr>
              <a:t>IP</a:t>
            </a:r>
            <a:r>
              <a:rPr lang="zh-CN" altLang="en-US" sz="2000" dirty="0" smtClean="0">
                <a:latin typeface="微软雅黑" pitchFamily="34" charset="-122"/>
                <a:ea typeface="微软雅黑" pitchFamily="34" charset="-122"/>
              </a:rPr>
              <a:t>网络</a:t>
            </a:r>
            <a:endParaRPr lang="zh-CN" altLang="en-US" sz="2000" dirty="0">
              <a:latin typeface="微软雅黑" pitchFamily="34" charset="-122"/>
              <a:ea typeface="微软雅黑" pitchFamily="34" charset="-122"/>
            </a:endParaRPr>
          </a:p>
        </p:txBody>
      </p:sp>
      <p:sp>
        <p:nvSpPr>
          <p:cNvPr id="4" name="左大括号 3"/>
          <p:cNvSpPr/>
          <p:nvPr/>
        </p:nvSpPr>
        <p:spPr>
          <a:xfrm>
            <a:off x="1853557" y="2249352"/>
            <a:ext cx="463157" cy="280391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微软雅黑" pitchFamily="34" charset="-122"/>
              <a:ea typeface="微软雅黑" pitchFamily="34" charset="-122"/>
            </a:endParaRPr>
          </a:p>
        </p:txBody>
      </p:sp>
      <p:sp>
        <p:nvSpPr>
          <p:cNvPr id="5" name="TextBox 8"/>
          <p:cNvSpPr txBox="1"/>
          <p:nvPr/>
        </p:nvSpPr>
        <p:spPr>
          <a:xfrm>
            <a:off x="2277653" y="1970937"/>
            <a:ext cx="2405312" cy="3323987"/>
          </a:xfrm>
          <a:prstGeom prst="rect">
            <a:avLst/>
          </a:prstGeom>
          <a:noFill/>
        </p:spPr>
        <p:txBody>
          <a:bodyPr wrap="square" rtlCol="0">
            <a:spAutoFit/>
          </a:bodyPr>
          <a:lstStyle/>
          <a:p>
            <a:pPr>
              <a:lnSpc>
                <a:spcPct val="150000"/>
              </a:lnSpc>
            </a:pPr>
            <a:r>
              <a:rPr lang="zh-CN" altLang="en-US" sz="2000" dirty="0" smtClean="0">
                <a:latin typeface="微软雅黑" pitchFamily="34" charset="-122"/>
                <a:ea typeface="微软雅黑" pitchFamily="34" charset="-122"/>
              </a:rPr>
              <a:t>代理</a:t>
            </a:r>
            <a:r>
              <a:rPr lang="zh-CN" altLang="en-US" sz="2000" dirty="0" smtClean="0">
                <a:latin typeface="微软雅黑" pitchFamily="34" charset="-122"/>
                <a:ea typeface="微软雅黑" pitchFamily="34" charset="-122"/>
              </a:rPr>
              <a:t>发现</a:t>
            </a:r>
            <a:endParaRPr lang="en-US" altLang="zh-CN" sz="2000" dirty="0" smtClean="0">
              <a:latin typeface="微软雅黑" pitchFamily="34" charset="-122"/>
              <a:ea typeface="微软雅黑" pitchFamily="34" charset="-122"/>
            </a:endParaRPr>
          </a:p>
          <a:p>
            <a:pPr>
              <a:lnSpc>
                <a:spcPct val="150000"/>
              </a:lnSpc>
            </a:pPr>
            <a:endParaRPr lang="en-US" altLang="zh-CN" sz="2000" dirty="0">
              <a:latin typeface="微软雅黑" pitchFamily="34" charset="-122"/>
              <a:ea typeface="微软雅黑" pitchFamily="34" charset="-122"/>
            </a:endParaRPr>
          </a:p>
          <a:p>
            <a:pPr>
              <a:lnSpc>
                <a:spcPct val="150000"/>
              </a:lnSpc>
            </a:pPr>
            <a:endParaRPr lang="en-US" altLang="zh-CN" sz="2000" dirty="0" smtClean="0">
              <a:latin typeface="微软雅黑" pitchFamily="34" charset="-122"/>
              <a:ea typeface="微软雅黑" pitchFamily="34" charset="-122"/>
            </a:endParaRPr>
          </a:p>
          <a:p>
            <a:pPr>
              <a:lnSpc>
                <a:spcPct val="150000"/>
              </a:lnSpc>
            </a:pPr>
            <a:endParaRPr lang="en-US" altLang="zh-CN" sz="2000" dirty="0" smtClean="0">
              <a:latin typeface="微软雅黑" pitchFamily="34" charset="-122"/>
              <a:ea typeface="微软雅黑" pitchFamily="34" charset="-122"/>
            </a:endParaRPr>
          </a:p>
          <a:p>
            <a:pPr>
              <a:lnSpc>
                <a:spcPct val="150000"/>
              </a:lnSpc>
            </a:pPr>
            <a:endParaRPr lang="en-US" altLang="zh-CN" sz="2000" dirty="0" smtClean="0">
              <a:latin typeface="微软雅黑" pitchFamily="34" charset="-122"/>
              <a:ea typeface="微软雅黑" pitchFamily="34" charset="-122"/>
            </a:endParaRPr>
          </a:p>
          <a:p>
            <a:pPr>
              <a:lnSpc>
                <a:spcPct val="150000"/>
              </a:lnSpc>
            </a:pPr>
            <a:endParaRPr lang="en-US" altLang="zh-CN" sz="2000" dirty="0" smtClean="0">
              <a:latin typeface="微软雅黑" pitchFamily="34" charset="-122"/>
              <a:ea typeface="微软雅黑" pitchFamily="34" charset="-122"/>
            </a:endParaRPr>
          </a:p>
          <a:p>
            <a:pPr>
              <a:lnSpc>
                <a:spcPct val="150000"/>
              </a:lnSpc>
            </a:pPr>
            <a:r>
              <a:rPr lang="zh-CN" altLang="en-US" sz="2000" dirty="0" smtClean="0">
                <a:latin typeface="微软雅黑" pitchFamily="34" charset="-122"/>
                <a:ea typeface="微软雅黑" pitchFamily="34" charset="-122"/>
              </a:rPr>
              <a:t>向归属代理注册</a:t>
            </a:r>
            <a:endParaRPr lang="en-US" altLang="zh-CN" sz="2000" dirty="0" smtClean="0">
              <a:latin typeface="微软雅黑" pitchFamily="34" charset="-122"/>
              <a:ea typeface="微软雅黑" pitchFamily="34" charset="-122"/>
            </a:endParaRPr>
          </a:p>
        </p:txBody>
      </p:sp>
      <p:sp>
        <p:nvSpPr>
          <p:cNvPr id="6" name="左大括号 5"/>
          <p:cNvSpPr/>
          <p:nvPr/>
        </p:nvSpPr>
        <p:spPr>
          <a:xfrm>
            <a:off x="3480309" y="1857646"/>
            <a:ext cx="273544" cy="117006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微软雅黑" pitchFamily="34" charset="-122"/>
              <a:ea typeface="微软雅黑" pitchFamily="34" charset="-122"/>
            </a:endParaRPr>
          </a:p>
        </p:txBody>
      </p:sp>
      <p:sp>
        <p:nvSpPr>
          <p:cNvPr id="8" name="矩形 7"/>
          <p:cNvSpPr/>
          <p:nvPr/>
        </p:nvSpPr>
        <p:spPr>
          <a:xfrm>
            <a:off x="3753853" y="1666751"/>
            <a:ext cx="1210588" cy="1477328"/>
          </a:xfrm>
          <a:prstGeom prst="rect">
            <a:avLst/>
          </a:prstGeom>
        </p:spPr>
        <p:txBody>
          <a:bodyPr wrap="none">
            <a:spAutoFit/>
          </a:bodyPr>
          <a:lstStyle/>
          <a:p>
            <a:pPr>
              <a:lnSpc>
                <a:spcPct val="150000"/>
              </a:lnSpc>
            </a:pPr>
            <a:r>
              <a:rPr lang="zh-CN" altLang="en-US" sz="2000" dirty="0" smtClean="0">
                <a:latin typeface="Microsoft YaHei" charset="-122"/>
                <a:ea typeface="Microsoft YaHei" charset="-122"/>
                <a:cs typeface="Microsoft YaHei" charset="-122"/>
              </a:rPr>
              <a:t>代理通告</a:t>
            </a:r>
            <a:endParaRPr lang="en-US" altLang="zh-CN" sz="2000" dirty="0" smtClean="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代理</a:t>
            </a:r>
            <a:r>
              <a:rPr lang="zh-CN" altLang="en-US" sz="2000" dirty="0" smtClean="0">
                <a:latin typeface="Microsoft YaHei" charset="-122"/>
                <a:ea typeface="Microsoft YaHei" charset="-122"/>
                <a:cs typeface="Microsoft YaHei" charset="-122"/>
              </a:rPr>
              <a:t>请求</a:t>
            </a:r>
            <a:endParaRPr lang="zh-CN" altLang="en-US" sz="2000" dirty="0">
              <a:latin typeface="Microsoft YaHei" charset="-122"/>
              <a:ea typeface="Microsoft YaHei" charset="-122"/>
              <a:cs typeface="Microsoft YaHei" charset="-122"/>
            </a:endParaRPr>
          </a:p>
        </p:txBody>
      </p:sp>
      <p:sp>
        <p:nvSpPr>
          <p:cNvPr id="9" name="TextBox 6"/>
          <p:cNvSpPr txBox="1"/>
          <p:nvPr/>
        </p:nvSpPr>
        <p:spPr>
          <a:xfrm>
            <a:off x="5146122" y="1349814"/>
            <a:ext cx="7045878" cy="1938992"/>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代理发现：当</a:t>
            </a:r>
            <a:r>
              <a:rPr lang="zh-CN" altLang="en-US" sz="2000" dirty="0" smtClean="0">
                <a:latin typeface="Microsoft YaHei" charset="-122"/>
                <a:ea typeface="Microsoft YaHei" charset="-122"/>
                <a:cs typeface="Microsoft YaHei" charset="-122"/>
              </a:rPr>
              <a:t>移动</a:t>
            </a:r>
            <a:r>
              <a:rPr lang="en-US" altLang="zh-CN" sz="2000" dirty="0" smtClean="0">
                <a:latin typeface="Microsoft YaHei" charset="-122"/>
                <a:ea typeface="Microsoft YaHei" charset="-122"/>
                <a:cs typeface="Microsoft YaHei" charset="-122"/>
              </a:rPr>
              <a:t>IP</a:t>
            </a:r>
            <a:r>
              <a:rPr lang="zh-CN" altLang="en-US" sz="2000" dirty="0" smtClean="0">
                <a:latin typeface="Microsoft YaHei" charset="-122"/>
                <a:ea typeface="Microsoft YaHei" charset="-122"/>
                <a:cs typeface="Microsoft YaHei" charset="-122"/>
              </a:rPr>
              <a:t>站点到达一个新网络时，移动站点都必须知道相应的外部代理或归属代理的身份</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、代理通告：代理周期性的</a:t>
            </a:r>
            <a:r>
              <a:rPr lang="zh-CN" altLang="en-US" sz="2000" dirty="0">
                <a:solidFill>
                  <a:srgbClr val="FF0000"/>
                </a:solidFill>
                <a:latin typeface="Microsoft YaHei" charset="-122"/>
                <a:ea typeface="Microsoft YaHei" charset="-122"/>
                <a:cs typeface="Microsoft YaHei" charset="-122"/>
              </a:rPr>
              <a:t>广播</a:t>
            </a:r>
            <a:r>
              <a:rPr lang="zh-CN" altLang="en-US" sz="2000" dirty="0">
                <a:latin typeface="Microsoft YaHei" charset="-122"/>
                <a:ea typeface="Microsoft YaHei" charset="-122"/>
                <a:cs typeface="Microsoft YaHei" charset="-122"/>
              </a:rPr>
              <a:t>一个</a:t>
            </a:r>
            <a:r>
              <a:rPr lang="en-US" altLang="zh-CN" sz="2000" dirty="0">
                <a:latin typeface="Microsoft YaHei" charset="-122"/>
                <a:ea typeface="Microsoft YaHei" charset="-122"/>
                <a:cs typeface="Microsoft YaHei" charset="-122"/>
              </a:rPr>
              <a:t>ICMP</a:t>
            </a:r>
            <a:r>
              <a:rPr lang="zh-CN" altLang="en-US" sz="2000" dirty="0">
                <a:latin typeface="Microsoft YaHei" charset="-122"/>
                <a:ea typeface="Microsoft YaHei" charset="-122"/>
                <a:cs typeface="Microsoft YaHei" charset="-122"/>
              </a:rPr>
              <a:t>报文。</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2</a:t>
            </a:r>
            <a:r>
              <a:rPr lang="zh-CN" altLang="en-US" sz="2000" dirty="0">
                <a:latin typeface="Microsoft YaHei" charset="-122"/>
                <a:ea typeface="Microsoft YaHei" charset="-122"/>
                <a:cs typeface="Microsoft YaHei" charset="-122"/>
              </a:rPr>
              <a:t>、代理请求：移动结点广播一个</a:t>
            </a:r>
            <a:r>
              <a:rPr lang="en-US" altLang="zh-CN" sz="2000" dirty="0">
                <a:latin typeface="Microsoft YaHei" charset="-122"/>
                <a:ea typeface="Microsoft YaHei" charset="-122"/>
                <a:cs typeface="Microsoft YaHei" charset="-122"/>
              </a:rPr>
              <a:t>ICMP</a:t>
            </a:r>
            <a:r>
              <a:rPr lang="zh-CN" altLang="en-US" sz="2000" dirty="0">
                <a:latin typeface="Microsoft YaHei" charset="-122"/>
                <a:ea typeface="Microsoft YaHei" charset="-122"/>
                <a:cs typeface="Microsoft YaHei" charset="-122"/>
              </a:rPr>
              <a:t>报文。</a:t>
            </a:r>
            <a:endParaRPr lang="zh-CN" altLang="en-US" sz="2000" dirty="0">
              <a:latin typeface="Microsoft YaHei" charset="-122"/>
              <a:ea typeface="Microsoft YaHei" charset="-122"/>
              <a:cs typeface="Microsoft YaHei" charset="-122"/>
            </a:endParaRPr>
          </a:p>
        </p:txBody>
      </p:sp>
      <p:sp>
        <p:nvSpPr>
          <p:cNvPr id="10" name="TextBox 5"/>
          <p:cNvSpPr txBox="1"/>
          <p:nvPr/>
        </p:nvSpPr>
        <p:spPr>
          <a:xfrm>
            <a:off x="4246852" y="3831907"/>
            <a:ext cx="7945148" cy="2585323"/>
          </a:xfrm>
          <a:prstGeom prst="rect">
            <a:avLst/>
          </a:prstGeom>
          <a:noFill/>
          <a:ln>
            <a:solidFill>
              <a:schemeClr val="tx1"/>
            </a:solidFill>
          </a:ln>
        </p:spPr>
        <p:txBody>
          <a:bodyPr wrap="square" rtlCol="0">
            <a:spAutoFit/>
          </a:bodyPr>
          <a:lstStyle/>
          <a:p>
            <a:pPr>
              <a:lnSpc>
                <a:spcPct val="150000"/>
              </a:lnSpc>
            </a:pPr>
            <a:r>
              <a:rPr lang="zh-CN" altLang="en-US" smtClean="0">
                <a:solidFill>
                  <a:srgbClr val="C00000"/>
                </a:solidFill>
                <a:latin typeface="Microsoft YaHei" charset="-122"/>
                <a:ea typeface="Microsoft YaHei" charset="-122"/>
                <a:cs typeface="Microsoft YaHei" charset="-122"/>
              </a:rPr>
              <a:t>外部</a:t>
            </a:r>
            <a:r>
              <a:rPr lang="zh-CN" altLang="en-US" dirty="0" smtClean="0">
                <a:solidFill>
                  <a:srgbClr val="C00000"/>
                </a:solidFill>
                <a:latin typeface="Microsoft YaHei" charset="-122"/>
                <a:ea typeface="Microsoft YaHei" charset="-122"/>
                <a:cs typeface="Microsoft YaHei" charset="-122"/>
              </a:rPr>
              <a:t>代理</a:t>
            </a:r>
            <a:r>
              <a:rPr lang="zh-CN" altLang="en-US" dirty="0" smtClean="0">
                <a:latin typeface="Microsoft YaHei" charset="-122"/>
                <a:ea typeface="Microsoft YaHei" charset="-122"/>
                <a:cs typeface="Microsoft YaHei" charset="-122"/>
              </a:rPr>
              <a:t>向一个移动结点的</a:t>
            </a:r>
            <a:r>
              <a:rPr lang="zh-CN" altLang="en-US" dirty="0" smtClean="0">
                <a:solidFill>
                  <a:srgbClr val="C00000"/>
                </a:solidFill>
                <a:latin typeface="Microsoft YaHei" charset="-122"/>
                <a:ea typeface="Microsoft YaHei" charset="-122"/>
                <a:cs typeface="Microsoft YaHei" charset="-122"/>
              </a:rPr>
              <a:t>归属代理</a:t>
            </a:r>
            <a:r>
              <a:rPr lang="zh-CN" altLang="en-US" dirty="0" smtClean="0">
                <a:latin typeface="Microsoft YaHei" charset="-122"/>
                <a:ea typeface="Microsoft YaHei" charset="-122"/>
                <a:cs typeface="Microsoft YaHei" charset="-122"/>
              </a:rPr>
              <a:t>注册或注销</a:t>
            </a:r>
            <a:r>
              <a:rPr lang="en-US" altLang="zh-CN" dirty="0" smtClean="0">
                <a:latin typeface="Microsoft YaHei" charset="-122"/>
                <a:ea typeface="Microsoft YaHei" charset="-122"/>
                <a:cs typeface="Microsoft YaHei" charset="-122"/>
              </a:rPr>
              <a:t>COA</a:t>
            </a:r>
            <a:r>
              <a:rPr lang="zh-CN" altLang="en-US" dirty="0" smtClean="0">
                <a:latin typeface="Microsoft YaHei" charset="-122"/>
                <a:ea typeface="Microsoft YaHei" charset="-122"/>
                <a:cs typeface="Microsoft YaHei" charset="-122"/>
              </a:rPr>
              <a:t>所使用的协议。</a:t>
            </a:r>
            <a:endParaRPr lang="en-US" altLang="zh-CN" dirty="0" smtClean="0">
              <a:latin typeface="Microsoft YaHei" charset="-122"/>
              <a:ea typeface="Microsoft YaHei" charset="-122"/>
              <a:cs typeface="Microsoft YaHei" charset="-122"/>
            </a:endParaRPr>
          </a:p>
          <a:p>
            <a:pPr>
              <a:lnSpc>
                <a:spcPct val="150000"/>
              </a:lnSpc>
            </a:pPr>
            <a:r>
              <a:rPr lang="zh-CN" altLang="en-US" dirty="0" smtClean="0">
                <a:latin typeface="Microsoft YaHei" charset="-122"/>
                <a:ea typeface="Microsoft YaHei" charset="-122"/>
                <a:cs typeface="Microsoft YaHei" charset="-122"/>
              </a:rPr>
              <a:t>步骤：</a:t>
            </a:r>
            <a:endParaRPr lang="en-US" altLang="zh-CN" dirty="0" smtClean="0">
              <a:latin typeface="Microsoft YaHei" charset="-122"/>
              <a:ea typeface="Microsoft YaHei" charset="-122"/>
              <a:cs typeface="Microsoft YaHei" charset="-122"/>
            </a:endParaRPr>
          </a:p>
          <a:p>
            <a:pPr lvl="0">
              <a:lnSpc>
                <a:spcPct val="150000"/>
              </a:lnSpc>
            </a:pPr>
            <a:r>
              <a:rPr lang="en-US" altLang="zh-CN" dirty="0" smtClean="0">
                <a:latin typeface="Microsoft YaHei" charset="-122"/>
                <a:ea typeface="Microsoft YaHei" charset="-122"/>
                <a:cs typeface="Microsoft YaHei" charset="-122"/>
              </a:rPr>
              <a:t>1</a:t>
            </a:r>
            <a:r>
              <a:rPr lang="zh-CN" altLang="en-US" dirty="0" smtClean="0">
                <a:latin typeface="Microsoft YaHei" charset="-122"/>
                <a:ea typeface="Microsoft YaHei" charset="-122"/>
                <a:cs typeface="Microsoft YaHei" charset="-122"/>
              </a:rPr>
              <a:t>、移动</a:t>
            </a:r>
            <a:r>
              <a:rPr lang="zh-CN" altLang="en-US" dirty="0">
                <a:latin typeface="Microsoft YaHei" charset="-122"/>
                <a:ea typeface="Microsoft YaHei" charset="-122"/>
                <a:cs typeface="Microsoft YaHei" charset="-122"/>
              </a:rPr>
              <a:t>结点向外部代理发送一个移动</a:t>
            </a:r>
            <a:r>
              <a:rPr lang="en-US" altLang="zh-CN" dirty="0">
                <a:latin typeface="Microsoft YaHei" charset="-122"/>
                <a:ea typeface="Microsoft YaHei" charset="-122"/>
                <a:cs typeface="Microsoft YaHei" charset="-122"/>
              </a:rPr>
              <a:t>IP</a:t>
            </a:r>
            <a:r>
              <a:rPr lang="zh-CN" altLang="en-US" dirty="0">
                <a:latin typeface="Microsoft YaHei" charset="-122"/>
                <a:ea typeface="Microsoft YaHei" charset="-122"/>
                <a:cs typeface="Microsoft YaHei" charset="-122"/>
              </a:rPr>
              <a:t>注册报</a:t>
            </a:r>
            <a:r>
              <a:rPr lang="zh-CN" altLang="en-US" dirty="0" smtClean="0">
                <a:latin typeface="Microsoft YaHei" charset="-122"/>
                <a:ea typeface="Microsoft YaHei" charset="-122"/>
                <a:cs typeface="Microsoft YaHei" charset="-122"/>
              </a:rPr>
              <a:t>文。</a:t>
            </a:r>
            <a:endParaRPr lang="zh-CN" altLang="en-US" dirty="0">
              <a:latin typeface="Microsoft YaHei" charset="-122"/>
              <a:ea typeface="Microsoft YaHei" charset="-122"/>
              <a:cs typeface="Microsoft YaHei" charset="-122"/>
            </a:endParaRPr>
          </a:p>
          <a:p>
            <a:pPr>
              <a:lnSpc>
                <a:spcPct val="150000"/>
              </a:lnSpc>
            </a:pPr>
            <a:r>
              <a:rPr lang="en-US" altLang="zh-CN" dirty="0" smtClean="0">
                <a:latin typeface="Microsoft YaHei" charset="-122"/>
                <a:ea typeface="Microsoft YaHei" charset="-122"/>
                <a:cs typeface="Microsoft YaHei" charset="-122"/>
              </a:rPr>
              <a:t>2</a:t>
            </a:r>
            <a:r>
              <a:rPr lang="zh-CN" altLang="en-US" dirty="0">
                <a:latin typeface="Microsoft YaHei" charset="-122"/>
                <a:ea typeface="Microsoft YaHei" charset="-122"/>
                <a:cs typeface="Microsoft YaHei" charset="-122"/>
              </a:rPr>
              <a:t>、外部代理收到注册报文并记录移动结点的永久</a:t>
            </a:r>
            <a:r>
              <a:rPr lang="en-US" altLang="zh-CN" dirty="0">
                <a:latin typeface="Microsoft YaHei" charset="-122"/>
                <a:ea typeface="Microsoft YaHei" charset="-122"/>
                <a:cs typeface="Microsoft YaHei" charset="-122"/>
              </a:rPr>
              <a:t>IP</a:t>
            </a:r>
            <a:r>
              <a:rPr lang="zh-CN" altLang="en-US" dirty="0">
                <a:latin typeface="Microsoft YaHei" charset="-122"/>
                <a:ea typeface="Microsoft YaHei" charset="-122"/>
                <a:cs typeface="Microsoft YaHei" charset="-122"/>
              </a:rPr>
              <a:t>地址，分配一个</a:t>
            </a:r>
            <a:r>
              <a:rPr lang="en-US" altLang="zh-CN" dirty="0">
                <a:latin typeface="Microsoft YaHei" charset="-122"/>
                <a:ea typeface="Microsoft YaHei" charset="-122"/>
                <a:cs typeface="Microsoft YaHei" charset="-122"/>
              </a:rPr>
              <a:t>COA</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a:lnSpc>
                <a:spcPct val="150000"/>
              </a:lnSpc>
            </a:pPr>
            <a:r>
              <a:rPr lang="en-US" altLang="zh-CN" dirty="0" smtClean="0">
                <a:latin typeface="Microsoft YaHei" charset="-122"/>
                <a:ea typeface="Microsoft YaHei" charset="-122"/>
                <a:cs typeface="Microsoft YaHei" charset="-122"/>
              </a:rPr>
              <a:t>3</a:t>
            </a:r>
            <a:r>
              <a:rPr lang="zh-CN" altLang="en-US" dirty="0" smtClean="0">
                <a:latin typeface="Microsoft YaHei" charset="-122"/>
                <a:ea typeface="Microsoft YaHei" charset="-122"/>
                <a:cs typeface="Microsoft YaHei" charset="-122"/>
              </a:rPr>
              <a:t>、外部代理把注册</a:t>
            </a:r>
            <a:r>
              <a:rPr lang="zh-CN" altLang="en-US" dirty="0">
                <a:latin typeface="Microsoft YaHei" charset="-122"/>
                <a:ea typeface="Microsoft YaHei" charset="-122"/>
                <a:cs typeface="Microsoft YaHei" charset="-122"/>
              </a:rPr>
              <a:t>请求发送给归属</a:t>
            </a:r>
            <a:r>
              <a:rPr lang="zh-CN" altLang="en-US" dirty="0" smtClean="0">
                <a:latin typeface="Microsoft YaHei" charset="-122"/>
                <a:ea typeface="Microsoft YaHei" charset="-122"/>
                <a:cs typeface="Microsoft YaHei" charset="-122"/>
              </a:rPr>
              <a:t>代理，</a:t>
            </a:r>
            <a:r>
              <a:rPr lang="zh-CN" altLang="en-US" dirty="0">
                <a:solidFill>
                  <a:srgbClr val="FF0000"/>
                </a:solidFill>
                <a:latin typeface="Microsoft YaHei" charset="-122"/>
                <a:ea typeface="Microsoft YaHei" charset="-122"/>
                <a:cs typeface="Microsoft YaHei" charset="-122"/>
              </a:rPr>
              <a:t>归属</a:t>
            </a:r>
            <a:r>
              <a:rPr lang="zh-CN" altLang="en-US" dirty="0" smtClean="0">
                <a:solidFill>
                  <a:srgbClr val="FF0000"/>
                </a:solidFill>
                <a:latin typeface="Microsoft YaHei" charset="-122"/>
                <a:ea typeface="Microsoft YaHei" charset="-122"/>
                <a:cs typeface="Microsoft YaHei" charset="-122"/>
              </a:rPr>
              <a:t>代理</a:t>
            </a:r>
            <a:r>
              <a:rPr lang="zh-CN" altLang="en-US" dirty="0" smtClean="0">
                <a:latin typeface="Microsoft YaHei" charset="-122"/>
                <a:ea typeface="Microsoft YaHei" charset="-122"/>
                <a:cs typeface="Microsoft YaHei" charset="-122"/>
              </a:rPr>
              <a:t>检查</a:t>
            </a:r>
            <a:r>
              <a:rPr lang="zh-CN" altLang="en-US" dirty="0">
                <a:latin typeface="Microsoft YaHei" charset="-122"/>
                <a:ea typeface="Microsoft YaHei" charset="-122"/>
                <a:cs typeface="Microsoft YaHei" charset="-122"/>
              </a:rPr>
              <a:t>真实性和</a:t>
            </a:r>
            <a:r>
              <a:rPr lang="zh-CN" altLang="en-US" dirty="0" smtClean="0">
                <a:latin typeface="Microsoft YaHei" charset="-122"/>
                <a:ea typeface="Microsoft YaHei" charset="-122"/>
                <a:cs typeface="Microsoft YaHei" charset="-122"/>
              </a:rPr>
              <a:t>正确性。</a:t>
            </a:r>
            <a:endParaRPr lang="en-US" altLang="zh-CN" dirty="0">
              <a:latin typeface="Microsoft YaHei" charset="-122"/>
              <a:ea typeface="Microsoft YaHei" charset="-122"/>
              <a:cs typeface="Microsoft YaHei" charset="-122"/>
            </a:endParaRPr>
          </a:p>
          <a:p>
            <a:pPr lvl="0">
              <a:lnSpc>
                <a:spcPct val="150000"/>
              </a:lnSpc>
            </a:pPr>
            <a:r>
              <a:rPr lang="en-US" altLang="zh-CN" dirty="0" smtClean="0">
                <a:latin typeface="Microsoft YaHei" charset="-122"/>
                <a:ea typeface="Microsoft YaHei" charset="-122"/>
                <a:cs typeface="Microsoft YaHei" charset="-122"/>
              </a:rPr>
              <a:t>4</a:t>
            </a:r>
            <a:r>
              <a:rPr lang="zh-CN" altLang="en-US" dirty="0" smtClean="0">
                <a:latin typeface="Microsoft YaHei" charset="-122"/>
                <a:ea typeface="Microsoft YaHei" charset="-122"/>
                <a:cs typeface="Microsoft YaHei" charset="-122"/>
              </a:rPr>
              <a:t>、外部</a:t>
            </a:r>
            <a:r>
              <a:rPr lang="zh-CN" altLang="en-US" dirty="0">
                <a:latin typeface="Microsoft YaHei" charset="-122"/>
                <a:ea typeface="Microsoft YaHei" charset="-122"/>
                <a:cs typeface="Microsoft YaHei" charset="-122"/>
              </a:rPr>
              <a:t>代理接收注册</a:t>
            </a:r>
            <a:r>
              <a:rPr lang="zh-CN" altLang="en-US" dirty="0" smtClean="0">
                <a:latin typeface="Microsoft YaHei" charset="-122"/>
                <a:ea typeface="Microsoft YaHei" charset="-122"/>
                <a:cs typeface="Microsoft YaHei" charset="-122"/>
              </a:rPr>
              <a:t>应答。</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0231319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2121408" y="3462546"/>
            <a:ext cx="2478207"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无线与移动网络</a:t>
            </a:r>
          </a:p>
        </p:txBody>
      </p:sp>
      <p:sp>
        <p:nvSpPr>
          <p:cNvPr id="28" name="左大括号 27"/>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9" name="文本框 28"/>
          <p:cNvSpPr txBox="1"/>
          <p:nvPr/>
        </p:nvSpPr>
        <p:spPr>
          <a:xfrm>
            <a:off x="5658291" y="2004877"/>
            <a:ext cx="4017724" cy="341632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无线</a:t>
            </a:r>
            <a:r>
              <a:rPr kumimoji="1" lang="zh-CN" altLang="en-US" sz="2400" dirty="0" smtClean="0">
                <a:latin typeface="Microsoft YaHei" charset="-122"/>
                <a:ea typeface="Microsoft YaHei" charset="-122"/>
                <a:cs typeface="Microsoft YaHei" charset="-122"/>
              </a:rPr>
              <a:t>网络</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移动网络</a:t>
            </a:r>
          </a:p>
          <a:p>
            <a:pPr>
              <a:lnSpc>
                <a:spcPct val="150000"/>
              </a:lnSpc>
            </a:pPr>
            <a:r>
              <a:rPr kumimoji="1" lang="zh-CN" altLang="en-US" sz="2400" dirty="0">
                <a:latin typeface="Microsoft YaHei" charset="-122"/>
                <a:ea typeface="Microsoft YaHei" charset="-122"/>
                <a:cs typeface="Microsoft YaHei" charset="-122"/>
              </a:rPr>
              <a:t>无线</a:t>
            </a:r>
            <a:r>
              <a:rPr kumimoji="1" lang="zh-CN" altLang="en-US" sz="2400" dirty="0" smtClean="0">
                <a:latin typeface="Microsoft YaHei" charset="-122"/>
                <a:ea typeface="Microsoft YaHei" charset="-122"/>
                <a:cs typeface="Microsoft YaHei" charset="-122"/>
              </a:rPr>
              <a:t>局域网 </a:t>
            </a:r>
            <a:r>
              <a:rPr kumimoji="1" lang="en-US" altLang="zh-CN" sz="2400" dirty="0" smtClean="0">
                <a:latin typeface="Microsoft YaHei" charset="-122"/>
                <a:ea typeface="Microsoft YaHei" charset="-122"/>
                <a:cs typeface="Microsoft YaHei" charset="-122"/>
              </a:rPr>
              <a:t>IEEE </a:t>
            </a:r>
            <a:r>
              <a:rPr kumimoji="1" lang="en-US" altLang="zh-CN" sz="2400" dirty="0">
                <a:latin typeface="Microsoft YaHei" charset="-122"/>
                <a:ea typeface="Microsoft YaHei" charset="-122"/>
                <a:cs typeface="Microsoft YaHei" charset="-122"/>
              </a:rPr>
              <a:t>802.11</a:t>
            </a:r>
          </a:p>
          <a:p>
            <a:pPr>
              <a:lnSpc>
                <a:spcPct val="150000"/>
              </a:lnSpc>
            </a:pPr>
            <a:r>
              <a:rPr kumimoji="1" lang="zh-CN" altLang="en-US" sz="2400" dirty="0">
                <a:latin typeface="Microsoft YaHei" charset="-122"/>
                <a:ea typeface="Microsoft YaHei" charset="-122"/>
                <a:cs typeface="Microsoft YaHei" charset="-122"/>
              </a:rPr>
              <a:t>蜂窝网络</a:t>
            </a:r>
          </a:p>
          <a:p>
            <a:pPr>
              <a:lnSpc>
                <a:spcPct val="150000"/>
              </a:lnSpc>
            </a:pPr>
            <a:r>
              <a:rPr kumimoji="1" lang="zh-CN" altLang="en-US" sz="2400" dirty="0">
                <a:latin typeface="Microsoft YaHei" charset="-122"/>
                <a:ea typeface="Microsoft YaHei" charset="-122"/>
                <a:cs typeface="Microsoft YaHei" charset="-122"/>
              </a:rPr>
              <a:t>移动</a:t>
            </a:r>
            <a:r>
              <a:rPr kumimoji="1" lang="en-US" altLang="zh-CN" sz="2400" dirty="0">
                <a:latin typeface="Microsoft YaHei" charset="-122"/>
                <a:ea typeface="Microsoft YaHei" charset="-122"/>
                <a:cs typeface="Microsoft YaHei" charset="-122"/>
              </a:rPr>
              <a:t>IP</a:t>
            </a:r>
            <a:r>
              <a:rPr kumimoji="1" lang="zh-CN" altLang="en-US" sz="2400" dirty="0">
                <a:latin typeface="Microsoft YaHei" charset="-122"/>
                <a:ea typeface="Microsoft YaHei" charset="-122"/>
                <a:cs typeface="Microsoft YaHei" charset="-122"/>
              </a:rPr>
              <a:t>网络</a:t>
            </a:r>
          </a:p>
          <a:p>
            <a:pPr>
              <a:lnSpc>
                <a:spcPct val="150000"/>
              </a:lnSpc>
            </a:pPr>
            <a:r>
              <a:rPr kumimoji="1" lang="zh-CN" altLang="en-US" sz="2400" dirty="0">
                <a:solidFill>
                  <a:srgbClr val="FF0000"/>
                </a:solidFill>
                <a:latin typeface="Microsoft YaHei" charset="-122"/>
                <a:ea typeface="Microsoft YaHei" charset="-122"/>
                <a:cs typeface="Microsoft YaHei" charset="-122"/>
              </a:rPr>
              <a:t>其他典型无线网络</a:t>
            </a:r>
            <a:r>
              <a:rPr kumimoji="1" lang="zh-CN" altLang="en-US" sz="2400" dirty="0" smtClean="0">
                <a:solidFill>
                  <a:srgbClr val="FF0000"/>
                </a:solidFill>
                <a:latin typeface="Microsoft YaHei" charset="-122"/>
                <a:ea typeface="Microsoft YaHei" charset="-122"/>
                <a:cs typeface="Microsoft YaHei" charset="-122"/>
              </a:rPr>
              <a:t>简介</a:t>
            </a:r>
            <a:endParaRPr kumimoji="1" lang="zh-CN" altLang="en-US" sz="2400" dirty="0">
              <a:solidFill>
                <a:srgbClr val="FF0000"/>
              </a:solidFill>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35341903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155491"/>
            <a:ext cx="1732547" cy="707886"/>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其他</a:t>
            </a:r>
            <a:r>
              <a:rPr lang="zh-CN" altLang="en-US" sz="2000" dirty="0" smtClean="0">
                <a:latin typeface="微软雅黑" pitchFamily="34" charset="-122"/>
                <a:ea typeface="微软雅黑" pitchFamily="34" charset="-122"/>
              </a:rPr>
              <a:t>典型</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无线</a:t>
            </a:r>
            <a:r>
              <a:rPr lang="zh-CN" altLang="en-US" sz="2000" dirty="0" smtClean="0">
                <a:latin typeface="微软雅黑" pitchFamily="34" charset="-122"/>
                <a:ea typeface="微软雅黑" pitchFamily="34" charset="-122"/>
              </a:rPr>
              <a:t>网络简介</a:t>
            </a:r>
            <a:endParaRPr lang="zh-CN" altLang="en-US" sz="2000" dirty="0">
              <a:latin typeface="微软雅黑" pitchFamily="34" charset="-122"/>
              <a:ea typeface="微软雅黑" pitchFamily="34" charset="-122"/>
            </a:endParaRPr>
          </a:p>
        </p:txBody>
      </p:sp>
      <p:sp>
        <p:nvSpPr>
          <p:cNvPr id="3" name="左大括号 2"/>
          <p:cNvSpPr/>
          <p:nvPr/>
        </p:nvSpPr>
        <p:spPr>
          <a:xfrm>
            <a:off x="1509042" y="990823"/>
            <a:ext cx="447010" cy="503722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微软雅黑" pitchFamily="34" charset="-122"/>
              <a:ea typeface="微软雅黑" pitchFamily="34" charset="-122"/>
            </a:endParaRPr>
          </a:p>
        </p:txBody>
      </p:sp>
      <p:sp>
        <p:nvSpPr>
          <p:cNvPr id="9" name="TextBox 8"/>
          <p:cNvSpPr txBox="1"/>
          <p:nvPr/>
        </p:nvSpPr>
        <p:spPr>
          <a:xfrm>
            <a:off x="1956052" y="779588"/>
            <a:ext cx="2405312" cy="5632311"/>
          </a:xfrm>
          <a:prstGeom prst="rect">
            <a:avLst/>
          </a:prstGeom>
          <a:noFill/>
        </p:spPr>
        <p:txBody>
          <a:bodyPr wrap="square" rtlCol="0">
            <a:spAutoFit/>
          </a:bodyPr>
          <a:lstStyle/>
          <a:p>
            <a:pPr>
              <a:lnSpc>
                <a:spcPct val="150000"/>
              </a:lnSpc>
            </a:pPr>
            <a:r>
              <a:rPr lang="en-US" altLang="zh-CN" sz="2000" dirty="0" err="1" smtClean="0">
                <a:latin typeface="微软雅黑" pitchFamily="34" charset="-122"/>
                <a:ea typeface="微软雅黑" pitchFamily="34" charset="-122"/>
              </a:rPr>
              <a:t>WiMax</a:t>
            </a:r>
            <a:endParaRPr lang="en-US" altLang="zh-CN" sz="2000" dirty="0" smtClean="0">
              <a:latin typeface="微软雅黑" pitchFamily="34" charset="-122"/>
              <a:ea typeface="微软雅黑" pitchFamily="34" charset="-122"/>
            </a:endParaRPr>
          </a:p>
          <a:p>
            <a:pPr>
              <a:lnSpc>
                <a:spcPct val="150000"/>
              </a:lnSpc>
            </a:pPr>
            <a:endParaRPr lang="en-US" altLang="zh-CN" sz="2000" dirty="0">
              <a:latin typeface="微软雅黑" pitchFamily="34" charset="-122"/>
              <a:ea typeface="微软雅黑" pitchFamily="34" charset="-122"/>
            </a:endParaRPr>
          </a:p>
          <a:p>
            <a:pPr>
              <a:lnSpc>
                <a:spcPct val="150000"/>
              </a:lnSpc>
            </a:pPr>
            <a:endParaRPr lang="en-US" altLang="zh-CN" sz="2000" dirty="0" smtClean="0">
              <a:latin typeface="微软雅黑" pitchFamily="34" charset="-122"/>
              <a:ea typeface="微软雅黑" pitchFamily="34" charset="-122"/>
            </a:endParaRPr>
          </a:p>
          <a:p>
            <a:pPr>
              <a:lnSpc>
                <a:spcPct val="150000"/>
              </a:lnSpc>
            </a:pPr>
            <a:endParaRPr lang="en-US" altLang="zh-CN" sz="2000" dirty="0" smtClean="0">
              <a:latin typeface="微软雅黑" pitchFamily="34" charset="-122"/>
              <a:ea typeface="微软雅黑" pitchFamily="34" charset="-122"/>
            </a:endParaRPr>
          </a:p>
          <a:p>
            <a:pPr>
              <a:lnSpc>
                <a:spcPct val="150000"/>
              </a:lnSpc>
            </a:pPr>
            <a:endParaRPr lang="en-US" altLang="zh-CN" sz="2000" dirty="0">
              <a:latin typeface="微软雅黑" pitchFamily="34" charset="-122"/>
              <a:ea typeface="微软雅黑" pitchFamily="34" charset="-122"/>
            </a:endParaRPr>
          </a:p>
          <a:p>
            <a:pPr>
              <a:lnSpc>
                <a:spcPct val="150000"/>
              </a:lnSpc>
            </a:pPr>
            <a:endParaRPr lang="en-US" altLang="zh-CN" sz="2000" dirty="0" smtClean="0">
              <a:latin typeface="微软雅黑" pitchFamily="34" charset="-122"/>
              <a:ea typeface="微软雅黑" pitchFamily="34" charset="-122"/>
            </a:endParaRPr>
          </a:p>
          <a:p>
            <a:pPr>
              <a:lnSpc>
                <a:spcPct val="150000"/>
              </a:lnSpc>
            </a:pPr>
            <a:r>
              <a:rPr lang="zh-CN" altLang="en-US" sz="2000" dirty="0" smtClean="0">
                <a:latin typeface="微软雅黑" pitchFamily="34" charset="-122"/>
                <a:ea typeface="微软雅黑" pitchFamily="34" charset="-122"/>
              </a:rPr>
              <a:t>蓝牙</a:t>
            </a:r>
            <a:endParaRPr lang="en-US" altLang="zh-CN" sz="2000" dirty="0" smtClean="0">
              <a:latin typeface="微软雅黑" pitchFamily="34" charset="-122"/>
              <a:ea typeface="微软雅黑" pitchFamily="34" charset="-122"/>
            </a:endParaRPr>
          </a:p>
          <a:p>
            <a:pPr>
              <a:lnSpc>
                <a:spcPct val="150000"/>
              </a:lnSpc>
            </a:pPr>
            <a:endParaRPr lang="en-US" altLang="zh-CN" sz="2000" dirty="0" smtClean="0">
              <a:latin typeface="微软雅黑" pitchFamily="34" charset="-122"/>
              <a:ea typeface="微软雅黑" pitchFamily="34" charset="-122"/>
            </a:endParaRPr>
          </a:p>
          <a:p>
            <a:pPr>
              <a:lnSpc>
                <a:spcPct val="150000"/>
              </a:lnSpc>
            </a:pPr>
            <a:endParaRPr lang="en-US" altLang="zh-CN" sz="2000" dirty="0">
              <a:latin typeface="微软雅黑" pitchFamily="34" charset="-122"/>
              <a:ea typeface="微软雅黑" pitchFamily="34" charset="-122"/>
            </a:endParaRPr>
          </a:p>
          <a:p>
            <a:pPr>
              <a:lnSpc>
                <a:spcPct val="150000"/>
              </a:lnSpc>
            </a:pPr>
            <a:endParaRPr lang="en-US" altLang="zh-CN" sz="2000" dirty="0" smtClean="0">
              <a:latin typeface="微软雅黑" pitchFamily="34" charset="-122"/>
              <a:ea typeface="微软雅黑" pitchFamily="34" charset="-122"/>
            </a:endParaRPr>
          </a:p>
          <a:p>
            <a:pPr>
              <a:lnSpc>
                <a:spcPct val="150000"/>
              </a:lnSpc>
            </a:pPr>
            <a:endParaRPr lang="en-US" altLang="zh-CN" sz="2000" dirty="0">
              <a:latin typeface="微软雅黑" pitchFamily="34" charset="-122"/>
              <a:ea typeface="微软雅黑" pitchFamily="34" charset="-122"/>
            </a:endParaRPr>
          </a:p>
          <a:p>
            <a:pPr>
              <a:lnSpc>
                <a:spcPct val="150000"/>
              </a:lnSpc>
            </a:pPr>
            <a:r>
              <a:rPr lang="en-US" altLang="zh-CN" sz="2000" dirty="0" smtClean="0">
                <a:latin typeface="微软雅黑" pitchFamily="34" charset="-122"/>
                <a:ea typeface="微软雅黑" pitchFamily="34" charset="-122"/>
              </a:rPr>
              <a:t>ZigBee</a:t>
            </a:r>
            <a:endParaRPr lang="en-US" altLang="zh-CN" sz="2000" dirty="0" smtClean="0">
              <a:latin typeface="微软雅黑" pitchFamily="34" charset="-122"/>
              <a:ea typeface="微软雅黑" pitchFamily="34" charset="-122"/>
            </a:endParaRPr>
          </a:p>
        </p:txBody>
      </p:sp>
      <p:sp>
        <p:nvSpPr>
          <p:cNvPr id="5" name="矩形 4"/>
          <p:cNvSpPr/>
          <p:nvPr/>
        </p:nvSpPr>
        <p:spPr>
          <a:xfrm>
            <a:off x="3367004" y="779588"/>
            <a:ext cx="7990554" cy="553998"/>
          </a:xfrm>
          <a:prstGeom prst="rect">
            <a:avLst/>
          </a:prstGeom>
          <a:ln>
            <a:solidFill>
              <a:schemeClr val="tx1"/>
            </a:solidFill>
          </a:ln>
        </p:spPr>
        <p:txBody>
          <a:bodyPr wrap="square">
            <a:spAutoFit/>
          </a:bodyPr>
          <a:lstStyle/>
          <a:p>
            <a:pPr>
              <a:lnSpc>
                <a:spcPct val="150000"/>
              </a:lnSpc>
            </a:pPr>
            <a:r>
              <a:rPr lang="en-US" altLang="zh-CN" sz="2000" b="1" dirty="0" err="1" smtClean="0">
                <a:latin typeface="微软雅黑" pitchFamily="34" charset="-122"/>
                <a:ea typeface="微软雅黑" pitchFamily="34" charset="-122"/>
              </a:rPr>
              <a:t>WiMa</a:t>
            </a:r>
            <a:r>
              <a:rPr lang="en-US" altLang="zh-CN" sz="2000" dirty="0" err="1" smtClean="0">
                <a:latin typeface="微软雅黑" pitchFamily="34" charset="-122"/>
                <a:ea typeface="微软雅黑" pitchFamily="34" charset="-122"/>
              </a:rPr>
              <a:t>x</a:t>
            </a:r>
            <a:r>
              <a:rPr lang="zh-CN" altLang="en-US" sz="2000" dirty="0" smtClean="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IEEE </a:t>
            </a:r>
            <a:r>
              <a:rPr lang="en-US" altLang="zh-CN" sz="2000" dirty="0">
                <a:latin typeface="Microsoft YaHei" charset="-122"/>
                <a:ea typeface="Microsoft YaHei" charset="-122"/>
                <a:cs typeface="Microsoft YaHei" charset="-122"/>
              </a:rPr>
              <a:t>802.16</a:t>
            </a:r>
            <a:r>
              <a:rPr lang="zh-CN" altLang="en-US" sz="2000" dirty="0">
                <a:latin typeface="Microsoft YaHei" charset="-122"/>
                <a:ea typeface="Microsoft YaHei" charset="-122"/>
                <a:cs typeface="Microsoft YaHei" charset="-122"/>
              </a:rPr>
              <a:t>标准，宽带无线标准。</a:t>
            </a:r>
          </a:p>
        </p:txBody>
      </p:sp>
      <p:sp>
        <p:nvSpPr>
          <p:cNvPr id="6" name="TextBox 31"/>
          <p:cNvSpPr txBox="1"/>
          <p:nvPr/>
        </p:nvSpPr>
        <p:spPr>
          <a:xfrm>
            <a:off x="3367004" y="1724330"/>
            <a:ext cx="7990554" cy="1938992"/>
          </a:xfrm>
          <a:prstGeom prst="rect">
            <a:avLst/>
          </a:prstGeom>
          <a:noFill/>
          <a:ln>
            <a:solidFill>
              <a:schemeClr val="tx1"/>
            </a:solidFill>
          </a:ln>
        </p:spPr>
        <p:txBody>
          <a:bodyPr wrap="square" rtlCol="0">
            <a:spAutoFit/>
          </a:bodyPr>
          <a:lstStyle/>
          <a:p>
            <a:pPr>
              <a:lnSpc>
                <a:spcPct val="150000"/>
              </a:lnSpc>
            </a:pPr>
            <a:r>
              <a:rPr lang="zh-CN" altLang="en-US" sz="2000" b="1" dirty="0" smtClean="0">
                <a:latin typeface="Microsoft YaHei" charset="-122"/>
                <a:ea typeface="Microsoft YaHei" charset="-122"/>
                <a:cs typeface="Microsoft YaHei" charset="-122"/>
              </a:rPr>
              <a:t>蓝牙</a:t>
            </a:r>
            <a:endParaRPr lang="en-US" altLang="zh-CN" sz="2000" b="1"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1</a:t>
            </a:r>
            <a:r>
              <a:rPr lang="zh-CN" altLang="en-US" sz="2000" dirty="0" smtClean="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IEEE 802.15.1</a:t>
            </a:r>
            <a:r>
              <a:rPr lang="zh-CN" altLang="en-US" sz="2000" dirty="0" smtClean="0">
                <a:latin typeface="Microsoft YaHei" charset="-122"/>
                <a:ea typeface="Microsoft YaHei" charset="-122"/>
                <a:cs typeface="Microsoft YaHei" charset="-122"/>
              </a:rPr>
              <a:t>标准。第一个无线个人局域网标准。</a:t>
            </a:r>
            <a:endParaRPr lang="en-US" altLang="zh-CN" sz="2000"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2</a:t>
            </a:r>
            <a:r>
              <a:rPr lang="zh-CN" altLang="en-US" sz="2000" dirty="0" smtClean="0">
                <a:latin typeface="Microsoft YaHei" charset="-122"/>
                <a:ea typeface="Microsoft YaHei" charset="-122"/>
                <a:cs typeface="Microsoft YaHei" charset="-122"/>
              </a:rPr>
              <a:t>、工作</a:t>
            </a:r>
            <a:r>
              <a:rPr lang="zh-CN" altLang="en-US" sz="2000" dirty="0">
                <a:latin typeface="Microsoft YaHei" charset="-122"/>
                <a:ea typeface="Microsoft YaHei" charset="-122"/>
                <a:cs typeface="Microsoft YaHei" charset="-122"/>
              </a:rPr>
              <a:t>在全球通用的</a:t>
            </a:r>
            <a:r>
              <a:rPr lang="en-US" altLang="zh-CN" sz="2000" dirty="0" smtClean="0">
                <a:latin typeface="Microsoft YaHei" charset="-122"/>
                <a:ea typeface="Microsoft YaHei" charset="-122"/>
                <a:cs typeface="Microsoft YaHei" charset="-122"/>
              </a:rPr>
              <a:t>2.4GHz</a:t>
            </a:r>
            <a:r>
              <a:rPr lang="zh-CN" altLang="en-US" sz="2000" dirty="0" smtClean="0">
                <a:latin typeface="Microsoft YaHei" charset="-122"/>
                <a:ea typeface="Microsoft YaHei" charset="-122"/>
                <a:cs typeface="Microsoft YaHei" charset="-122"/>
              </a:rPr>
              <a:t>的频段</a:t>
            </a:r>
            <a:r>
              <a:rPr lang="zh-CN" altLang="en-US" sz="2000" dirty="0">
                <a:latin typeface="Microsoft YaHei" charset="-122"/>
                <a:ea typeface="Microsoft YaHei" charset="-122"/>
                <a:cs typeface="Microsoft YaHei" charset="-122"/>
              </a:rPr>
              <a:t>。 </a:t>
            </a:r>
          </a:p>
          <a:p>
            <a:pPr>
              <a:lnSpc>
                <a:spcPct val="150000"/>
              </a:lnSpc>
            </a:pPr>
            <a:r>
              <a:rPr lang="en-US" altLang="zh-CN" sz="2000" dirty="0">
                <a:latin typeface="Microsoft YaHei" charset="-122"/>
                <a:ea typeface="Microsoft YaHei" charset="-122"/>
                <a:cs typeface="Microsoft YaHei" charset="-122"/>
              </a:rPr>
              <a:t>3</a:t>
            </a:r>
            <a:r>
              <a:rPr lang="zh-CN" altLang="en-US" sz="2000" dirty="0" smtClean="0">
                <a:latin typeface="Microsoft YaHei" charset="-122"/>
                <a:ea typeface="Microsoft YaHei" charset="-122"/>
                <a:cs typeface="Microsoft YaHei" charset="-122"/>
              </a:rPr>
              <a:t>、特点：</a:t>
            </a:r>
            <a:r>
              <a:rPr lang="zh-CN" altLang="en-US" sz="2000" dirty="0" smtClean="0">
                <a:solidFill>
                  <a:srgbClr val="C00000"/>
                </a:solidFill>
                <a:latin typeface="Microsoft YaHei" charset="-122"/>
                <a:ea typeface="Microsoft YaHei" charset="-122"/>
                <a:cs typeface="Microsoft YaHei" charset="-122"/>
              </a:rPr>
              <a:t>小</a:t>
            </a:r>
            <a:r>
              <a:rPr lang="zh-CN" altLang="en-US" sz="2000" dirty="0">
                <a:latin typeface="Microsoft YaHei" charset="-122"/>
                <a:ea typeface="Microsoft YaHei" charset="-122"/>
                <a:cs typeface="Microsoft YaHei" charset="-122"/>
              </a:rPr>
              <a:t>范围，</a:t>
            </a:r>
            <a:r>
              <a:rPr lang="zh-CN" altLang="en-US" sz="2000" dirty="0">
                <a:solidFill>
                  <a:srgbClr val="C00000"/>
                </a:solidFill>
                <a:latin typeface="Microsoft YaHei" charset="-122"/>
                <a:ea typeface="Microsoft YaHei" charset="-122"/>
                <a:cs typeface="Microsoft YaHei" charset="-122"/>
              </a:rPr>
              <a:t>低</a:t>
            </a:r>
            <a:r>
              <a:rPr lang="zh-CN" altLang="en-US" sz="2000" dirty="0">
                <a:latin typeface="Microsoft YaHei" charset="-122"/>
                <a:ea typeface="Microsoft YaHei" charset="-122"/>
                <a:cs typeface="Microsoft YaHei" charset="-122"/>
              </a:rPr>
              <a:t>功率、</a:t>
            </a:r>
            <a:r>
              <a:rPr lang="zh-CN" altLang="en-US" sz="2000" dirty="0">
                <a:solidFill>
                  <a:srgbClr val="C00000"/>
                </a:solidFill>
                <a:latin typeface="Microsoft YaHei" charset="-122"/>
                <a:ea typeface="Microsoft YaHei" charset="-122"/>
                <a:cs typeface="Microsoft YaHei" charset="-122"/>
              </a:rPr>
              <a:t>低</a:t>
            </a:r>
            <a:r>
              <a:rPr lang="zh-CN" altLang="en-US" sz="2000" dirty="0">
                <a:latin typeface="Microsoft YaHei" charset="-122"/>
                <a:ea typeface="Microsoft YaHei" charset="-122"/>
                <a:cs typeface="Microsoft YaHei" charset="-122"/>
              </a:rPr>
              <a:t>速率和</a:t>
            </a:r>
            <a:r>
              <a:rPr lang="zh-CN" altLang="en-US" sz="2000" dirty="0">
                <a:solidFill>
                  <a:srgbClr val="C00000"/>
                </a:solidFill>
                <a:latin typeface="Microsoft YaHei" charset="-122"/>
                <a:ea typeface="Microsoft YaHei" charset="-122"/>
                <a:cs typeface="Microsoft YaHei" charset="-122"/>
              </a:rPr>
              <a:t>低</a:t>
            </a:r>
            <a:r>
              <a:rPr lang="zh-CN" altLang="en-US" sz="2000" dirty="0">
                <a:latin typeface="Microsoft YaHei" charset="-122"/>
                <a:ea typeface="Microsoft YaHei" charset="-122"/>
                <a:cs typeface="Microsoft YaHei" charset="-122"/>
              </a:rPr>
              <a:t>成本运行。 </a:t>
            </a:r>
            <a:r>
              <a:rPr lang="zh-CN" altLang="en-US" sz="2000" dirty="0" smtClean="0">
                <a:latin typeface="Microsoft YaHei" charset="-122"/>
                <a:ea typeface="Microsoft YaHei" charset="-122"/>
                <a:cs typeface="Microsoft YaHei" charset="-122"/>
              </a:rPr>
              <a:t>（一小三低）</a:t>
            </a:r>
            <a:endParaRPr lang="zh-CN" altLang="en-US" sz="2000" dirty="0">
              <a:latin typeface="Microsoft YaHei" charset="-122"/>
              <a:ea typeface="Microsoft YaHei" charset="-122"/>
              <a:cs typeface="Microsoft YaHei" charset="-122"/>
            </a:endParaRPr>
          </a:p>
        </p:txBody>
      </p:sp>
      <p:sp>
        <p:nvSpPr>
          <p:cNvPr id="7" name="TextBox 4"/>
          <p:cNvSpPr txBox="1"/>
          <p:nvPr/>
        </p:nvSpPr>
        <p:spPr>
          <a:xfrm>
            <a:off x="3367004" y="4855948"/>
            <a:ext cx="7990554" cy="1477328"/>
          </a:xfrm>
          <a:prstGeom prst="rect">
            <a:avLst/>
          </a:prstGeom>
          <a:noFill/>
          <a:ln>
            <a:solidFill>
              <a:schemeClr val="tx1"/>
            </a:solidFill>
          </a:ln>
        </p:spPr>
        <p:txBody>
          <a:bodyPr wrap="square" rtlCol="0">
            <a:spAutoFit/>
          </a:bodyPr>
          <a:lstStyle/>
          <a:p>
            <a:pPr>
              <a:lnSpc>
                <a:spcPct val="150000"/>
              </a:lnSpc>
            </a:pPr>
            <a:r>
              <a:rPr lang="en-US" altLang="zh-CN" sz="2000" b="1" dirty="0" smtClean="0">
                <a:latin typeface="Microsoft YaHei" charset="-122"/>
                <a:ea typeface="Microsoft YaHei" charset="-122"/>
                <a:cs typeface="Microsoft YaHei" charset="-122"/>
              </a:rPr>
              <a:t>ZigBee</a:t>
            </a:r>
            <a:endParaRPr lang="en-US" altLang="zh-CN" sz="2000" b="1" dirty="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1</a:t>
            </a:r>
            <a:r>
              <a:rPr lang="zh-CN" altLang="en-US" sz="2000" dirty="0" smtClean="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 </a:t>
            </a:r>
            <a:r>
              <a:rPr lang="en-US" altLang="zh-CN" sz="2000" dirty="0">
                <a:latin typeface="Microsoft YaHei" charset="-122"/>
                <a:ea typeface="Microsoft YaHei" charset="-122"/>
                <a:cs typeface="Microsoft YaHei" charset="-122"/>
              </a:rPr>
              <a:t>IEEE 802.15.4</a:t>
            </a:r>
            <a:r>
              <a:rPr lang="zh-CN" altLang="en-US" sz="2000" dirty="0" smtClean="0">
                <a:latin typeface="Microsoft YaHei" charset="-122"/>
                <a:ea typeface="Microsoft YaHei" charset="-122"/>
                <a:cs typeface="Microsoft YaHei" charset="-122"/>
              </a:rPr>
              <a:t>标准</a:t>
            </a:r>
            <a:r>
              <a:rPr lang="zh-CN" altLang="en-US" sz="2000" dirty="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第二</a:t>
            </a:r>
            <a:r>
              <a:rPr lang="zh-CN" altLang="en-US" sz="2000" dirty="0">
                <a:latin typeface="Microsoft YaHei" charset="-122"/>
                <a:ea typeface="Microsoft YaHei" charset="-122"/>
                <a:cs typeface="Microsoft YaHei" charset="-122"/>
              </a:rPr>
              <a:t>个</a:t>
            </a:r>
            <a:r>
              <a:rPr lang="zh-CN" altLang="en-US" sz="2000" dirty="0" smtClean="0">
                <a:latin typeface="Microsoft YaHei" charset="-122"/>
                <a:ea typeface="Microsoft YaHei" charset="-122"/>
                <a:cs typeface="Microsoft YaHei" charset="-122"/>
              </a:rPr>
              <a:t>个人</a:t>
            </a:r>
            <a:r>
              <a:rPr lang="zh-CN" altLang="en-US" sz="2000" dirty="0" smtClean="0">
                <a:latin typeface="Microsoft YaHei" charset="-122"/>
                <a:ea typeface="Microsoft YaHei" charset="-122"/>
                <a:cs typeface="Microsoft YaHei" charset="-122"/>
              </a:rPr>
              <a:t>局</a:t>
            </a:r>
            <a:r>
              <a:rPr lang="zh-CN" altLang="en-US" sz="2000" dirty="0" smtClean="0">
                <a:latin typeface="Microsoft YaHei" charset="-122"/>
                <a:ea typeface="Microsoft YaHei" charset="-122"/>
                <a:cs typeface="Microsoft YaHei" charset="-122"/>
              </a:rPr>
              <a:t>域网标准</a:t>
            </a:r>
            <a:r>
              <a:rPr lang="zh-CN" altLang="en-US" sz="2000" dirty="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2</a:t>
            </a:r>
            <a:r>
              <a:rPr lang="zh-CN" altLang="en-US" sz="2000" dirty="0" smtClean="0">
                <a:latin typeface="Microsoft YaHei" charset="-122"/>
                <a:ea typeface="Microsoft YaHei" charset="-122"/>
                <a:cs typeface="Microsoft YaHei" charset="-122"/>
              </a:rPr>
              <a:t>、</a:t>
            </a:r>
            <a:r>
              <a:rPr lang="zh-CN" altLang="en-US" sz="2000" dirty="0" smtClean="0">
                <a:solidFill>
                  <a:srgbClr val="C00000"/>
                </a:solidFill>
                <a:latin typeface="Microsoft YaHei" charset="-122"/>
                <a:ea typeface="Microsoft YaHei" charset="-122"/>
                <a:cs typeface="Microsoft YaHei" charset="-122"/>
              </a:rPr>
              <a:t>低</a:t>
            </a:r>
            <a:r>
              <a:rPr lang="zh-CN" altLang="en-US" sz="2000" dirty="0" smtClean="0">
                <a:latin typeface="Microsoft YaHei" charset="-122"/>
                <a:ea typeface="Microsoft YaHei" charset="-122"/>
                <a:cs typeface="Microsoft YaHei" charset="-122"/>
              </a:rPr>
              <a:t>功率、</a:t>
            </a:r>
            <a:r>
              <a:rPr lang="zh-CN" altLang="en-US" sz="2000" dirty="0" smtClean="0">
                <a:solidFill>
                  <a:srgbClr val="C00000"/>
                </a:solidFill>
                <a:latin typeface="Microsoft YaHei" charset="-122"/>
                <a:ea typeface="Microsoft YaHei" charset="-122"/>
                <a:cs typeface="Microsoft YaHei" charset="-122"/>
              </a:rPr>
              <a:t>低</a:t>
            </a:r>
            <a:r>
              <a:rPr lang="zh-CN" altLang="en-US" sz="2000" dirty="0" smtClean="0">
                <a:latin typeface="Microsoft YaHei" charset="-122"/>
                <a:ea typeface="Microsoft YaHei" charset="-122"/>
                <a:cs typeface="Microsoft YaHei" charset="-122"/>
              </a:rPr>
              <a:t>数据速率、</a:t>
            </a:r>
            <a:r>
              <a:rPr lang="zh-CN" altLang="en-US" sz="2000" dirty="0" smtClean="0">
                <a:solidFill>
                  <a:srgbClr val="C00000"/>
                </a:solidFill>
                <a:latin typeface="Microsoft YaHei" charset="-122"/>
                <a:ea typeface="Microsoft YaHei" charset="-122"/>
                <a:cs typeface="Microsoft YaHei" charset="-122"/>
              </a:rPr>
              <a:t>低</a:t>
            </a:r>
            <a:r>
              <a:rPr lang="zh-CN" altLang="en-US" sz="2000" dirty="0" smtClean="0">
                <a:latin typeface="Microsoft YaHei" charset="-122"/>
                <a:ea typeface="Microsoft YaHei" charset="-122"/>
                <a:cs typeface="Microsoft YaHei" charset="-122"/>
              </a:rPr>
              <a:t>工作周期。</a:t>
            </a:r>
            <a:endParaRPr lang="en-US" altLang="zh-CN" sz="20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1430685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065655" y="3183877"/>
            <a:ext cx="2420620" cy="581057"/>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计算机网络原理</a:t>
            </a:r>
          </a:p>
        </p:txBody>
      </p:sp>
      <p:sp>
        <p:nvSpPr>
          <p:cNvPr id="7" name="文本框 6"/>
          <p:cNvSpPr txBox="1"/>
          <p:nvPr/>
        </p:nvSpPr>
        <p:spPr>
          <a:xfrm>
            <a:off x="5073014" y="1244883"/>
            <a:ext cx="4771073" cy="4524315"/>
          </a:xfrm>
          <a:prstGeom prst="rect">
            <a:avLst/>
          </a:prstGeom>
          <a:noFill/>
        </p:spPr>
        <p:txBody>
          <a:bodyPr wrap="square" rtlCol="0">
            <a:spAutoFit/>
          </a:bodyPr>
          <a:lstStyle/>
          <a:p>
            <a:pPr>
              <a:lnSpc>
                <a:spcPct val="150000"/>
              </a:lnSpc>
            </a:pPr>
            <a:r>
              <a:rPr lang="zh-CN" altLang="en-US" sz="2400" dirty="0">
                <a:solidFill>
                  <a:schemeClr val="tx1"/>
                </a:solidFill>
                <a:latin typeface="Microsoft YaHei" charset="-122"/>
                <a:ea typeface="Microsoft YaHei" charset="-122"/>
                <a:cs typeface="Microsoft YaHei" charset="-122"/>
              </a:rPr>
              <a:t>第一章 计算机网络</a:t>
            </a:r>
            <a:r>
              <a:rPr lang="zh-CN" altLang="en-US" sz="2400" dirty="0" smtClean="0">
                <a:solidFill>
                  <a:schemeClr val="tx1"/>
                </a:solidFill>
                <a:latin typeface="Microsoft YaHei" charset="-122"/>
                <a:ea typeface="Microsoft YaHei" charset="-122"/>
                <a:cs typeface="Microsoft YaHei" charset="-122"/>
              </a:rPr>
              <a:t>概述</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第二章 网络</a:t>
            </a:r>
            <a:r>
              <a:rPr lang="zh-CN" altLang="en-US" sz="2400" dirty="0" smtClean="0">
                <a:latin typeface="Microsoft YaHei" charset="-122"/>
                <a:ea typeface="Microsoft YaHei" charset="-122"/>
                <a:cs typeface="Microsoft YaHei" charset="-122"/>
              </a:rPr>
              <a:t>应用</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第三</a:t>
            </a:r>
            <a:r>
              <a:rPr lang="zh-CN" altLang="en-US" sz="2400" dirty="0" smtClean="0">
                <a:latin typeface="Microsoft YaHei" charset="-122"/>
                <a:ea typeface="Microsoft YaHei" charset="-122"/>
                <a:cs typeface="Microsoft YaHei" charset="-122"/>
              </a:rPr>
              <a:t>章 传输层</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第四章 网络</a:t>
            </a:r>
            <a:r>
              <a:rPr lang="zh-CN" altLang="en-US" sz="2400" dirty="0" smtClean="0">
                <a:latin typeface="Microsoft YaHei" charset="-122"/>
                <a:ea typeface="Microsoft YaHei" charset="-122"/>
                <a:cs typeface="Microsoft YaHei" charset="-122"/>
              </a:rPr>
              <a:t>层</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第五章 数据链路层与</a:t>
            </a:r>
            <a:r>
              <a:rPr lang="zh-CN" altLang="en-US" sz="2400" dirty="0" smtClean="0">
                <a:latin typeface="Microsoft YaHei" charset="-122"/>
                <a:ea typeface="Microsoft YaHei" charset="-122"/>
                <a:cs typeface="Microsoft YaHei" charset="-122"/>
              </a:rPr>
              <a:t>局域网</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第六章 </a:t>
            </a:r>
            <a:r>
              <a:rPr lang="zh-CN" altLang="en-US" sz="2400" dirty="0" smtClean="0">
                <a:latin typeface="Microsoft YaHei" charset="-122"/>
                <a:ea typeface="Microsoft YaHei" charset="-122"/>
                <a:cs typeface="Microsoft YaHei" charset="-122"/>
              </a:rPr>
              <a:t>物理层</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第七章 无线与移动</a:t>
            </a:r>
            <a:r>
              <a:rPr lang="zh-CN" altLang="en-US" sz="2400" dirty="0" smtClean="0">
                <a:latin typeface="Microsoft YaHei" charset="-122"/>
                <a:ea typeface="Microsoft YaHei" charset="-122"/>
                <a:cs typeface="Microsoft YaHei" charset="-122"/>
              </a:rPr>
              <a:t>网络</a:t>
            </a:r>
            <a:endParaRPr lang="zh-CN" altLang="en-US" sz="2400" dirty="0">
              <a:latin typeface="Microsoft YaHei" charset="-122"/>
              <a:ea typeface="Microsoft YaHei" charset="-122"/>
              <a:cs typeface="Microsoft YaHei" charset="-122"/>
            </a:endParaRPr>
          </a:p>
          <a:p>
            <a:pPr>
              <a:lnSpc>
                <a:spcPct val="150000"/>
              </a:lnSpc>
            </a:pPr>
            <a:r>
              <a:rPr lang="zh-CN" altLang="en-US" sz="2400" dirty="0">
                <a:solidFill>
                  <a:srgbClr val="FF0000"/>
                </a:solidFill>
                <a:latin typeface="Microsoft YaHei" charset="-122"/>
                <a:ea typeface="Microsoft YaHei" charset="-122"/>
                <a:cs typeface="Microsoft YaHei" charset="-122"/>
              </a:rPr>
              <a:t>第八章 网络安全基础</a:t>
            </a:r>
          </a:p>
        </p:txBody>
      </p:sp>
      <p:sp>
        <p:nvSpPr>
          <p:cNvPr id="2" name="左大括号 1"/>
          <p:cNvSpPr/>
          <p:nvPr/>
        </p:nvSpPr>
        <p:spPr>
          <a:xfrm>
            <a:off x="4486275" y="1363599"/>
            <a:ext cx="429576" cy="42868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40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82772338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0" y="1521279"/>
            <a:ext cx="4531055" cy="3970318"/>
          </a:xfrm>
          <a:prstGeom prst="rect">
            <a:avLst/>
          </a:prstGeom>
          <a:noFill/>
        </p:spPr>
        <p:txBody>
          <a:bodyPr wrap="square" rtlCol="0">
            <a:spAutoFit/>
          </a:bodyPr>
          <a:lstStyle/>
          <a:p>
            <a:pPr lvl="0" algn="just">
              <a:lnSpc>
                <a:spcPct val="150000"/>
              </a:lnSpc>
            </a:pPr>
            <a:r>
              <a:rPr lang="zh-CN" altLang="en-US" sz="2400" dirty="0">
                <a:solidFill>
                  <a:srgbClr val="FF0000"/>
                </a:solidFill>
                <a:latin typeface="微软雅黑" pitchFamily="34" charset="-122"/>
                <a:ea typeface="微软雅黑" pitchFamily="34" charset="-122"/>
                <a:cs typeface="Microsoft YaHei" charset="-122"/>
                <a:sym typeface="+mn-ea"/>
              </a:rPr>
              <a:t>网络安全</a:t>
            </a:r>
            <a:r>
              <a:rPr lang="zh-CN" altLang="en-US" sz="2400" dirty="0" smtClean="0">
                <a:solidFill>
                  <a:srgbClr val="FF0000"/>
                </a:solidFill>
                <a:latin typeface="微软雅黑" pitchFamily="34" charset="-122"/>
                <a:ea typeface="微软雅黑" pitchFamily="34" charset="-122"/>
                <a:cs typeface="Microsoft YaHei" charset="-122"/>
                <a:sym typeface="+mn-ea"/>
              </a:rPr>
              <a:t>概述</a:t>
            </a:r>
            <a:endParaRPr lang="en-US" altLang="zh-CN" sz="2400" dirty="0" smtClean="0">
              <a:solidFill>
                <a:srgbClr val="FF0000"/>
              </a:solidFill>
              <a:latin typeface="微软雅黑" pitchFamily="34" charset="-122"/>
              <a:ea typeface="微软雅黑" pitchFamily="34" charset="-122"/>
              <a:cs typeface="Microsoft YaHei" charset="-122"/>
              <a:sym typeface="+mn-ea"/>
            </a:endParaRPr>
          </a:p>
          <a:p>
            <a:pPr algn="just">
              <a:lnSpc>
                <a:spcPct val="150000"/>
              </a:lnSpc>
            </a:pPr>
            <a:r>
              <a:rPr lang="zh-CN" altLang="en-US" sz="2400" dirty="0">
                <a:latin typeface="微软雅黑" pitchFamily="34" charset="-122"/>
                <a:ea typeface="微软雅黑" pitchFamily="34" charset="-122"/>
                <a:cs typeface="Microsoft YaHei" charset="-122"/>
                <a:sym typeface="+mn-ea"/>
              </a:rPr>
              <a:t>数据加密</a:t>
            </a:r>
          </a:p>
          <a:p>
            <a:pPr algn="just">
              <a:lnSpc>
                <a:spcPct val="150000"/>
              </a:lnSpc>
            </a:pPr>
            <a:r>
              <a:rPr lang="zh-CN" altLang="en-US" sz="2400" dirty="0">
                <a:latin typeface="微软雅黑" pitchFamily="34" charset="-122"/>
                <a:ea typeface="微软雅黑" pitchFamily="34" charset="-122"/>
                <a:cs typeface="Microsoft YaHei" charset="-122"/>
                <a:sym typeface="+mn-ea"/>
              </a:rPr>
              <a:t>消息完整性与数字签名</a:t>
            </a:r>
          </a:p>
          <a:p>
            <a:pPr algn="just">
              <a:lnSpc>
                <a:spcPct val="150000"/>
              </a:lnSpc>
            </a:pPr>
            <a:r>
              <a:rPr lang="zh-CN" altLang="en-US" sz="2400" dirty="0">
                <a:latin typeface="微软雅黑" pitchFamily="34" charset="-122"/>
                <a:ea typeface="微软雅黑" pitchFamily="34" charset="-122"/>
                <a:cs typeface="Microsoft YaHei" charset="-122"/>
                <a:sym typeface="+mn-ea"/>
              </a:rPr>
              <a:t>身份认证</a:t>
            </a:r>
          </a:p>
          <a:p>
            <a:pPr algn="just">
              <a:lnSpc>
                <a:spcPct val="150000"/>
              </a:lnSpc>
            </a:pPr>
            <a:r>
              <a:rPr lang="zh-CN" altLang="en-US" sz="2400" dirty="0">
                <a:latin typeface="微软雅黑" pitchFamily="34" charset="-122"/>
                <a:ea typeface="微软雅黑" pitchFamily="34" charset="-122"/>
                <a:cs typeface="Microsoft YaHei" charset="-122"/>
                <a:sym typeface="+mn-ea"/>
              </a:rPr>
              <a:t>密钥分发中心与证书认证</a:t>
            </a:r>
          </a:p>
          <a:p>
            <a:pPr algn="just">
              <a:lnSpc>
                <a:spcPct val="150000"/>
              </a:lnSpc>
            </a:pPr>
            <a:r>
              <a:rPr lang="zh-CN" altLang="en-US" sz="2400" dirty="0">
                <a:latin typeface="微软雅黑" pitchFamily="34" charset="-122"/>
                <a:ea typeface="微软雅黑" pitchFamily="34" charset="-122"/>
                <a:cs typeface="Microsoft YaHei" charset="-122"/>
                <a:sym typeface="+mn-ea"/>
              </a:rPr>
              <a:t>防火墙与入侵检测系统</a:t>
            </a:r>
          </a:p>
          <a:p>
            <a:pPr algn="just">
              <a:lnSpc>
                <a:spcPct val="150000"/>
              </a:lnSpc>
            </a:pPr>
            <a:r>
              <a:rPr lang="zh-CN" altLang="en-US" sz="2400" dirty="0">
                <a:latin typeface="微软雅黑" pitchFamily="34" charset="-122"/>
                <a:ea typeface="微软雅黑" pitchFamily="34" charset="-122"/>
                <a:cs typeface="Microsoft YaHei" charset="-122"/>
                <a:sym typeface="+mn-ea"/>
              </a:rPr>
              <a:t>网络安全</a:t>
            </a:r>
            <a:r>
              <a:rPr lang="zh-CN" altLang="en-US" sz="2400" dirty="0" smtClean="0">
                <a:latin typeface="微软雅黑" pitchFamily="34" charset="-122"/>
                <a:ea typeface="微软雅黑" pitchFamily="34" charset="-122"/>
                <a:cs typeface="Microsoft YaHei" charset="-122"/>
                <a:sym typeface="+mn-ea"/>
              </a:rPr>
              <a:t>协议</a:t>
            </a:r>
            <a:endParaRPr lang="zh-CN" altLang="en-US" sz="2400" dirty="0">
              <a:latin typeface="微软雅黑" pitchFamily="34" charset="-122"/>
              <a:ea typeface="微软雅黑" pitchFamily="34" charset="-122"/>
              <a:cs typeface="Microsoft YaHei" charset="-122"/>
              <a:sym typeface="+mn-ea"/>
            </a:endParaRPr>
          </a:p>
        </p:txBody>
      </p:sp>
      <p:sp>
        <p:nvSpPr>
          <p:cNvPr id="3" name="左大括号 2"/>
          <p:cNvSpPr/>
          <p:nvPr/>
        </p:nvSpPr>
        <p:spPr>
          <a:xfrm>
            <a:off x="3821373" y="1733266"/>
            <a:ext cx="573206" cy="34810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sz="2400">
              <a:latin typeface="微软雅黑" pitchFamily="34" charset="-122"/>
              <a:ea typeface="微软雅黑" pitchFamily="34" charset="-122"/>
            </a:endParaRPr>
          </a:p>
        </p:txBody>
      </p:sp>
      <p:sp>
        <p:nvSpPr>
          <p:cNvPr id="31" name="TextBox 30"/>
          <p:cNvSpPr txBox="1"/>
          <p:nvPr/>
        </p:nvSpPr>
        <p:spPr>
          <a:xfrm>
            <a:off x="1583140" y="3005961"/>
            <a:ext cx="2376986" cy="461665"/>
          </a:xfrm>
          <a:prstGeom prst="rect">
            <a:avLst/>
          </a:prstGeom>
          <a:noFill/>
        </p:spPr>
        <p:txBody>
          <a:bodyPr wrap="square" rtlCol="0">
            <a:spAutoFit/>
          </a:bodyPr>
          <a:lstStyle/>
          <a:p>
            <a:pPr algn="just"/>
            <a:r>
              <a:rPr lang="zh-CN" altLang="en-US" sz="2400" dirty="0" smtClean="0">
                <a:latin typeface="微软雅黑" pitchFamily="34" charset="-122"/>
                <a:ea typeface="微软雅黑" pitchFamily="34" charset="-122"/>
              </a:rPr>
              <a:t>网络安全基础</a:t>
            </a:r>
            <a:endParaRPr lang="zh-CN" altLang="en-US" sz="2400"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93012530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2158164" y="1060145"/>
            <a:ext cx="2103272" cy="3785652"/>
          </a:xfrm>
          <a:prstGeom prst="rect">
            <a:avLst/>
          </a:prstGeom>
          <a:noFill/>
        </p:spPr>
        <p:txBody>
          <a:bodyPr wrap="square" rtlCol="0">
            <a:spAutoFit/>
          </a:bodyPr>
          <a:lstStyle/>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基本</a:t>
            </a:r>
            <a:r>
              <a:rPr lang="zh-CN" altLang="en-US" sz="2000" dirty="0" smtClean="0">
                <a:latin typeface="微软雅黑" pitchFamily="34" charset="-122"/>
                <a:ea typeface="微软雅黑" pitchFamily="34" charset="-122"/>
                <a:cs typeface="Microsoft YaHei" charset="-122"/>
                <a:sym typeface="+mn-ea"/>
              </a:rPr>
              <a:t>概念</a:t>
            </a: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网络安全威胁</a:t>
            </a:r>
            <a:endParaRPr lang="zh-CN" altLang="en-US" sz="2000" dirty="0">
              <a:latin typeface="微软雅黑" pitchFamily="34" charset="-122"/>
              <a:ea typeface="微软雅黑" pitchFamily="34" charset="-122"/>
              <a:cs typeface="Microsoft YaHei" charset="-122"/>
              <a:sym typeface="+mn-ea"/>
            </a:endParaRPr>
          </a:p>
        </p:txBody>
      </p:sp>
      <p:sp>
        <p:nvSpPr>
          <p:cNvPr id="6" name="左大括号 5"/>
          <p:cNvSpPr/>
          <p:nvPr/>
        </p:nvSpPr>
        <p:spPr>
          <a:xfrm>
            <a:off x="1772154" y="1219200"/>
            <a:ext cx="386010" cy="346754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sz="2000">
              <a:latin typeface="微软雅黑" pitchFamily="34" charset="-122"/>
              <a:ea typeface="微软雅黑" pitchFamily="34" charset="-122"/>
            </a:endParaRPr>
          </a:p>
        </p:txBody>
      </p:sp>
      <p:sp>
        <p:nvSpPr>
          <p:cNvPr id="9" name="TextBox 30"/>
          <p:cNvSpPr txBox="1"/>
          <p:nvPr/>
        </p:nvSpPr>
        <p:spPr>
          <a:xfrm>
            <a:off x="147753" y="2855471"/>
            <a:ext cx="1761258" cy="400110"/>
          </a:xfrm>
          <a:prstGeom prst="rect">
            <a:avLst/>
          </a:prstGeom>
          <a:noFill/>
        </p:spPr>
        <p:txBody>
          <a:bodyPr wrap="square" rtlCol="0">
            <a:spAutoFit/>
          </a:bodyPr>
          <a:lstStyle/>
          <a:p>
            <a:pPr algn="just"/>
            <a:r>
              <a:rPr lang="zh-CN" altLang="en-US" sz="2000" dirty="0" smtClean="0">
                <a:latin typeface="微软雅黑" pitchFamily="34" charset="-122"/>
                <a:ea typeface="微软雅黑" pitchFamily="34" charset="-122"/>
              </a:rPr>
              <a:t>网络安全概述</a:t>
            </a:r>
            <a:endParaRPr lang="zh-CN" altLang="en-US" sz="2000" dirty="0">
              <a:latin typeface="微软雅黑" pitchFamily="34" charset="-122"/>
              <a:ea typeface="微软雅黑" pitchFamily="34" charset="-122"/>
            </a:endParaRPr>
          </a:p>
        </p:txBody>
      </p:sp>
      <p:sp>
        <p:nvSpPr>
          <p:cNvPr id="7" name="TextBox 4"/>
          <p:cNvSpPr txBox="1"/>
          <p:nvPr/>
        </p:nvSpPr>
        <p:spPr>
          <a:xfrm>
            <a:off x="3910902" y="3546039"/>
            <a:ext cx="8088593" cy="2862322"/>
          </a:xfrm>
          <a:prstGeom prst="rect">
            <a:avLst/>
          </a:prstGeom>
          <a:noFill/>
          <a:ln>
            <a:solidFill>
              <a:schemeClr val="tx1"/>
            </a:solidFill>
          </a:ln>
        </p:spPr>
        <p:txBody>
          <a:bodyPr wrap="square" rtlCol="0">
            <a:spAutoFit/>
          </a:bodyPr>
          <a:lstStyle/>
          <a:p>
            <a:pPr>
              <a:lnSpc>
                <a:spcPct val="150000"/>
              </a:lnSpc>
            </a:pPr>
            <a:r>
              <a:rPr lang="zh-CN" altLang="en-US" sz="2000" smtClean="0">
                <a:latin typeface="Microsoft YaHei" charset="-122"/>
                <a:ea typeface="Microsoft YaHei" charset="-122"/>
                <a:cs typeface="Microsoft YaHei" charset="-122"/>
              </a:rPr>
              <a:t>典型</a:t>
            </a:r>
            <a:r>
              <a:rPr lang="zh-CN" altLang="en-US" sz="2000" dirty="0" smtClean="0">
                <a:latin typeface="Microsoft YaHei" charset="-122"/>
                <a:ea typeface="Microsoft YaHei" charset="-122"/>
                <a:cs typeface="Microsoft YaHei" charset="-122"/>
              </a:rPr>
              <a:t>的网络安全威胁：</a:t>
            </a:r>
            <a:endParaRPr lang="en-US" altLang="zh-CN" sz="2000"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1</a:t>
            </a:r>
            <a:r>
              <a:rPr lang="zh-CN" altLang="en-US" sz="2000" dirty="0" smtClean="0">
                <a:latin typeface="Microsoft YaHei" charset="-122"/>
                <a:ea typeface="Microsoft YaHei" charset="-122"/>
                <a:cs typeface="Microsoft YaHei" charset="-122"/>
              </a:rPr>
              <a:t>、报文传输：传输过程面临窃听、插入、假冒、劫持等安全威胁。</a:t>
            </a:r>
          </a:p>
          <a:p>
            <a:pPr>
              <a:lnSpc>
                <a:spcPct val="150000"/>
              </a:lnSpc>
            </a:pPr>
            <a:r>
              <a:rPr lang="en-US" altLang="zh-CN" sz="2000" dirty="0" smtClean="0">
                <a:latin typeface="Microsoft YaHei" charset="-122"/>
                <a:ea typeface="Microsoft YaHei" charset="-122"/>
                <a:cs typeface="Microsoft YaHei" charset="-122"/>
              </a:rPr>
              <a:t>2</a:t>
            </a:r>
            <a:r>
              <a:rPr lang="zh-CN" altLang="en-US"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sym typeface="+mn-ea"/>
              </a:rPr>
              <a:t>拒绝服务</a:t>
            </a:r>
            <a:r>
              <a:rPr lang="en-US" altLang="zh-CN" sz="2000" dirty="0" err="1" smtClean="0">
                <a:latin typeface="Microsoft YaHei" charset="-122"/>
                <a:ea typeface="Microsoft YaHei" charset="-122"/>
                <a:cs typeface="Microsoft YaHei" charset="-122"/>
                <a:sym typeface="+mn-ea"/>
              </a:rPr>
              <a:t>DoS</a:t>
            </a:r>
            <a:r>
              <a:rPr lang="zh-CN" altLang="en-US" sz="2000" dirty="0" smtClean="0">
                <a:latin typeface="Microsoft YaHei" charset="-122"/>
                <a:ea typeface="Microsoft YaHei" charset="-122"/>
                <a:cs typeface="Microsoft YaHei" charset="-122"/>
                <a:sym typeface="+mn-ea"/>
              </a:rPr>
              <a:t> 、分布式拒绝服务</a:t>
            </a:r>
            <a:r>
              <a:rPr lang="en-US" altLang="zh-CN" sz="2000" dirty="0" smtClean="0">
                <a:latin typeface="Microsoft YaHei" charset="-122"/>
                <a:ea typeface="Microsoft YaHei" charset="-122"/>
                <a:cs typeface="Microsoft YaHei" charset="-122"/>
                <a:sym typeface="+mn-ea"/>
              </a:rPr>
              <a:t>DDoS</a:t>
            </a:r>
            <a:r>
              <a:rPr lang="zh-CN" altLang="en-US" sz="2000" dirty="0" smtClean="0">
                <a:latin typeface="Microsoft YaHei" charset="-122"/>
                <a:ea typeface="Microsoft YaHei" charset="-122"/>
                <a:cs typeface="Microsoft YaHei" charset="-122"/>
                <a:sym typeface="+mn-ea"/>
              </a:rPr>
              <a:t>。</a:t>
            </a:r>
          </a:p>
          <a:p>
            <a:pPr>
              <a:lnSpc>
                <a:spcPct val="150000"/>
              </a:lnSpc>
            </a:pPr>
            <a:r>
              <a:rPr lang="en-US" altLang="zh-CN" sz="2000" dirty="0" smtClean="0">
                <a:latin typeface="Microsoft YaHei" charset="-122"/>
                <a:ea typeface="Microsoft YaHei" charset="-122"/>
                <a:cs typeface="Microsoft YaHei" charset="-122"/>
              </a:rPr>
              <a:t>3</a:t>
            </a:r>
            <a:r>
              <a:rPr lang="zh-CN" altLang="en-US"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sym typeface="+mn-ea"/>
              </a:rPr>
              <a:t>映射</a:t>
            </a:r>
            <a:r>
              <a:rPr lang="zh-CN" altLang="en-US" sz="2000" dirty="0">
                <a:latin typeface="Microsoft YaHei" charset="-122"/>
                <a:ea typeface="Microsoft YaHei" charset="-122"/>
                <a:cs typeface="Microsoft YaHei" charset="-122"/>
                <a:sym typeface="Wingdings"/>
              </a:rPr>
              <a:t>：</a:t>
            </a:r>
            <a:r>
              <a:rPr lang="zh-CN" altLang="en-US" sz="2000" dirty="0" smtClean="0">
                <a:latin typeface="Microsoft YaHei" charset="-122"/>
                <a:ea typeface="Microsoft YaHei" charset="-122"/>
                <a:cs typeface="Microsoft YaHei" charset="-122"/>
                <a:sym typeface="+mn-ea"/>
              </a:rPr>
              <a:t>先探路，再攻击。</a:t>
            </a:r>
          </a:p>
          <a:p>
            <a:pPr>
              <a:lnSpc>
                <a:spcPct val="150000"/>
              </a:lnSpc>
            </a:pPr>
            <a:r>
              <a:rPr lang="en-US" altLang="zh-CN" sz="2000" dirty="0" smtClean="0">
                <a:latin typeface="Microsoft YaHei" charset="-122"/>
                <a:ea typeface="Microsoft YaHei" charset="-122"/>
                <a:cs typeface="Microsoft YaHei" charset="-122"/>
                <a:sym typeface="+mn-ea"/>
              </a:rPr>
              <a:t>4</a:t>
            </a:r>
            <a:r>
              <a:rPr lang="zh-CN" altLang="en-US" sz="2000" dirty="0" smtClean="0">
                <a:latin typeface="Microsoft YaHei" charset="-122"/>
                <a:ea typeface="Microsoft YaHei" charset="-122"/>
                <a:cs typeface="Microsoft YaHei" charset="-122"/>
                <a:sym typeface="+mn-ea"/>
              </a:rPr>
              <a:t>、分组“嗅探”：</a:t>
            </a:r>
            <a:r>
              <a:rPr lang="en-US" altLang="zh-CN" sz="2000" dirty="0">
                <a:latin typeface="Microsoft YaHei" charset="-122"/>
                <a:ea typeface="Microsoft YaHei" charset="-122"/>
                <a:cs typeface="Microsoft YaHei" charset="-122"/>
                <a:sym typeface="+mn-ea"/>
              </a:rPr>
              <a:t>Wireshark</a:t>
            </a:r>
            <a:r>
              <a:rPr lang="zh-CN" altLang="en-US" sz="2000" dirty="0">
                <a:latin typeface="Microsoft YaHei" charset="-122"/>
                <a:ea typeface="Microsoft YaHei" charset="-122"/>
                <a:cs typeface="Microsoft YaHei" charset="-122"/>
                <a:sym typeface="+mn-ea"/>
              </a:rPr>
              <a:t>是一个典型的分组嗅探软件。</a:t>
            </a:r>
          </a:p>
          <a:p>
            <a:pPr>
              <a:lnSpc>
                <a:spcPct val="150000"/>
              </a:lnSpc>
            </a:pPr>
            <a:r>
              <a:rPr lang="en-US" altLang="zh-CN" sz="2000" dirty="0">
                <a:latin typeface="Microsoft YaHei" charset="-122"/>
                <a:ea typeface="Microsoft YaHei" charset="-122"/>
                <a:cs typeface="Microsoft YaHei" charset="-122"/>
                <a:sym typeface="+mn-ea"/>
              </a:rPr>
              <a:t>5</a:t>
            </a:r>
            <a:r>
              <a:rPr lang="zh-CN" altLang="en-US" sz="2000" dirty="0">
                <a:latin typeface="Microsoft YaHei" charset="-122"/>
                <a:ea typeface="Microsoft YaHei" charset="-122"/>
                <a:cs typeface="Microsoft YaHei" charset="-122"/>
                <a:sym typeface="+mn-ea"/>
              </a:rPr>
              <a:t>、</a:t>
            </a:r>
            <a:r>
              <a:rPr lang="en-US" altLang="zh-CN" sz="2000" dirty="0" smtClean="0">
                <a:latin typeface="Microsoft YaHei" charset="-122"/>
                <a:ea typeface="Microsoft YaHei" charset="-122"/>
                <a:cs typeface="Microsoft YaHei" charset="-122"/>
                <a:sym typeface="+mn-ea"/>
              </a:rPr>
              <a:t>IP</a:t>
            </a:r>
            <a:r>
              <a:rPr lang="zh-CN" altLang="en-US" sz="2000" dirty="0" smtClean="0">
                <a:latin typeface="Microsoft YaHei" charset="-122"/>
                <a:ea typeface="Microsoft YaHei" charset="-122"/>
                <a:cs typeface="Microsoft YaHei" charset="-122"/>
                <a:sym typeface="+mn-ea"/>
              </a:rPr>
              <a:t>欺骗</a:t>
            </a:r>
            <a:endParaRPr lang="zh-CN" altLang="en-US" sz="2000" dirty="0" smtClean="0">
              <a:latin typeface="Microsoft YaHei" charset="-122"/>
              <a:ea typeface="Microsoft YaHei" charset="-122"/>
              <a:cs typeface="Microsoft YaHei" charset="-122"/>
            </a:endParaRPr>
          </a:p>
        </p:txBody>
      </p:sp>
      <p:sp>
        <p:nvSpPr>
          <p:cNvPr id="8" name="TextBox 4"/>
          <p:cNvSpPr txBox="1"/>
          <p:nvPr/>
        </p:nvSpPr>
        <p:spPr>
          <a:xfrm>
            <a:off x="3910902" y="454814"/>
            <a:ext cx="8088593" cy="2400657"/>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微软雅黑" pitchFamily="34" charset="-122"/>
                <a:ea typeface="微软雅黑" pitchFamily="34" charset="-122"/>
              </a:rPr>
              <a:t>网络</a:t>
            </a:r>
            <a:r>
              <a:rPr lang="zh-CN" altLang="en-US" sz="2000" dirty="0" smtClean="0">
                <a:latin typeface="微软雅黑" pitchFamily="34" charset="-122"/>
                <a:ea typeface="微软雅黑" pitchFamily="34" charset="-122"/>
              </a:rPr>
              <a:t>安全通信的</a:t>
            </a:r>
            <a:r>
              <a:rPr lang="zh-CN" altLang="en-US" sz="2000" dirty="0" smtClean="0">
                <a:solidFill>
                  <a:srgbClr val="C00000"/>
                </a:solidFill>
                <a:latin typeface="微软雅黑" pitchFamily="34" charset="-122"/>
                <a:ea typeface="微软雅黑" pitchFamily="34" charset="-122"/>
              </a:rPr>
              <a:t>基本属性</a:t>
            </a:r>
            <a:r>
              <a:rPr lang="zh-CN" altLang="en-US" sz="2000" dirty="0" smtClean="0">
                <a:latin typeface="微软雅黑" pitchFamily="34" charset="-122"/>
                <a:ea typeface="微软雅黑" pitchFamily="34" charset="-122"/>
              </a:rPr>
              <a:t>：</a:t>
            </a:r>
          </a:p>
          <a:p>
            <a:pPr>
              <a:lnSpc>
                <a:spcPct val="150000"/>
              </a:lnSpc>
            </a:pPr>
            <a:r>
              <a:rPr lang="en-US" altLang="zh-CN" sz="2000" b="1" dirty="0" smtClean="0">
                <a:latin typeface="微软雅黑" pitchFamily="34" charset="-122"/>
                <a:ea typeface="微软雅黑" pitchFamily="34" charset="-122"/>
              </a:rPr>
              <a:t>1</a:t>
            </a:r>
            <a:r>
              <a:rPr lang="zh-CN" altLang="en-US" sz="2000" b="1" dirty="0" smtClean="0">
                <a:latin typeface="微软雅黑" pitchFamily="34" charset="-122"/>
                <a:ea typeface="微软雅黑" pitchFamily="34" charset="-122"/>
              </a:rPr>
              <a:t>、机密性：</a:t>
            </a:r>
            <a:r>
              <a:rPr lang="zh-CN" altLang="en-US" sz="2000" dirty="0" smtClean="0">
                <a:latin typeface="微软雅黑" pitchFamily="34" charset="-122"/>
                <a:ea typeface="微软雅黑" pitchFamily="34" charset="-122"/>
              </a:rPr>
              <a:t>只有发送方和接收方能理解报文内容。</a:t>
            </a:r>
          </a:p>
          <a:p>
            <a:pPr>
              <a:lnSpc>
                <a:spcPct val="150000"/>
              </a:lnSpc>
            </a:pPr>
            <a:r>
              <a:rPr lang="en-US" altLang="zh-CN" sz="2000" b="1" dirty="0" smtClean="0">
                <a:latin typeface="微软雅黑" pitchFamily="34" charset="-122"/>
                <a:ea typeface="微软雅黑" pitchFamily="34" charset="-122"/>
              </a:rPr>
              <a:t>2</a:t>
            </a:r>
            <a:r>
              <a:rPr lang="zh-CN" altLang="en-US" sz="2000" b="1" dirty="0" smtClean="0">
                <a:latin typeface="微软雅黑" pitchFamily="34" charset="-122"/>
                <a:ea typeface="微软雅黑" pitchFamily="34" charset="-122"/>
              </a:rPr>
              <a:t>、消息完整性</a:t>
            </a:r>
            <a:r>
              <a:rPr lang="zh-CN" altLang="en-US" sz="2000" b="1" dirty="0" smtClean="0">
                <a:latin typeface="微软雅黑" pitchFamily="34" charset="-122"/>
                <a:ea typeface="微软雅黑" pitchFamily="34" charset="-122"/>
                <a:sym typeface="+mn-ea"/>
              </a:rPr>
              <a:t>：</a:t>
            </a:r>
            <a:r>
              <a:rPr lang="zh-CN" altLang="en-US" sz="2000" dirty="0" smtClean="0">
                <a:latin typeface="微软雅黑" pitchFamily="34" charset="-122"/>
                <a:ea typeface="微软雅黑" pitchFamily="34" charset="-122"/>
                <a:sym typeface="+mn-ea"/>
              </a:rPr>
              <a:t>消息未被</a:t>
            </a:r>
            <a:r>
              <a:rPr lang="zh-CN" altLang="en-US" sz="2000" dirty="0">
                <a:latin typeface="微软雅黑" pitchFamily="34" charset="-122"/>
                <a:ea typeface="微软雅黑" pitchFamily="34" charset="-122"/>
                <a:sym typeface="+mn-ea"/>
              </a:rPr>
              <a:t>篡改，发生篡改一定会被检测到。 </a:t>
            </a:r>
            <a:endParaRPr lang="zh-CN" altLang="en-US" sz="2000" dirty="0" smtClean="0">
              <a:latin typeface="微软雅黑" pitchFamily="34" charset="-122"/>
              <a:ea typeface="微软雅黑" pitchFamily="34" charset="-122"/>
            </a:endParaRPr>
          </a:p>
          <a:p>
            <a:pPr>
              <a:lnSpc>
                <a:spcPct val="150000"/>
              </a:lnSpc>
            </a:pPr>
            <a:r>
              <a:rPr lang="en-US" altLang="zh-CN" sz="2000" b="1" dirty="0" smtClean="0">
                <a:latin typeface="微软雅黑" pitchFamily="34" charset="-122"/>
                <a:ea typeface="微软雅黑" pitchFamily="34" charset="-122"/>
              </a:rPr>
              <a:t>3</a:t>
            </a:r>
            <a:r>
              <a:rPr lang="zh-CN" altLang="en-US" sz="2000" b="1" dirty="0" smtClean="0">
                <a:latin typeface="微软雅黑" pitchFamily="34" charset="-122"/>
                <a:ea typeface="微软雅黑" pitchFamily="34" charset="-122"/>
              </a:rPr>
              <a:t>、可访问与可用性</a:t>
            </a:r>
            <a:r>
              <a:rPr lang="zh-CN" altLang="en-US" sz="2000" dirty="0" smtClean="0">
                <a:latin typeface="微软雅黑" pitchFamily="34" charset="-122"/>
                <a:ea typeface="微软雅黑" pitchFamily="34" charset="-122"/>
                <a:sym typeface="+mn-ea"/>
              </a:rPr>
              <a:t>：对授权用户提供有效服务。</a:t>
            </a:r>
            <a:endParaRPr lang="zh-CN" altLang="en-US" sz="2000" dirty="0" smtClean="0">
              <a:latin typeface="微软雅黑" pitchFamily="34" charset="-122"/>
              <a:ea typeface="微软雅黑" pitchFamily="34" charset="-122"/>
            </a:endParaRPr>
          </a:p>
          <a:p>
            <a:pPr>
              <a:lnSpc>
                <a:spcPct val="150000"/>
              </a:lnSpc>
            </a:pPr>
            <a:r>
              <a:rPr lang="en-US" altLang="zh-CN" sz="2000" b="1" dirty="0" smtClean="0">
                <a:latin typeface="微软雅黑" pitchFamily="34" charset="-122"/>
                <a:ea typeface="微软雅黑" pitchFamily="34" charset="-122"/>
              </a:rPr>
              <a:t>4</a:t>
            </a:r>
            <a:r>
              <a:rPr lang="zh-CN" altLang="en-US" sz="2000" b="1" dirty="0" smtClean="0">
                <a:latin typeface="微软雅黑" pitchFamily="34" charset="-122"/>
                <a:ea typeface="微软雅黑" pitchFamily="34" charset="-122"/>
              </a:rPr>
              <a:t>、身份认证</a:t>
            </a:r>
            <a:r>
              <a:rPr lang="zh-CN" altLang="en-US" sz="2000" dirty="0" smtClean="0">
                <a:latin typeface="微软雅黑" pitchFamily="34" charset="-122"/>
                <a:ea typeface="微软雅黑" pitchFamily="34" charset="-122"/>
                <a:sym typeface="+mn-ea"/>
              </a:rPr>
              <a:t>：双方确认彼此的真实身份。</a:t>
            </a:r>
          </a:p>
        </p:txBody>
      </p:sp>
    </p:spTree>
    <p:extLst>
      <p:ext uri="{BB962C8B-B14F-4D97-AF65-F5344CB8AC3E}">
        <p14:creationId xmlns:p14="http://schemas.microsoft.com/office/powerpoint/2010/main" val="13085124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0" y="1521279"/>
            <a:ext cx="4531055" cy="3970318"/>
          </a:xfrm>
          <a:prstGeom prst="rect">
            <a:avLst/>
          </a:prstGeom>
          <a:noFill/>
        </p:spPr>
        <p:txBody>
          <a:bodyPr wrap="square" rtlCol="0">
            <a:spAutoFit/>
          </a:bodyPr>
          <a:lstStyle/>
          <a:p>
            <a:pPr lvl="0" algn="just">
              <a:lnSpc>
                <a:spcPct val="150000"/>
              </a:lnSpc>
            </a:pPr>
            <a:r>
              <a:rPr lang="zh-CN" altLang="en-US" sz="2400" dirty="0">
                <a:latin typeface="微软雅黑" pitchFamily="34" charset="-122"/>
                <a:ea typeface="微软雅黑" pitchFamily="34" charset="-122"/>
                <a:cs typeface="Microsoft YaHei" charset="-122"/>
                <a:sym typeface="+mn-ea"/>
              </a:rPr>
              <a:t>网络安全</a:t>
            </a:r>
            <a:r>
              <a:rPr lang="zh-CN" altLang="en-US" sz="2400" dirty="0" smtClean="0">
                <a:latin typeface="微软雅黑" pitchFamily="34" charset="-122"/>
                <a:ea typeface="微软雅黑" pitchFamily="34" charset="-122"/>
                <a:cs typeface="Microsoft YaHei" charset="-122"/>
                <a:sym typeface="+mn-ea"/>
              </a:rPr>
              <a:t>概述</a:t>
            </a:r>
            <a:endParaRPr lang="en-US" altLang="zh-CN" sz="2400" dirty="0" smtClean="0">
              <a:latin typeface="微软雅黑" pitchFamily="34" charset="-122"/>
              <a:ea typeface="微软雅黑" pitchFamily="34" charset="-122"/>
              <a:cs typeface="Microsoft YaHei" charset="-122"/>
              <a:sym typeface="+mn-ea"/>
            </a:endParaRPr>
          </a:p>
          <a:p>
            <a:pPr algn="just">
              <a:lnSpc>
                <a:spcPct val="150000"/>
              </a:lnSpc>
            </a:pPr>
            <a:r>
              <a:rPr lang="zh-CN" altLang="en-US" sz="2400" dirty="0">
                <a:solidFill>
                  <a:srgbClr val="FF0000"/>
                </a:solidFill>
                <a:latin typeface="微软雅黑" pitchFamily="34" charset="-122"/>
                <a:ea typeface="微软雅黑" pitchFamily="34" charset="-122"/>
                <a:cs typeface="Microsoft YaHei" charset="-122"/>
                <a:sym typeface="+mn-ea"/>
              </a:rPr>
              <a:t>数据加密</a:t>
            </a:r>
          </a:p>
          <a:p>
            <a:pPr algn="just">
              <a:lnSpc>
                <a:spcPct val="150000"/>
              </a:lnSpc>
            </a:pPr>
            <a:r>
              <a:rPr lang="zh-CN" altLang="en-US" sz="2400" dirty="0">
                <a:latin typeface="微软雅黑" pitchFamily="34" charset="-122"/>
                <a:ea typeface="微软雅黑" pitchFamily="34" charset="-122"/>
                <a:cs typeface="Microsoft YaHei" charset="-122"/>
                <a:sym typeface="+mn-ea"/>
              </a:rPr>
              <a:t>消息完整性与数字签名</a:t>
            </a:r>
          </a:p>
          <a:p>
            <a:pPr algn="just">
              <a:lnSpc>
                <a:spcPct val="150000"/>
              </a:lnSpc>
            </a:pPr>
            <a:r>
              <a:rPr lang="zh-CN" altLang="en-US" sz="2400" dirty="0">
                <a:latin typeface="微软雅黑" pitchFamily="34" charset="-122"/>
                <a:ea typeface="微软雅黑" pitchFamily="34" charset="-122"/>
                <a:cs typeface="Microsoft YaHei" charset="-122"/>
                <a:sym typeface="+mn-ea"/>
              </a:rPr>
              <a:t>身份认证</a:t>
            </a:r>
          </a:p>
          <a:p>
            <a:pPr algn="just">
              <a:lnSpc>
                <a:spcPct val="150000"/>
              </a:lnSpc>
            </a:pPr>
            <a:r>
              <a:rPr lang="zh-CN" altLang="en-US" sz="2400" dirty="0">
                <a:latin typeface="微软雅黑" pitchFamily="34" charset="-122"/>
                <a:ea typeface="微软雅黑" pitchFamily="34" charset="-122"/>
                <a:cs typeface="Microsoft YaHei" charset="-122"/>
                <a:sym typeface="+mn-ea"/>
              </a:rPr>
              <a:t>密钥分发中心与证书认证</a:t>
            </a:r>
          </a:p>
          <a:p>
            <a:pPr algn="just">
              <a:lnSpc>
                <a:spcPct val="150000"/>
              </a:lnSpc>
            </a:pPr>
            <a:r>
              <a:rPr lang="zh-CN" altLang="en-US" sz="2400" dirty="0">
                <a:latin typeface="微软雅黑" pitchFamily="34" charset="-122"/>
                <a:ea typeface="微软雅黑" pitchFamily="34" charset="-122"/>
                <a:cs typeface="Microsoft YaHei" charset="-122"/>
                <a:sym typeface="+mn-ea"/>
              </a:rPr>
              <a:t>防火墙与入侵检测系统</a:t>
            </a:r>
          </a:p>
          <a:p>
            <a:pPr algn="just">
              <a:lnSpc>
                <a:spcPct val="150000"/>
              </a:lnSpc>
            </a:pPr>
            <a:r>
              <a:rPr lang="zh-CN" altLang="en-US" sz="2400" dirty="0">
                <a:latin typeface="微软雅黑" pitchFamily="34" charset="-122"/>
                <a:ea typeface="微软雅黑" pitchFamily="34" charset="-122"/>
                <a:cs typeface="Microsoft YaHei" charset="-122"/>
                <a:sym typeface="+mn-ea"/>
              </a:rPr>
              <a:t>网络安全</a:t>
            </a:r>
            <a:r>
              <a:rPr lang="zh-CN" altLang="en-US" sz="2400" dirty="0" smtClean="0">
                <a:latin typeface="微软雅黑" pitchFamily="34" charset="-122"/>
                <a:ea typeface="微软雅黑" pitchFamily="34" charset="-122"/>
                <a:cs typeface="Microsoft YaHei" charset="-122"/>
                <a:sym typeface="+mn-ea"/>
              </a:rPr>
              <a:t>协议</a:t>
            </a:r>
            <a:endParaRPr lang="zh-CN" altLang="en-US" sz="2400" dirty="0">
              <a:latin typeface="微软雅黑" pitchFamily="34" charset="-122"/>
              <a:ea typeface="微软雅黑" pitchFamily="34" charset="-122"/>
              <a:cs typeface="Microsoft YaHei" charset="-122"/>
              <a:sym typeface="+mn-ea"/>
            </a:endParaRPr>
          </a:p>
        </p:txBody>
      </p:sp>
      <p:sp>
        <p:nvSpPr>
          <p:cNvPr id="3" name="左大括号 2"/>
          <p:cNvSpPr/>
          <p:nvPr/>
        </p:nvSpPr>
        <p:spPr>
          <a:xfrm>
            <a:off x="3821373" y="1733266"/>
            <a:ext cx="573206" cy="34810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sz="2400">
              <a:latin typeface="微软雅黑" pitchFamily="34" charset="-122"/>
              <a:ea typeface="微软雅黑" pitchFamily="34" charset="-122"/>
            </a:endParaRPr>
          </a:p>
        </p:txBody>
      </p:sp>
      <p:sp>
        <p:nvSpPr>
          <p:cNvPr id="31" name="TextBox 30"/>
          <p:cNvSpPr txBox="1"/>
          <p:nvPr/>
        </p:nvSpPr>
        <p:spPr>
          <a:xfrm>
            <a:off x="1583140" y="3005961"/>
            <a:ext cx="2376986" cy="461665"/>
          </a:xfrm>
          <a:prstGeom prst="rect">
            <a:avLst/>
          </a:prstGeom>
          <a:noFill/>
        </p:spPr>
        <p:txBody>
          <a:bodyPr wrap="square" rtlCol="0">
            <a:spAutoFit/>
          </a:bodyPr>
          <a:lstStyle/>
          <a:p>
            <a:pPr algn="just"/>
            <a:r>
              <a:rPr lang="zh-CN" altLang="en-US" sz="2400" dirty="0" smtClean="0">
                <a:latin typeface="微软雅黑" pitchFamily="34" charset="-122"/>
                <a:ea typeface="微软雅黑" pitchFamily="34" charset="-122"/>
              </a:rPr>
              <a:t>网络安全基础</a:t>
            </a:r>
            <a:endParaRPr lang="zh-CN" altLang="en-US" sz="2400"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96580621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1491915" y="722596"/>
            <a:ext cx="4531055" cy="4708981"/>
          </a:xfrm>
          <a:prstGeom prst="rect">
            <a:avLst/>
          </a:prstGeom>
          <a:noFill/>
        </p:spPr>
        <p:txBody>
          <a:bodyPr wrap="square" rtlCol="0">
            <a:spAutoFit/>
          </a:bodyPr>
          <a:lstStyle/>
          <a:p>
            <a:pPr lvl="0" algn="just">
              <a:lnSpc>
                <a:spcPct val="150000"/>
              </a:lnSpc>
            </a:pPr>
            <a:r>
              <a:rPr lang="zh-CN" altLang="en-US" sz="2000" dirty="0" smtClean="0">
                <a:solidFill>
                  <a:srgbClr val="FF0000"/>
                </a:solidFill>
                <a:latin typeface="微软雅黑" pitchFamily="34" charset="-122"/>
                <a:ea typeface="微软雅黑" pitchFamily="34" charset="-122"/>
                <a:cs typeface="Microsoft YaHei" charset="-122"/>
                <a:sym typeface="+mn-ea"/>
              </a:rPr>
              <a:t>通信加密</a:t>
            </a:r>
            <a:r>
              <a:rPr lang="zh-CN" altLang="en-US" sz="2000" dirty="0" smtClean="0">
                <a:solidFill>
                  <a:srgbClr val="FF0000"/>
                </a:solidFill>
                <a:latin typeface="微软雅黑" pitchFamily="34" charset="-122"/>
                <a:ea typeface="微软雅黑" pitchFamily="34" charset="-122"/>
                <a:cs typeface="Microsoft YaHei" charset="-122"/>
                <a:sym typeface="+mn-ea"/>
              </a:rPr>
              <a:t>模型</a:t>
            </a:r>
            <a:endParaRPr lang="en-US" altLang="zh-CN" sz="2000" dirty="0" smtClean="0">
              <a:solidFill>
                <a:srgbClr val="FF0000"/>
              </a:solidFill>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传统加密</a:t>
            </a:r>
            <a:r>
              <a:rPr lang="zh-CN" altLang="en-US" sz="2000" dirty="0" smtClean="0">
                <a:latin typeface="微软雅黑" pitchFamily="34" charset="-122"/>
                <a:ea typeface="微软雅黑" pitchFamily="34" charset="-122"/>
                <a:cs typeface="Microsoft YaHei" charset="-122"/>
                <a:sym typeface="+mn-ea"/>
              </a:rPr>
              <a:t>方式</a:t>
            </a: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对称密钥</a:t>
            </a:r>
            <a:r>
              <a:rPr lang="zh-CN" altLang="en-US" sz="2000" dirty="0" smtClean="0">
                <a:latin typeface="微软雅黑" pitchFamily="34" charset="-122"/>
                <a:ea typeface="微软雅黑" pitchFamily="34" charset="-122"/>
                <a:cs typeface="Microsoft YaHei" charset="-122"/>
                <a:sym typeface="+mn-ea"/>
              </a:rPr>
              <a:t>加密</a:t>
            </a: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非对称</a:t>
            </a:r>
            <a:r>
              <a:rPr lang="en-US" altLang="zh-CN" sz="2000" dirty="0" smtClean="0">
                <a:latin typeface="微软雅黑" pitchFamily="34" charset="-122"/>
                <a:ea typeface="微软雅黑" pitchFamily="34" charset="-122"/>
                <a:cs typeface="Microsoft YaHei" charset="-122"/>
                <a:sym typeface="+mn-ea"/>
              </a:rPr>
              <a:t>/</a:t>
            </a:r>
            <a:r>
              <a:rPr lang="zh-CN" altLang="en-US" sz="2000" dirty="0" smtClean="0">
                <a:latin typeface="微软雅黑" pitchFamily="34" charset="-122"/>
                <a:ea typeface="微软雅黑" pitchFamily="34" charset="-122"/>
                <a:cs typeface="Microsoft YaHei" charset="-122"/>
                <a:sym typeface="+mn-ea"/>
              </a:rPr>
              <a:t>公开密钥加密</a:t>
            </a:r>
            <a:endParaRPr lang="zh-CN" altLang="en-US" sz="2000" dirty="0">
              <a:latin typeface="微软雅黑" pitchFamily="34" charset="-122"/>
              <a:ea typeface="微软雅黑" pitchFamily="34" charset="-122"/>
              <a:cs typeface="Microsoft YaHei" charset="-122"/>
              <a:sym typeface="+mn-ea"/>
            </a:endParaRPr>
          </a:p>
        </p:txBody>
      </p:sp>
      <p:sp>
        <p:nvSpPr>
          <p:cNvPr id="6" name="左大括号 5"/>
          <p:cNvSpPr/>
          <p:nvPr/>
        </p:nvSpPr>
        <p:spPr>
          <a:xfrm>
            <a:off x="1169626" y="993165"/>
            <a:ext cx="322289" cy="406009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sz="2000">
              <a:latin typeface="微软雅黑" pitchFamily="34" charset="-122"/>
              <a:ea typeface="微软雅黑" pitchFamily="34" charset="-122"/>
            </a:endParaRPr>
          </a:p>
        </p:txBody>
      </p:sp>
      <p:sp>
        <p:nvSpPr>
          <p:cNvPr id="9" name="TextBox 30"/>
          <p:cNvSpPr txBox="1"/>
          <p:nvPr/>
        </p:nvSpPr>
        <p:spPr>
          <a:xfrm>
            <a:off x="0" y="2877032"/>
            <a:ext cx="2376986" cy="400110"/>
          </a:xfrm>
          <a:prstGeom prst="rect">
            <a:avLst/>
          </a:prstGeom>
          <a:noFill/>
        </p:spPr>
        <p:txBody>
          <a:bodyPr wrap="square" rtlCol="0">
            <a:spAutoFit/>
          </a:bodyPr>
          <a:lstStyle/>
          <a:p>
            <a:pPr algn="just"/>
            <a:r>
              <a:rPr lang="zh-CN" altLang="en-US" sz="2000" dirty="0" smtClean="0">
                <a:latin typeface="微软雅黑" pitchFamily="34" charset="-122"/>
                <a:ea typeface="微软雅黑" pitchFamily="34" charset="-122"/>
              </a:rPr>
              <a:t>数据加密</a:t>
            </a:r>
            <a:endParaRPr lang="zh-CN" altLang="en-US" sz="2000" dirty="0">
              <a:latin typeface="微软雅黑" pitchFamily="34" charset="-122"/>
              <a:ea typeface="微软雅黑"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126114808"/>
              </p:ext>
            </p:extLst>
          </p:nvPr>
        </p:nvGraphicFramePr>
        <p:xfrm>
          <a:off x="4012331" y="479415"/>
          <a:ext cx="7159850" cy="3160169"/>
        </p:xfrm>
        <a:graphic>
          <a:graphicData uri="http://schemas.openxmlformats.org/drawingml/2006/table">
            <a:tbl>
              <a:tblPr firstRow="1" bandRow="1">
                <a:tableStyleId>{5940675A-B579-460E-94D1-54222C63F5DA}</a:tableStyleId>
              </a:tblPr>
              <a:tblGrid>
                <a:gridCol w="1768998"/>
                <a:gridCol w="5390852"/>
              </a:tblGrid>
              <a:tr h="631825">
                <a:tc>
                  <a:txBody>
                    <a:bodyPr/>
                    <a:lstStyle/>
                    <a:p>
                      <a:pPr algn="ctr"/>
                      <a:r>
                        <a:rPr lang="en-US" altLang="zh-CN" sz="2400" dirty="0" smtClean="0">
                          <a:solidFill>
                            <a:schemeClr val="tx1"/>
                          </a:solidFill>
                          <a:latin typeface="Microsoft YaHei" charset="-122"/>
                          <a:ea typeface="Microsoft YaHei" charset="-122"/>
                          <a:cs typeface="Microsoft YaHei" charset="-122"/>
                        </a:rPr>
                        <a:t>M</a:t>
                      </a:r>
                    </a:p>
                  </a:txBody>
                  <a:tcPr anchor="ctr"/>
                </a:tc>
                <a:tc>
                  <a:txBody>
                    <a:bodyPr/>
                    <a:lstStyle/>
                    <a:p>
                      <a:pPr algn="ctr"/>
                      <a:r>
                        <a:rPr lang="zh-CN" altLang="en-US" sz="2400" dirty="0" smtClean="0">
                          <a:solidFill>
                            <a:schemeClr val="tx1"/>
                          </a:solidFill>
                          <a:latin typeface="Microsoft YaHei" charset="-122"/>
                          <a:ea typeface="Microsoft YaHei" charset="-122"/>
                          <a:cs typeface="Microsoft YaHei" charset="-122"/>
                        </a:rPr>
                        <a:t>明文空间</a:t>
                      </a:r>
                    </a:p>
                  </a:txBody>
                  <a:tcPr anchor="ctr"/>
                </a:tc>
              </a:tr>
              <a:tr h="632086">
                <a:tc>
                  <a:txBody>
                    <a:bodyPr/>
                    <a:lstStyle/>
                    <a:p>
                      <a:pPr algn="ctr"/>
                      <a:r>
                        <a:rPr lang="en-US" altLang="zh-CN" sz="2400" dirty="0" smtClean="0">
                          <a:solidFill>
                            <a:schemeClr val="tx1"/>
                          </a:solidFill>
                          <a:latin typeface="Microsoft YaHei" charset="-122"/>
                          <a:ea typeface="Microsoft YaHei" charset="-122"/>
                          <a:cs typeface="Microsoft YaHei" charset="-122"/>
                        </a:rPr>
                        <a:t>C</a:t>
                      </a:r>
                    </a:p>
                  </a:txBody>
                  <a:tcPr anchor="ctr"/>
                </a:tc>
                <a:tc>
                  <a:txBody>
                    <a:bodyPr/>
                    <a:lstStyle/>
                    <a:p>
                      <a:pPr algn="ctr"/>
                      <a:r>
                        <a:rPr lang="zh-CN" altLang="en-US" sz="2400" dirty="0" smtClean="0">
                          <a:solidFill>
                            <a:schemeClr val="tx1"/>
                          </a:solidFill>
                          <a:latin typeface="Microsoft YaHei" charset="-122"/>
                          <a:ea typeface="Microsoft YaHei" charset="-122"/>
                          <a:cs typeface="Microsoft YaHei" charset="-122"/>
                        </a:rPr>
                        <a:t>密文空间</a:t>
                      </a:r>
                    </a:p>
                  </a:txBody>
                  <a:tcPr anchor="ctr"/>
                </a:tc>
              </a:tr>
              <a:tr h="632086">
                <a:tc>
                  <a:txBody>
                    <a:bodyPr/>
                    <a:lstStyle/>
                    <a:p>
                      <a:pPr algn="ctr"/>
                      <a:r>
                        <a:rPr lang="en-US" altLang="zh-CN" sz="2400" dirty="0" smtClean="0">
                          <a:solidFill>
                            <a:schemeClr val="tx1"/>
                          </a:solidFill>
                          <a:latin typeface="Microsoft YaHei" charset="-122"/>
                          <a:ea typeface="Microsoft YaHei" charset="-122"/>
                          <a:cs typeface="Microsoft YaHei" charset="-122"/>
                        </a:rPr>
                        <a:t>K</a:t>
                      </a:r>
                    </a:p>
                  </a:txBody>
                  <a:tcPr anchor="ctr"/>
                </a:tc>
                <a:tc>
                  <a:txBody>
                    <a:bodyPr/>
                    <a:lstStyle/>
                    <a:p>
                      <a:pPr algn="ctr"/>
                      <a:r>
                        <a:rPr lang="zh-CN" altLang="en-US" sz="2400" dirty="0" smtClean="0">
                          <a:solidFill>
                            <a:schemeClr val="tx1"/>
                          </a:solidFill>
                          <a:latin typeface="Microsoft YaHei" charset="-122"/>
                          <a:ea typeface="Microsoft YaHei" charset="-122"/>
                          <a:cs typeface="Microsoft YaHei" charset="-122"/>
                        </a:rPr>
                        <a:t>密钥空间</a:t>
                      </a:r>
                    </a:p>
                  </a:txBody>
                  <a:tcPr anchor="ctr"/>
                </a:tc>
              </a:tr>
              <a:tr h="632086">
                <a:tc>
                  <a:txBody>
                    <a:bodyPr/>
                    <a:lstStyle/>
                    <a:p>
                      <a:pPr algn="ctr"/>
                      <a:r>
                        <a:rPr lang="en-US" altLang="zh-CN" sz="2400" dirty="0" smtClean="0">
                          <a:solidFill>
                            <a:schemeClr val="tx1"/>
                          </a:solidFill>
                          <a:latin typeface="Microsoft YaHei" charset="-122"/>
                          <a:ea typeface="Microsoft YaHei" charset="-122"/>
                          <a:cs typeface="Microsoft YaHei" charset="-122"/>
                        </a:rPr>
                        <a:t>E</a:t>
                      </a:r>
                    </a:p>
                  </a:txBody>
                  <a:tcPr anchor="ctr"/>
                </a:tc>
                <a:tc>
                  <a:txBody>
                    <a:bodyPr/>
                    <a:lstStyle/>
                    <a:p>
                      <a:pPr algn="ctr"/>
                      <a:r>
                        <a:rPr lang="zh-CN" altLang="en-US" sz="2400" dirty="0" smtClean="0">
                          <a:solidFill>
                            <a:schemeClr val="tx1"/>
                          </a:solidFill>
                          <a:latin typeface="Microsoft YaHei" charset="-122"/>
                          <a:ea typeface="Microsoft YaHei" charset="-122"/>
                          <a:cs typeface="Microsoft YaHei" charset="-122"/>
                        </a:rPr>
                        <a:t>加密算法</a:t>
                      </a:r>
                    </a:p>
                  </a:txBody>
                  <a:tcPr anchor="ctr"/>
                </a:tc>
              </a:tr>
              <a:tr h="632086">
                <a:tc>
                  <a:txBody>
                    <a:bodyPr/>
                    <a:lstStyle/>
                    <a:p>
                      <a:pPr algn="ctr"/>
                      <a:r>
                        <a:rPr lang="en-US" altLang="zh-CN" sz="2400" dirty="0" smtClean="0">
                          <a:solidFill>
                            <a:schemeClr val="tx1"/>
                          </a:solidFill>
                          <a:latin typeface="Microsoft YaHei" charset="-122"/>
                          <a:ea typeface="Microsoft YaHei" charset="-122"/>
                          <a:cs typeface="Microsoft YaHei" charset="-122"/>
                        </a:rPr>
                        <a:t>D</a:t>
                      </a:r>
                    </a:p>
                  </a:txBody>
                  <a:tcPr anchor="ctr"/>
                </a:tc>
                <a:tc>
                  <a:txBody>
                    <a:bodyPr/>
                    <a:lstStyle/>
                    <a:p>
                      <a:pPr algn="ctr"/>
                      <a:r>
                        <a:rPr lang="zh-CN" altLang="en-US" sz="2400" dirty="0" smtClean="0">
                          <a:solidFill>
                            <a:schemeClr val="tx1"/>
                          </a:solidFill>
                          <a:latin typeface="Microsoft YaHei" charset="-122"/>
                          <a:ea typeface="Microsoft YaHei" charset="-122"/>
                          <a:cs typeface="Microsoft YaHei" charset="-122"/>
                        </a:rPr>
                        <a:t>解密算法</a:t>
                      </a:r>
                    </a:p>
                  </a:txBody>
                  <a:tcPr anchor="ctr"/>
                </a:tc>
              </a:tr>
            </a:tbl>
          </a:graphicData>
        </a:graphic>
      </p:graphicFrame>
    </p:spTree>
    <p:extLst>
      <p:ext uri="{BB962C8B-B14F-4D97-AF65-F5344CB8AC3E}">
        <p14:creationId xmlns:p14="http://schemas.microsoft.com/office/powerpoint/2010/main" val="881618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7664" y="1379836"/>
            <a:ext cx="12034336" cy="1754326"/>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、带</a:t>
            </a:r>
            <a:r>
              <a:rPr lang="zh-CN" altLang="en-US" sz="2400" dirty="0" smtClean="0">
                <a:latin typeface="Microsoft YaHei" charset="-122"/>
                <a:ea typeface="Microsoft YaHei" charset="-122"/>
                <a:cs typeface="Microsoft YaHei" charset="-122"/>
              </a:rPr>
              <a:t>冲突检测的载波监听多路访问协议（</a:t>
            </a:r>
            <a:r>
              <a:rPr lang="en-US" altLang="zh-CN" sz="2400" dirty="0" smtClean="0">
                <a:latin typeface="Microsoft YaHei" charset="-122"/>
                <a:ea typeface="Microsoft YaHei" charset="-122"/>
                <a:cs typeface="Microsoft YaHei" charset="-122"/>
              </a:rPr>
              <a:t>CSMA/CD</a:t>
            </a:r>
            <a:r>
              <a:rPr lang="zh-CN" altLang="en-US"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选择、综合</a:t>
            </a:r>
            <a:r>
              <a:rPr lang="en-US" altLang="zh-CN" sz="2400" dirty="0" smtClean="0">
                <a:latin typeface="Microsoft YaHei" charset="-122"/>
                <a:ea typeface="Microsoft YaHei" charset="-122"/>
                <a:cs typeface="Microsoft YaHei" charset="-122"/>
              </a:rPr>
              <a:t>】</a:t>
            </a:r>
          </a:p>
          <a:p>
            <a:pPr>
              <a:lnSpc>
                <a:spcPct val="150000"/>
              </a:lnSpc>
            </a:pPr>
            <a:r>
              <a:rPr lang="zh-CN" altLang="en-US" sz="2400" dirty="0" smtClean="0">
                <a:latin typeface="Microsoft YaHei" charset="-122"/>
                <a:ea typeface="Microsoft YaHei" charset="-122"/>
                <a:cs typeface="Microsoft YaHei" charset="-122"/>
              </a:rPr>
              <a:t>使用</a:t>
            </a:r>
            <a:r>
              <a:rPr lang="en-US" altLang="zh-CN" sz="2400" dirty="0" smtClean="0">
                <a:latin typeface="Microsoft YaHei" charset="-122"/>
                <a:ea typeface="Microsoft YaHei" charset="-122"/>
                <a:cs typeface="Microsoft YaHei" charset="-122"/>
              </a:rPr>
              <a:t>CSMA/CD</a:t>
            </a:r>
            <a:r>
              <a:rPr lang="zh-CN" altLang="en-US" sz="2400" dirty="0" smtClean="0">
                <a:latin typeface="Microsoft YaHei" charset="-122"/>
                <a:ea typeface="Microsoft YaHei" charset="-122"/>
                <a:cs typeface="Microsoft YaHei" charset="-122"/>
              </a:rPr>
              <a:t>协议实现多路访问时，通过共享信道通信的两个通信站之间相距的最远距离</a:t>
            </a:r>
            <a:r>
              <a:rPr lang="en-US" altLang="zh-CN" sz="2400" dirty="0" smtClean="0">
                <a:latin typeface="Microsoft YaHei" charset="-122"/>
                <a:ea typeface="Microsoft YaHei" charset="-122"/>
                <a:cs typeface="Microsoft YaHei" charset="-122"/>
              </a:rPr>
              <a:t>D</a:t>
            </a:r>
            <a:r>
              <a:rPr lang="zh-CN" altLang="en-US" sz="2400" dirty="0" smtClean="0">
                <a:latin typeface="Microsoft YaHei" charset="-122"/>
                <a:ea typeface="Microsoft YaHei" charset="-122"/>
                <a:cs typeface="Microsoft YaHei" charset="-122"/>
              </a:rPr>
              <a:t>，信号的传播速度</a:t>
            </a:r>
            <a:r>
              <a:rPr lang="en-US" altLang="zh-CN" sz="2400" dirty="0" smtClean="0">
                <a:latin typeface="Microsoft YaHei" charset="-122"/>
                <a:ea typeface="Microsoft YaHei" charset="-122"/>
                <a:cs typeface="Microsoft YaHei" charset="-122"/>
              </a:rPr>
              <a:t>V</a:t>
            </a:r>
            <a:r>
              <a:rPr lang="zh-CN" altLang="en-US" sz="2400" dirty="0" smtClean="0">
                <a:latin typeface="Microsoft YaHei" charset="-122"/>
                <a:ea typeface="Microsoft YaHei" charset="-122"/>
                <a:cs typeface="Microsoft YaHei" charset="-122"/>
              </a:rPr>
              <a:t>，数据帧长度</a:t>
            </a:r>
            <a:r>
              <a:rPr lang="en-US" altLang="zh-CN" sz="2400" dirty="0" smtClean="0">
                <a:latin typeface="Microsoft YaHei" charset="-122"/>
                <a:ea typeface="Microsoft YaHei" charset="-122"/>
                <a:cs typeface="Microsoft YaHei" charset="-122"/>
              </a:rPr>
              <a:t>L</a:t>
            </a:r>
            <a:r>
              <a:rPr lang="zh-CN" altLang="en-US" sz="2400" dirty="0" smtClean="0">
                <a:latin typeface="Microsoft YaHei" charset="-122"/>
                <a:ea typeface="Microsoft YaHei" charset="-122"/>
                <a:cs typeface="Microsoft YaHei" charset="-122"/>
              </a:rPr>
              <a:t>，以及信道信息传输速率</a:t>
            </a:r>
            <a:r>
              <a:rPr lang="en-US" altLang="zh-CN" sz="2400" dirty="0" smtClean="0">
                <a:latin typeface="Microsoft YaHei" charset="-122"/>
                <a:ea typeface="Microsoft YaHei" charset="-122"/>
                <a:cs typeface="Microsoft YaHei" charset="-122"/>
              </a:rPr>
              <a:t>R</a:t>
            </a:r>
            <a:r>
              <a:rPr lang="zh-CN" altLang="en-US" sz="2400" dirty="0" smtClean="0">
                <a:latin typeface="Microsoft YaHei" charset="-122"/>
                <a:ea typeface="Microsoft YaHei" charset="-122"/>
                <a:cs typeface="Microsoft YaHei" charset="-122"/>
              </a:rPr>
              <a:t>之间满足以下约束：</a:t>
            </a:r>
          </a:p>
        </p:txBody>
      </p:sp>
      <p:pic>
        <p:nvPicPr>
          <p:cNvPr id="7" name="图片 6"/>
          <p:cNvPicPr>
            <a:picLocks noChangeAspect="1"/>
          </p:cNvPicPr>
          <p:nvPr/>
        </p:nvPicPr>
        <p:blipFill>
          <a:blip r:embed="rId3"/>
          <a:stretch>
            <a:fillRect/>
          </a:stretch>
        </p:blipFill>
        <p:spPr>
          <a:xfrm>
            <a:off x="2358189" y="3270092"/>
            <a:ext cx="7295465" cy="3355298"/>
          </a:xfrm>
          <a:prstGeom prst="rect">
            <a:avLst/>
          </a:prstGeom>
        </p:spPr>
      </p:pic>
      <p:sp>
        <p:nvSpPr>
          <p:cNvPr id="8" name="文本框 2"/>
          <p:cNvSpPr txBox="1"/>
          <p:nvPr>
            <p:custDataLst>
              <p:tags r:id="rId1"/>
            </p:custDataLst>
          </p:nvPr>
        </p:nvSpPr>
        <p:spPr>
          <a:xfrm>
            <a:off x="157664" y="427097"/>
            <a:ext cx="603458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smtClean="0">
                <a:solidFill>
                  <a:schemeClr val="tx1"/>
                </a:solidFill>
                <a:latin typeface="Microsoft YaHei" charset="-122"/>
                <a:ea typeface="Microsoft YaHei" charset="-122"/>
                <a:cs typeface="Microsoft YaHei" charset="-122"/>
                <a:sym typeface="+mn-ea"/>
              </a:rPr>
              <a:t>随机</a:t>
            </a:r>
            <a:r>
              <a:rPr lang="zh-CN" altLang="en-US" sz="2400" dirty="0" smtClean="0">
                <a:solidFill>
                  <a:schemeClr val="tx1"/>
                </a:solidFill>
                <a:latin typeface="Microsoft YaHei" charset="-122"/>
                <a:ea typeface="Microsoft YaHei" charset="-122"/>
                <a:cs typeface="Microsoft YaHei" charset="-122"/>
                <a:sym typeface="+mn-ea"/>
              </a:rPr>
              <a:t>访问</a:t>
            </a:r>
            <a:r>
              <a:rPr lang="en-US" altLang="zh-CN" sz="2400" dirty="0" smtClean="0">
                <a:solidFill>
                  <a:schemeClr val="tx1"/>
                </a:solidFill>
                <a:latin typeface="Microsoft YaHei" charset="-122"/>
                <a:ea typeface="Microsoft YaHei" charset="-122"/>
                <a:cs typeface="Microsoft YaHei" charset="-122"/>
                <a:sym typeface="+mn-ea"/>
              </a:rPr>
              <a:t>MAC</a:t>
            </a:r>
            <a:r>
              <a:rPr lang="zh-CN" altLang="en-US" sz="2400" dirty="0" smtClean="0">
                <a:solidFill>
                  <a:schemeClr val="tx1"/>
                </a:solidFill>
                <a:latin typeface="Microsoft YaHei" charset="-122"/>
                <a:ea typeface="Microsoft YaHei" charset="-122"/>
                <a:cs typeface="Microsoft YaHei" charset="-122"/>
                <a:sym typeface="+mn-ea"/>
              </a:rPr>
              <a:t>协议</a:t>
            </a:r>
            <a:r>
              <a:rPr lang="en-US" altLang="zh-CN" sz="2400" dirty="0" smtClean="0">
                <a:solidFill>
                  <a:schemeClr val="tx1"/>
                </a:solidFill>
                <a:latin typeface="Microsoft YaHei" charset="-122"/>
                <a:ea typeface="Microsoft YaHei" charset="-122"/>
                <a:cs typeface="Microsoft YaHei" charset="-122"/>
                <a:sym typeface="+mn-ea"/>
              </a:rPr>
              <a:t>【</a:t>
            </a:r>
            <a:r>
              <a:rPr lang="zh-CN" altLang="en-US" sz="2400" dirty="0" smtClean="0">
                <a:solidFill>
                  <a:schemeClr val="tx1"/>
                </a:solidFill>
                <a:latin typeface="Microsoft YaHei" charset="-122"/>
                <a:ea typeface="Microsoft YaHei" charset="-122"/>
                <a:cs typeface="Microsoft YaHei" charset="-122"/>
                <a:sym typeface="+mn-ea"/>
              </a:rPr>
              <a:t>选择、填空</a:t>
            </a:r>
            <a:r>
              <a:rPr lang="en-US" altLang="zh-CN" sz="2400" dirty="0" smtClean="0">
                <a:solidFill>
                  <a:schemeClr val="tx1"/>
                </a:solidFill>
                <a:latin typeface="Microsoft YaHei" charset="-122"/>
                <a:ea typeface="Microsoft YaHei" charset="-122"/>
                <a:cs typeface="Microsoft YaHei" charset="-122"/>
                <a:sym typeface="+mn-ea"/>
              </a:rPr>
              <a:t>】</a:t>
            </a:r>
            <a:endParaRPr lang="en-US" altLang="zh-CN" sz="240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2455843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1491915" y="722596"/>
            <a:ext cx="4531055" cy="4708981"/>
          </a:xfrm>
          <a:prstGeom prst="rect">
            <a:avLst/>
          </a:prstGeom>
          <a:noFill/>
        </p:spPr>
        <p:txBody>
          <a:bodyPr wrap="square" rtlCol="0">
            <a:spAutoFit/>
          </a:bodyPr>
          <a:lstStyle/>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通信加密</a:t>
            </a:r>
            <a:r>
              <a:rPr lang="zh-CN" altLang="en-US" sz="2000" dirty="0" smtClean="0">
                <a:latin typeface="微软雅黑" pitchFamily="34" charset="-122"/>
                <a:ea typeface="微软雅黑" pitchFamily="34" charset="-122"/>
                <a:cs typeface="Microsoft YaHei" charset="-122"/>
                <a:sym typeface="+mn-ea"/>
              </a:rPr>
              <a:t>模型</a:t>
            </a: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传统加密</a:t>
            </a:r>
            <a:r>
              <a:rPr lang="zh-CN" altLang="en-US" sz="2000" dirty="0" smtClean="0">
                <a:latin typeface="微软雅黑" pitchFamily="34" charset="-122"/>
                <a:ea typeface="微软雅黑" pitchFamily="34" charset="-122"/>
                <a:cs typeface="Microsoft YaHei" charset="-122"/>
                <a:sym typeface="+mn-ea"/>
              </a:rPr>
              <a:t>方式</a:t>
            </a: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对称密钥</a:t>
            </a:r>
            <a:r>
              <a:rPr lang="zh-CN" altLang="en-US" sz="2000" dirty="0" smtClean="0">
                <a:latin typeface="微软雅黑" pitchFamily="34" charset="-122"/>
                <a:ea typeface="微软雅黑" pitchFamily="34" charset="-122"/>
                <a:cs typeface="Microsoft YaHei" charset="-122"/>
                <a:sym typeface="+mn-ea"/>
              </a:rPr>
              <a:t>加密</a:t>
            </a: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非对称</a:t>
            </a:r>
            <a:r>
              <a:rPr lang="en-US" altLang="zh-CN" sz="2000" dirty="0" smtClean="0">
                <a:latin typeface="微软雅黑" pitchFamily="34" charset="-122"/>
                <a:ea typeface="微软雅黑" pitchFamily="34" charset="-122"/>
                <a:cs typeface="Microsoft YaHei" charset="-122"/>
                <a:sym typeface="+mn-ea"/>
              </a:rPr>
              <a:t>/</a:t>
            </a:r>
            <a:r>
              <a:rPr lang="zh-CN" altLang="en-US" sz="2000" dirty="0" smtClean="0">
                <a:latin typeface="微软雅黑" pitchFamily="34" charset="-122"/>
                <a:ea typeface="微软雅黑" pitchFamily="34" charset="-122"/>
                <a:cs typeface="Microsoft YaHei" charset="-122"/>
                <a:sym typeface="+mn-ea"/>
              </a:rPr>
              <a:t>公开密钥加密</a:t>
            </a:r>
            <a:endParaRPr lang="zh-CN" altLang="en-US" sz="2000" dirty="0">
              <a:latin typeface="微软雅黑" pitchFamily="34" charset="-122"/>
              <a:ea typeface="微软雅黑" pitchFamily="34" charset="-122"/>
              <a:cs typeface="Microsoft YaHei" charset="-122"/>
              <a:sym typeface="+mn-ea"/>
            </a:endParaRPr>
          </a:p>
        </p:txBody>
      </p:sp>
      <p:sp>
        <p:nvSpPr>
          <p:cNvPr id="6" name="左大括号 5"/>
          <p:cNvSpPr/>
          <p:nvPr/>
        </p:nvSpPr>
        <p:spPr>
          <a:xfrm>
            <a:off x="1169626" y="993165"/>
            <a:ext cx="322289" cy="406009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sz="2000">
              <a:latin typeface="微软雅黑" pitchFamily="34" charset="-122"/>
              <a:ea typeface="微软雅黑" pitchFamily="34" charset="-122"/>
            </a:endParaRPr>
          </a:p>
        </p:txBody>
      </p:sp>
      <p:sp>
        <p:nvSpPr>
          <p:cNvPr id="9" name="TextBox 30"/>
          <p:cNvSpPr txBox="1"/>
          <p:nvPr/>
        </p:nvSpPr>
        <p:spPr>
          <a:xfrm>
            <a:off x="0" y="2877032"/>
            <a:ext cx="2376986" cy="400110"/>
          </a:xfrm>
          <a:prstGeom prst="rect">
            <a:avLst/>
          </a:prstGeom>
          <a:noFill/>
        </p:spPr>
        <p:txBody>
          <a:bodyPr wrap="square" rtlCol="0">
            <a:spAutoFit/>
          </a:bodyPr>
          <a:lstStyle/>
          <a:p>
            <a:pPr algn="just"/>
            <a:r>
              <a:rPr lang="zh-CN" altLang="en-US" sz="2000" dirty="0" smtClean="0">
                <a:latin typeface="微软雅黑" pitchFamily="34" charset="-122"/>
                <a:ea typeface="微软雅黑" pitchFamily="34" charset="-122"/>
              </a:rPr>
              <a:t>数据加密</a:t>
            </a:r>
            <a:endParaRPr lang="zh-CN" altLang="en-US" sz="2000" dirty="0">
              <a:latin typeface="微软雅黑" pitchFamily="34" charset="-122"/>
              <a:ea typeface="微软雅黑" pitchFamily="34" charset="-122"/>
            </a:endParaRPr>
          </a:p>
        </p:txBody>
      </p:sp>
      <p:sp>
        <p:nvSpPr>
          <p:cNvPr id="8" name="TextBox 2"/>
          <p:cNvSpPr txBox="1"/>
          <p:nvPr/>
        </p:nvSpPr>
        <p:spPr>
          <a:xfrm>
            <a:off x="4772346" y="2122980"/>
            <a:ext cx="6521296" cy="2308324"/>
          </a:xfrm>
          <a:prstGeom prst="rect">
            <a:avLst/>
          </a:prstGeom>
          <a:noFill/>
          <a:ln>
            <a:solidFill>
              <a:schemeClr val="tx1"/>
            </a:solidFill>
          </a:ln>
        </p:spPr>
        <p:txBody>
          <a:bodyPr wrap="square" rtlCol="0">
            <a:spAutoFit/>
          </a:bodyPr>
          <a:lstStyle/>
          <a:p>
            <a:pPr>
              <a:lnSpc>
                <a:spcPct val="150000"/>
              </a:lnSpc>
            </a:pPr>
            <a:r>
              <a:rPr lang="zh-CN" altLang="en-US" sz="2400" b="1" dirty="0" smtClean="0">
                <a:latin typeface="微软雅黑" pitchFamily="34" charset="-122"/>
                <a:ea typeface="微软雅黑" pitchFamily="34" charset="-122"/>
              </a:rPr>
              <a:t>分类</a:t>
            </a:r>
            <a:r>
              <a:rPr lang="zh-CN" altLang="en-US" sz="2400" b="1" dirty="0" smtClean="0">
                <a:latin typeface="微软雅黑" pitchFamily="34" charset="-122"/>
                <a:ea typeface="微软雅黑" pitchFamily="34" charset="-122"/>
              </a:rPr>
              <a:t>标准：密码</a:t>
            </a:r>
            <a:r>
              <a:rPr lang="zh-CN" altLang="en-US" sz="2400" b="1" dirty="0">
                <a:latin typeface="微软雅黑" pitchFamily="34" charset="-122"/>
                <a:ea typeface="微软雅黑" pitchFamily="34" charset="-122"/>
              </a:rPr>
              <a:t>体制的</a:t>
            </a:r>
            <a:r>
              <a:rPr lang="zh-CN" altLang="en-US" sz="2400" b="1" dirty="0" smtClean="0">
                <a:latin typeface="微软雅黑" pitchFamily="34" charset="-122"/>
                <a:ea typeface="微软雅黑" pitchFamily="34" charset="-122"/>
              </a:rPr>
              <a:t>特点</a:t>
            </a:r>
            <a:r>
              <a:rPr lang="zh-CN" altLang="en-US" sz="2400" b="1" dirty="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出现</a:t>
            </a:r>
            <a:r>
              <a:rPr lang="zh-CN" altLang="en-US" sz="2400" b="1" dirty="0">
                <a:latin typeface="微软雅黑" pitchFamily="34" charset="-122"/>
                <a:ea typeface="微软雅黑" pitchFamily="34" charset="-122"/>
              </a:rPr>
              <a:t>的先后</a:t>
            </a:r>
            <a:r>
              <a:rPr lang="zh-CN" altLang="en-US" sz="2400" b="1" dirty="0" smtClean="0">
                <a:latin typeface="微软雅黑" pitchFamily="34" charset="-122"/>
                <a:ea typeface="微软雅黑" pitchFamily="34" charset="-122"/>
              </a:rPr>
              <a:t>时间</a:t>
            </a:r>
            <a:endParaRPr lang="zh-CN" altLang="en-US" sz="2400" b="1" dirty="0">
              <a:latin typeface="微软雅黑" pitchFamily="34" charset="-122"/>
              <a:ea typeface="微软雅黑" pitchFamily="34" charset="-122"/>
            </a:endParaRPr>
          </a:p>
          <a:p>
            <a:pPr>
              <a:lnSpc>
                <a:spcPct val="150000"/>
              </a:lnSpc>
            </a:pPr>
            <a:r>
              <a:rPr lang="zh-CN" altLang="en-US" sz="2400" dirty="0" smtClean="0">
                <a:latin typeface="微软雅黑" pitchFamily="34" charset="-122"/>
                <a:ea typeface="微软雅黑" pitchFamily="34" charset="-122"/>
              </a:rPr>
              <a:t>      </a:t>
            </a:r>
            <a:r>
              <a:rPr lang="en-US" altLang="zh-CN" sz="2400" dirty="0" smtClean="0">
                <a:latin typeface="微软雅黑" pitchFamily="34" charset="-122"/>
                <a:ea typeface="微软雅黑" pitchFamily="34" charset="-122"/>
              </a:rPr>
              <a:t>1</a:t>
            </a:r>
            <a:r>
              <a:rPr lang="zh-CN" altLang="en-US" sz="2400" dirty="0" smtClean="0">
                <a:latin typeface="微软雅黑" pitchFamily="34" charset="-122"/>
                <a:ea typeface="微软雅黑" pitchFamily="34" charset="-122"/>
              </a:rPr>
              <a:t>、传统加密方式</a:t>
            </a:r>
            <a:endParaRPr lang="zh-CN" altLang="en-US" sz="2400" dirty="0">
              <a:latin typeface="微软雅黑" pitchFamily="34" charset="-122"/>
              <a:ea typeface="微软雅黑" pitchFamily="34" charset="-122"/>
            </a:endParaRPr>
          </a:p>
          <a:p>
            <a:pPr>
              <a:lnSpc>
                <a:spcPct val="150000"/>
              </a:lnSpc>
            </a:pPr>
            <a:r>
              <a:rPr lang="zh-CN" altLang="en-US" sz="2400" dirty="0" smtClean="0">
                <a:latin typeface="微软雅黑" pitchFamily="34" charset="-122"/>
                <a:ea typeface="微软雅黑" pitchFamily="34" charset="-122"/>
              </a:rPr>
              <a:t>      </a:t>
            </a:r>
            <a:r>
              <a:rPr lang="en-US" altLang="zh-CN" sz="2400" dirty="0" smtClean="0">
                <a:latin typeface="微软雅黑" pitchFamily="34" charset="-122"/>
                <a:ea typeface="微软雅黑" pitchFamily="34" charset="-122"/>
              </a:rPr>
              <a:t>2</a:t>
            </a:r>
            <a:r>
              <a:rPr lang="zh-CN" altLang="en-US" sz="2400" dirty="0" smtClean="0">
                <a:latin typeface="微软雅黑" pitchFamily="34" charset="-122"/>
                <a:ea typeface="微软雅黑" pitchFamily="34" charset="-122"/>
              </a:rPr>
              <a:t>、对称密钥加密</a:t>
            </a:r>
            <a:endParaRPr lang="zh-CN" altLang="en-US" sz="2400" dirty="0">
              <a:latin typeface="微软雅黑" pitchFamily="34" charset="-122"/>
              <a:ea typeface="微软雅黑" pitchFamily="34" charset="-122"/>
            </a:endParaRPr>
          </a:p>
          <a:p>
            <a:pPr>
              <a:lnSpc>
                <a:spcPct val="150000"/>
              </a:lnSpc>
            </a:pPr>
            <a:r>
              <a:rPr lang="zh-CN" altLang="en-US" sz="2400" dirty="0" smtClean="0">
                <a:latin typeface="微软雅黑" pitchFamily="34" charset="-122"/>
                <a:ea typeface="微软雅黑" pitchFamily="34" charset="-122"/>
              </a:rPr>
              <a:t>      </a:t>
            </a:r>
            <a:r>
              <a:rPr lang="en-US" altLang="zh-CN" sz="2400" dirty="0" smtClean="0">
                <a:latin typeface="微软雅黑" pitchFamily="34" charset="-122"/>
                <a:ea typeface="微软雅黑" pitchFamily="34" charset="-122"/>
              </a:rPr>
              <a:t>3</a:t>
            </a:r>
            <a:r>
              <a:rPr lang="zh-CN" altLang="en-US" sz="2400" dirty="0" smtClean="0">
                <a:latin typeface="微软雅黑" pitchFamily="34" charset="-122"/>
                <a:ea typeface="微软雅黑" pitchFamily="34" charset="-122"/>
              </a:rPr>
              <a:t>、非对称</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公开密钥加密</a:t>
            </a:r>
            <a:endParaRPr lang="en-US" altLang="zh-CN" sz="24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23738596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1491915" y="722596"/>
            <a:ext cx="4531055" cy="4708981"/>
          </a:xfrm>
          <a:prstGeom prst="rect">
            <a:avLst/>
          </a:prstGeom>
          <a:noFill/>
        </p:spPr>
        <p:txBody>
          <a:bodyPr wrap="square" rtlCol="0">
            <a:spAutoFit/>
          </a:bodyPr>
          <a:lstStyle/>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通信加密</a:t>
            </a:r>
            <a:r>
              <a:rPr lang="zh-CN" altLang="en-US" sz="2000" dirty="0" smtClean="0">
                <a:latin typeface="微软雅黑" pitchFamily="34" charset="-122"/>
                <a:ea typeface="微软雅黑" pitchFamily="34" charset="-122"/>
                <a:cs typeface="Microsoft YaHei" charset="-122"/>
                <a:sym typeface="+mn-ea"/>
              </a:rPr>
              <a:t>模型</a:t>
            </a: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sz="2000" dirty="0" smtClean="0">
                <a:solidFill>
                  <a:srgbClr val="FF0000"/>
                </a:solidFill>
                <a:latin typeface="微软雅黑" pitchFamily="34" charset="-122"/>
                <a:ea typeface="微软雅黑" pitchFamily="34" charset="-122"/>
                <a:cs typeface="Microsoft YaHei" charset="-122"/>
                <a:sym typeface="+mn-ea"/>
              </a:rPr>
              <a:t>传统加密</a:t>
            </a:r>
            <a:r>
              <a:rPr lang="zh-CN" altLang="en-US" sz="2000" dirty="0" smtClean="0">
                <a:solidFill>
                  <a:srgbClr val="FF0000"/>
                </a:solidFill>
                <a:latin typeface="微软雅黑" pitchFamily="34" charset="-122"/>
                <a:ea typeface="微软雅黑" pitchFamily="34" charset="-122"/>
                <a:cs typeface="Microsoft YaHei" charset="-122"/>
                <a:sym typeface="+mn-ea"/>
              </a:rPr>
              <a:t>方式</a:t>
            </a:r>
            <a:endParaRPr lang="en-US" altLang="zh-CN" sz="2000" dirty="0" smtClean="0">
              <a:solidFill>
                <a:srgbClr val="FF0000"/>
              </a:solidFill>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对称密钥</a:t>
            </a:r>
            <a:r>
              <a:rPr lang="zh-CN" altLang="en-US" sz="2000" dirty="0" smtClean="0">
                <a:latin typeface="微软雅黑" pitchFamily="34" charset="-122"/>
                <a:ea typeface="微软雅黑" pitchFamily="34" charset="-122"/>
                <a:cs typeface="Microsoft YaHei" charset="-122"/>
                <a:sym typeface="+mn-ea"/>
              </a:rPr>
              <a:t>加密</a:t>
            </a: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非对称</a:t>
            </a:r>
            <a:r>
              <a:rPr lang="en-US" altLang="zh-CN" sz="2000" dirty="0" smtClean="0">
                <a:latin typeface="微软雅黑" pitchFamily="34" charset="-122"/>
                <a:ea typeface="微软雅黑" pitchFamily="34" charset="-122"/>
                <a:cs typeface="Microsoft YaHei" charset="-122"/>
                <a:sym typeface="+mn-ea"/>
              </a:rPr>
              <a:t>/</a:t>
            </a:r>
            <a:r>
              <a:rPr lang="zh-CN" altLang="en-US" sz="2000" dirty="0" smtClean="0">
                <a:latin typeface="微软雅黑" pitchFamily="34" charset="-122"/>
                <a:ea typeface="微软雅黑" pitchFamily="34" charset="-122"/>
                <a:cs typeface="Microsoft YaHei" charset="-122"/>
                <a:sym typeface="+mn-ea"/>
              </a:rPr>
              <a:t>公开密钥加密</a:t>
            </a:r>
            <a:endParaRPr lang="zh-CN" altLang="en-US" sz="2000" dirty="0">
              <a:latin typeface="微软雅黑" pitchFamily="34" charset="-122"/>
              <a:ea typeface="微软雅黑" pitchFamily="34" charset="-122"/>
              <a:cs typeface="Microsoft YaHei" charset="-122"/>
              <a:sym typeface="+mn-ea"/>
            </a:endParaRPr>
          </a:p>
        </p:txBody>
      </p:sp>
      <p:sp>
        <p:nvSpPr>
          <p:cNvPr id="6" name="左大括号 5"/>
          <p:cNvSpPr/>
          <p:nvPr/>
        </p:nvSpPr>
        <p:spPr>
          <a:xfrm>
            <a:off x="1169626" y="993165"/>
            <a:ext cx="322289" cy="406009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sz="2000">
              <a:latin typeface="微软雅黑" pitchFamily="34" charset="-122"/>
              <a:ea typeface="微软雅黑" pitchFamily="34" charset="-122"/>
            </a:endParaRPr>
          </a:p>
        </p:txBody>
      </p:sp>
      <p:sp>
        <p:nvSpPr>
          <p:cNvPr id="9" name="TextBox 30"/>
          <p:cNvSpPr txBox="1"/>
          <p:nvPr/>
        </p:nvSpPr>
        <p:spPr>
          <a:xfrm>
            <a:off x="0" y="2877032"/>
            <a:ext cx="2376986" cy="400110"/>
          </a:xfrm>
          <a:prstGeom prst="rect">
            <a:avLst/>
          </a:prstGeom>
          <a:noFill/>
        </p:spPr>
        <p:txBody>
          <a:bodyPr wrap="square" rtlCol="0">
            <a:spAutoFit/>
          </a:bodyPr>
          <a:lstStyle/>
          <a:p>
            <a:pPr algn="just"/>
            <a:r>
              <a:rPr lang="zh-CN" altLang="en-US" sz="2000" dirty="0" smtClean="0">
                <a:latin typeface="微软雅黑" pitchFamily="34" charset="-122"/>
                <a:ea typeface="微软雅黑" pitchFamily="34" charset="-122"/>
              </a:rPr>
              <a:t>数据加密</a:t>
            </a:r>
            <a:endParaRPr lang="zh-CN" altLang="en-US" sz="2000" dirty="0">
              <a:latin typeface="微软雅黑" pitchFamily="34" charset="-122"/>
              <a:ea typeface="微软雅黑" pitchFamily="34" charset="-122"/>
            </a:endParaRPr>
          </a:p>
        </p:txBody>
      </p:sp>
      <p:sp>
        <p:nvSpPr>
          <p:cNvPr id="7" name="TextBox 4"/>
          <p:cNvSpPr txBox="1"/>
          <p:nvPr/>
        </p:nvSpPr>
        <p:spPr>
          <a:xfrm>
            <a:off x="3546612" y="1676703"/>
            <a:ext cx="4281935" cy="1200329"/>
          </a:xfrm>
          <a:prstGeom prst="rect">
            <a:avLst/>
          </a:prstGeom>
          <a:noFill/>
          <a:ln>
            <a:solidFill>
              <a:schemeClr val="tx1"/>
            </a:solidFill>
          </a:ln>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、替代密码：凯撒密码</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、换位密码：列置换密码</a:t>
            </a:r>
          </a:p>
        </p:txBody>
      </p:sp>
    </p:spTree>
    <p:extLst>
      <p:ext uri="{BB962C8B-B14F-4D97-AF65-F5344CB8AC3E}">
        <p14:creationId xmlns:p14="http://schemas.microsoft.com/office/powerpoint/2010/main" val="42777014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1023" y="486307"/>
            <a:ext cx="11788834" cy="2308324"/>
          </a:xfrm>
          <a:prstGeom prst="rect">
            <a:avLst/>
          </a:prstGeom>
          <a:noFill/>
        </p:spPr>
        <p:txBody>
          <a:bodyPr wrap="square" rtlCol="0">
            <a:spAutoFit/>
          </a:bodyPr>
          <a:lstStyle/>
          <a:p>
            <a:pPr>
              <a:lnSpc>
                <a:spcPct val="150000"/>
              </a:lnSpc>
            </a:pPr>
            <a:r>
              <a:rPr lang="zh-CN" altLang="en-US" sz="2400" b="1" dirty="0" smtClean="0">
                <a:latin typeface="Microsoft YaHei" charset="-122"/>
                <a:ea typeface="Microsoft YaHei" charset="-122"/>
                <a:cs typeface="Microsoft YaHei" charset="-122"/>
              </a:rPr>
              <a:t>替代</a:t>
            </a:r>
            <a:r>
              <a:rPr lang="zh-CN" altLang="en-US" sz="2400" b="1" dirty="0">
                <a:latin typeface="Microsoft YaHei" charset="-122"/>
                <a:ea typeface="Microsoft YaHei" charset="-122"/>
                <a:cs typeface="Microsoft YaHei" charset="-122"/>
              </a:rPr>
              <a:t>密码：凯撒</a:t>
            </a:r>
            <a:r>
              <a:rPr lang="zh-CN" altLang="en-US" sz="2400" b="1" dirty="0" smtClean="0">
                <a:latin typeface="Microsoft YaHei" charset="-122"/>
                <a:ea typeface="Microsoft YaHei" charset="-122"/>
                <a:cs typeface="Microsoft YaHei" charset="-122"/>
              </a:rPr>
              <a:t>密码</a:t>
            </a:r>
            <a:endParaRPr lang="en-US" altLang="zh-CN" sz="2400" b="1"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例：对明文“</a:t>
            </a:r>
            <a:r>
              <a:rPr lang="en-US" altLang="zh-CN" sz="2400" dirty="0" err="1" smtClean="0">
                <a:latin typeface="Microsoft YaHei" charset="-122"/>
                <a:ea typeface="Microsoft YaHei" charset="-122"/>
                <a:cs typeface="Microsoft YaHei" charset="-122"/>
              </a:rPr>
              <a:t>bob,I</a:t>
            </a:r>
            <a:r>
              <a:rPr lang="en-US" altLang="zh-CN" sz="2400" dirty="0" smtClean="0">
                <a:latin typeface="Microsoft YaHei" charset="-122"/>
                <a:ea typeface="Microsoft YaHei" charset="-122"/>
                <a:cs typeface="Microsoft YaHei" charset="-122"/>
              </a:rPr>
              <a:t> love </a:t>
            </a:r>
            <a:r>
              <a:rPr lang="en-US" altLang="zh-CN" sz="2400" dirty="0" err="1" smtClean="0">
                <a:latin typeface="Microsoft YaHei" charset="-122"/>
                <a:ea typeface="Microsoft YaHei" charset="-122"/>
                <a:cs typeface="Microsoft YaHei" charset="-122"/>
              </a:rPr>
              <a:t>you,Alice</a:t>
            </a:r>
            <a:r>
              <a:rPr lang="zh-CN" altLang="en-US" sz="2400" dirty="0" smtClean="0">
                <a:latin typeface="Microsoft YaHei" charset="-122"/>
                <a:ea typeface="Microsoft YaHei" charset="-122"/>
                <a:cs typeface="Microsoft YaHei" charset="-122"/>
              </a:rPr>
              <a:t>”，利用</a:t>
            </a:r>
            <a:r>
              <a:rPr lang="en-US" altLang="zh-CN" sz="2400" dirty="0" smtClean="0">
                <a:latin typeface="Microsoft YaHei" charset="-122"/>
                <a:ea typeface="Microsoft YaHei" charset="-122"/>
                <a:cs typeface="Microsoft YaHei" charset="-122"/>
              </a:rPr>
              <a:t>k=3</a:t>
            </a:r>
            <a:r>
              <a:rPr lang="zh-CN" altLang="en-US" sz="2400" dirty="0" smtClean="0">
                <a:latin typeface="Microsoft YaHei" charset="-122"/>
                <a:ea typeface="Microsoft YaHei" charset="-122"/>
                <a:cs typeface="Microsoft YaHei" charset="-122"/>
              </a:rPr>
              <a:t>的</a:t>
            </a:r>
            <a:r>
              <a:rPr lang="zh-CN" altLang="en-US" sz="2400" dirty="0" smtClean="0">
                <a:solidFill>
                  <a:srgbClr val="C00000"/>
                </a:solidFill>
                <a:latin typeface="Microsoft YaHei" charset="-122"/>
                <a:ea typeface="Microsoft YaHei" charset="-122"/>
                <a:cs typeface="Microsoft YaHei" charset="-122"/>
              </a:rPr>
              <a:t>凯撒密码</a:t>
            </a:r>
            <a:r>
              <a:rPr lang="zh-CN" altLang="en-US" sz="2400" dirty="0" smtClean="0">
                <a:latin typeface="Microsoft YaHei" charset="-122"/>
                <a:ea typeface="Microsoft YaHei" charset="-122"/>
                <a:cs typeface="Microsoft YaHei" charset="-122"/>
              </a:rPr>
              <a:t>加密，得到的密文是什么？</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加密：</a:t>
            </a:r>
            <a:r>
              <a:rPr lang="en-US" altLang="zh-CN" sz="2400" dirty="0" smtClean="0">
                <a:latin typeface="Microsoft YaHei" charset="-122"/>
                <a:ea typeface="Microsoft YaHei" charset="-122"/>
                <a:cs typeface="Microsoft YaHei" charset="-122"/>
              </a:rPr>
              <a:t>K=3</a:t>
            </a:r>
            <a:r>
              <a:rPr lang="zh-CN" altLang="en-US" sz="2400" dirty="0" smtClean="0">
                <a:latin typeface="Microsoft YaHei" charset="-122"/>
                <a:ea typeface="Microsoft YaHei" charset="-122"/>
                <a:cs typeface="Microsoft YaHei" charset="-122"/>
              </a:rPr>
              <a:t>的含义就是明文的每个字母按照字母表顺序推后</a:t>
            </a: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位。</a:t>
            </a:r>
            <a:endParaRPr lang="en-US" altLang="zh-CN" sz="2400" dirty="0" smtClean="0">
              <a:latin typeface="Microsoft YaHei" charset="-122"/>
              <a:ea typeface="Microsoft YaHei" charset="-122"/>
              <a:cs typeface="Microsoft YaHei" charset="-122"/>
            </a:endParaRPr>
          </a:p>
        </p:txBody>
      </p:sp>
      <p:pic>
        <p:nvPicPr>
          <p:cNvPr id="11" name="图片 10"/>
          <p:cNvPicPr>
            <a:picLocks noChangeAspect="1"/>
          </p:cNvPicPr>
          <p:nvPr/>
        </p:nvPicPr>
        <p:blipFill>
          <a:blip r:embed="rId2"/>
          <a:srcRect t="11799" b="13454"/>
          <a:stretch>
            <a:fillRect/>
          </a:stretch>
        </p:blipFill>
        <p:spPr>
          <a:xfrm>
            <a:off x="8471229" y="4191000"/>
            <a:ext cx="3568065" cy="2667000"/>
          </a:xfrm>
          <a:prstGeom prst="roundRect">
            <a:avLst/>
          </a:prstGeom>
        </p:spPr>
      </p:pic>
      <p:sp>
        <p:nvSpPr>
          <p:cNvPr id="2" name="矩形 1"/>
          <p:cNvSpPr/>
          <p:nvPr/>
        </p:nvSpPr>
        <p:spPr>
          <a:xfrm>
            <a:off x="664029" y="3186832"/>
            <a:ext cx="7010400" cy="1200329"/>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rPr>
              <a:t>解：明文：“</a:t>
            </a:r>
            <a:r>
              <a:rPr lang="en-US" altLang="zh-CN" sz="2400" dirty="0" err="1">
                <a:latin typeface="Microsoft YaHei" charset="-122"/>
                <a:ea typeface="Microsoft YaHei" charset="-122"/>
                <a:cs typeface="Microsoft YaHei" charset="-122"/>
              </a:rPr>
              <a:t>bob,I</a:t>
            </a:r>
            <a:r>
              <a:rPr lang="en-US" altLang="zh-CN" sz="2400" dirty="0">
                <a:latin typeface="Microsoft YaHei" charset="-122"/>
                <a:ea typeface="Microsoft YaHei" charset="-122"/>
                <a:cs typeface="Microsoft YaHei" charset="-122"/>
              </a:rPr>
              <a:t> love </a:t>
            </a:r>
            <a:r>
              <a:rPr lang="en-US" altLang="zh-CN" sz="2400" dirty="0" err="1">
                <a:latin typeface="Microsoft YaHei" charset="-122"/>
                <a:ea typeface="Microsoft YaHei" charset="-122"/>
                <a:cs typeface="Microsoft YaHei" charset="-122"/>
              </a:rPr>
              <a:t>you,Alice</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密文：“</a:t>
            </a:r>
            <a:r>
              <a:rPr lang="en-US" altLang="zh-CN" sz="2400" dirty="0" err="1">
                <a:latin typeface="Microsoft YaHei" charset="-122"/>
                <a:ea typeface="Microsoft YaHei" charset="-122"/>
                <a:cs typeface="Microsoft YaHei" charset="-122"/>
              </a:rPr>
              <a:t>ere,L</a:t>
            </a:r>
            <a:r>
              <a:rPr lang="en-US" altLang="zh-CN" sz="2400" dirty="0">
                <a:latin typeface="Microsoft YaHei" charset="-122"/>
                <a:ea typeface="Microsoft YaHei" charset="-122"/>
                <a:cs typeface="Microsoft YaHei" charset="-122"/>
              </a:rPr>
              <a:t> </a:t>
            </a:r>
            <a:r>
              <a:rPr lang="en-US" altLang="zh-CN" sz="2400" dirty="0" err="1">
                <a:latin typeface="Microsoft YaHei" charset="-122"/>
                <a:ea typeface="Microsoft YaHei" charset="-122"/>
                <a:cs typeface="Microsoft YaHei" charset="-122"/>
              </a:rPr>
              <a:t>oryh</a:t>
            </a:r>
            <a:r>
              <a:rPr lang="en-US" altLang="zh-CN" sz="2400" dirty="0">
                <a:latin typeface="Microsoft YaHei" charset="-122"/>
                <a:ea typeface="Microsoft YaHei" charset="-122"/>
                <a:cs typeface="Microsoft YaHei" charset="-122"/>
              </a:rPr>
              <a:t> </a:t>
            </a:r>
            <a:r>
              <a:rPr lang="en-US" altLang="zh-CN" sz="2400" dirty="0" err="1">
                <a:latin typeface="Microsoft YaHei" charset="-122"/>
                <a:ea typeface="Microsoft YaHei" charset="-122"/>
                <a:cs typeface="Microsoft YaHei" charset="-122"/>
              </a:rPr>
              <a:t>brx,Dolfh</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p:txBody>
      </p:sp>
      <p:sp>
        <p:nvSpPr>
          <p:cNvPr id="12" name="矩形 11"/>
          <p:cNvSpPr/>
          <p:nvPr/>
        </p:nvSpPr>
        <p:spPr>
          <a:xfrm>
            <a:off x="664029" y="2150984"/>
            <a:ext cx="8964385" cy="5715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6975639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1023" y="671990"/>
            <a:ext cx="10692130" cy="1754326"/>
          </a:xfrm>
          <a:prstGeom prst="rect">
            <a:avLst/>
          </a:prstGeom>
          <a:noFill/>
        </p:spPr>
        <p:txBody>
          <a:bodyPr wrap="square" rtlCol="0">
            <a:spAutoFit/>
          </a:bodyPr>
          <a:lstStyle/>
          <a:p>
            <a:pPr>
              <a:lnSpc>
                <a:spcPct val="150000"/>
              </a:lnSpc>
            </a:pPr>
            <a:r>
              <a:rPr lang="zh-CN" altLang="en-US" sz="2400" b="1" dirty="0" smtClean="0">
                <a:latin typeface="Microsoft YaHei" charset="-122"/>
                <a:ea typeface="Microsoft YaHei" charset="-122"/>
                <a:cs typeface="Microsoft YaHei" charset="-122"/>
              </a:rPr>
              <a:t>换位</a:t>
            </a:r>
            <a:r>
              <a:rPr lang="zh-CN" altLang="en-US" sz="2400" b="1" dirty="0" smtClean="0">
                <a:latin typeface="Microsoft YaHei" charset="-122"/>
                <a:ea typeface="Microsoft YaHei" charset="-122"/>
                <a:cs typeface="Microsoft YaHei" charset="-122"/>
              </a:rPr>
              <a:t>密码</a:t>
            </a:r>
            <a:r>
              <a:rPr lang="en-US" altLang="zh-CN" sz="2400" b="1" dirty="0">
                <a:latin typeface="Microsoft YaHei" charset="-122"/>
                <a:ea typeface="Microsoft YaHei" charset="-122"/>
                <a:cs typeface="Microsoft YaHei" charset="-122"/>
              </a:rPr>
              <a:t>(</a:t>
            </a:r>
            <a:r>
              <a:rPr lang="zh-CN" altLang="en-US" sz="2400" b="1" dirty="0" smtClean="0">
                <a:latin typeface="Microsoft YaHei" charset="-122"/>
                <a:ea typeface="Microsoft YaHei" charset="-122"/>
                <a:cs typeface="Microsoft YaHei" charset="-122"/>
              </a:rPr>
              <a:t>置换密码</a:t>
            </a:r>
            <a:r>
              <a:rPr lang="en-US" altLang="zh-CN" sz="2400" b="1" dirty="0" smtClean="0">
                <a:latin typeface="Microsoft YaHei" charset="-122"/>
                <a:ea typeface="Microsoft YaHei" charset="-122"/>
                <a:cs typeface="Microsoft YaHei" charset="-122"/>
              </a:rPr>
              <a:t>)</a:t>
            </a:r>
            <a:r>
              <a:rPr lang="zh-CN" altLang="en-US" sz="2400" b="1" dirty="0" smtClean="0">
                <a:latin typeface="Microsoft YaHei" charset="-122"/>
                <a:ea typeface="Microsoft YaHei" charset="-122"/>
                <a:cs typeface="Microsoft YaHei" charset="-122"/>
              </a:rPr>
              <a:t>：列置换密码</a:t>
            </a:r>
            <a:endParaRPr lang="en-US" altLang="zh-CN" sz="2400" b="1"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根据一定规则重新排列明文，以便打破明文的结构特性。只改变明文结构，不改变内容。</a:t>
            </a:r>
          </a:p>
        </p:txBody>
      </p:sp>
      <p:sp>
        <p:nvSpPr>
          <p:cNvPr id="2" name="矩形 1"/>
          <p:cNvSpPr/>
          <p:nvPr/>
        </p:nvSpPr>
        <p:spPr>
          <a:xfrm>
            <a:off x="7181316" y="3812525"/>
            <a:ext cx="2448106" cy="581057"/>
          </a:xfrm>
          <a:prstGeom prst="rect">
            <a:avLst/>
          </a:prstGeom>
        </p:spPr>
        <p:txBody>
          <a:bodyPr wrap="none">
            <a:spAutoFit/>
          </a:bodyPr>
          <a:lstStyle/>
          <a:p>
            <a:pPr>
              <a:lnSpc>
                <a:spcPct val="150000"/>
              </a:lnSpc>
            </a:pPr>
            <a:r>
              <a:rPr lang="en-US" altLang="zh-CN" sz="2400">
                <a:latin typeface="Microsoft YaHei" charset="-122"/>
                <a:ea typeface="Microsoft YaHei" charset="-122"/>
                <a:cs typeface="Microsoft YaHei" charset="-122"/>
              </a:rPr>
              <a:t>bvu</a:t>
            </a:r>
            <a:r>
              <a:rPr lang="zh-CN" altLang="en-US" sz="2400" dirty="0">
                <a:latin typeface="Microsoft YaHei" charset="-122"/>
                <a:ea typeface="Microsoft YaHei" charset="-122"/>
                <a:cs typeface="Microsoft YaHei" charset="-122"/>
              </a:rPr>
              <a:t> </a:t>
            </a:r>
            <a:r>
              <a:rPr lang="en-US" altLang="zh-CN" sz="2400" dirty="0" err="1">
                <a:latin typeface="Microsoft YaHei" charset="-122"/>
                <a:ea typeface="Microsoft YaHei" charset="-122"/>
                <a:cs typeface="Microsoft YaHei" charset="-122"/>
              </a:rPr>
              <a:t>iex</a:t>
            </a:r>
            <a:r>
              <a:rPr lang="zh-CN" altLang="en-US" sz="2400" dirty="0">
                <a:latin typeface="Microsoft YaHei" charset="-122"/>
                <a:ea typeface="Microsoft YaHei" charset="-122"/>
                <a:cs typeface="Microsoft YaHei" charset="-122"/>
              </a:rPr>
              <a:t> </a:t>
            </a:r>
            <a:r>
              <a:rPr lang="en-US" altLang="zh-CN" sz="2400" dirty="0" err="1">
                <a:latin typeface="Microsoft YaHei" charset="-122"/>
                <a:ea typeface="Microsoft YaHei" charset="-122"/>
                <a:cs typeface="Microsoft YaHei" charset="-122"/>
              </a:rPr>
              <a:t>ooo</a:t>
            </a:r>
            <a:r>
              <a:rPr lang="zh-CN" altLang="en-US" sz="2400" dirty="0">
                <a:latin typeface="Microsoft YaHei" charset="-122"/>
                <a:ea typeface="Microsoft YaHei" charset="-122"/>
                <a:cs typeface="Microsoft YaHei" charset="-122"/>
              </a:rPr>
              <a:t> </a:t>
            </a:r>
            <a:r>
              <a:rPr lang="en-US" altLang="zh-CN" sz="2400" dirty="0" err="1">
                <a:latin typeface="Microsoft YaHei" charset="-122"/>
                <a:ea typeface="Microsoft YaHei" charset="-122"/>
                <a:cs typeface="Microsoft YaHei" charset="-122"/>
              </a:rPr>
              <a:t>bly</a:t>
            </a:r>
            <a:endParaRPr lang="en-US" altLang="zh-CN" sz="2400" dirty="0">
              <a:latin typeface="Microsoft YaHei" charset="-122"/>
              <a:ea typeface="Microsoft YaHei" charset="-122"/>
              <a:cs typeface="Microsoft YaHei" charset="-122"/>
            </a:endParaRPr>
          </a:p>
        </p:txBody>
      </p:sp>
      <p:sp>
        <p:nvSpPr>
          <p:cNvPr id="10" name="矩形 9"/>
          <p:cNvSpPr/>
          <p:nvPr/>
        </p:nvSpPr>
        <p:spPr>
          <a:xfrm>
            <a:off x="1805439" y="3931917"/>
            <a:ext cx="2593980" cy="461665"/>
          </a:xfrm>
          <a:prstGeom prst="rect">
            <a:avLst/>
          </a:prstGeom>
        </p:spPr>
        <p:txBody>
          <a:bodyPr wrap="none">
            <a:spAutoFit/>
          </a:bodyPr>
          <a:lstStyle/>
          <a:p>
            <a:r>
              <a:rPr lang="en-US" altLang="zh-CN" sz="2400" dirty="0">
                <a:latin typeface="Microsoft YaHei" charset="-122"/>
                <a:ea typeface="Microsoft YaHei" charset="-122"/>
                <a:cs typeface="Microsoft YaHei" charset="-122"/>
              </a:rPr>
              <a:t>bob </a:t>
            </a:r>
            <a:r>
              <a:rPr lang="en-US" altLang="zh-CN" sz="2400" dirty="0" err="1">
                <a:latin typeface="Microsoft YaHei" charset="-122"/>
                <a:ea typeface="Microsoft YaHei" charset="-122"/>
                <a:cs typeface="Microsoft YaHei" charset="-122"/>
              </a:rPr>
              <a:t>i</a:t>
            </a:r>
            <a:r>
              <a:rPr lang="en-US" altLang="zh-CN" sz="2400" dirty="0">
                <a:latin typeface="Microsoft YaHei" charset="-122"/>
                <a:ea typeface="Microsoft YaHei" charset="-122"/>
                <a:cs typeface="Microsoft YaHei" charset="-122"/>
              </a:rPr>
              <a:t> love you</a:t>
            </a:r>
            <a:r>
              <a:rPr lang="zh-CN" altLang="en-US" sz="2400" dirty="0">
                <a:latin typeface="Microsoft YaHei" charset="-122"/>
                <a:ea typeface="Microsoft YaHei" charset="-122"/>
                <a:cs typeface="Microsoft YaHei" charset="-122"/>
              </a:rPr>
              <a:t>”</a:t>
            </a:r>
          </a:p>
        </p:txBody>
      </p:sp>
    </p:spTree>
    <p:extLst>
      <p:ext uri="{BB962C8B-B14F-4D97-AF65-F5344CB8AC3E}">
        <p14:creationId xmlns:p14="http://schemas.microsoft.com/office/powerpoint/2010/main" val="51663344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4926" y="1544650"/>
            <a:ext cx="10373080" cy="3416320"/>
          </a:xfrm>
          <a:prstGeom prst="rect">
            <a:avLst/>
          </a:prstGeom>
          <a:noFill/>
        </p:spPr>
        <p:txBody>
          <a:bodyPr wrap="square" rtlCol="0">
            <a:spAutoFit/>
          </a:bodyPr>
          <a:lstStyle/>
          <a:p>
            <a:pPr>
              <a:lnSpc>
                <a:spcPct val="150000"/>
              </a:lnSpc>
            </a:pPr>
            <a:r>
              <a:rPr lang="zh-CN" altLang="en-US" sz="2400" b="1" dirty="0">
                <a:latin typeface="Microsoft YaHei" charset="-122"/>
                <a:ea typeface="Microsoft YaHei" charset="-122"/>
                <a:cs typeface="Microsoft YaHei" charset="-122"/>
                <a:sym typeface="+mn-ea"/>
              </a:rPr>
              <a:t>列置换密码</a:t>
            </a:r>
            <a:r>
              <a:rPr lang="zh-CN" altLang="en-US" sz="2400" b="1" dirty="0">
                <a:latin typeface="Microsoft YaHei" charset="-122"/>
                <a:ea typeface="Microsoft YaHei" charset="-122"/>
                <a:cs typeface="Microsoft YaHei" charset="-122"/>
              </a:rPr>
              <a:t>加密</a:t>
            </a:r>
            <a:r>
              <a:rPr lang="zh-CN" altLang="en-US" sz="2400" b="1">
                <a:latin typeface="Microsoft YaHei" charset="-122"/>
                <a:ea typeface="Microsoft YaHei" charset="-122"/>
                <a:cs typeface="Microsoft YaHei" charset="-122"/>
              </a:rPr>
              <a:t>过程</a:t>
            </a:r>
            <a:r>
              <a:rPr lang="zh-CN" altLang="en-US" sz="2400" b="1"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第一</a:t>
            </a:r>
            <a:r>
              <a:rPr lang="zh-CN" altLang="en-US" sz="2400" dirty="0">
                <a:latin typeface="Microsoft YaHei" charset="-122"/>
                <a:ea typeface="Microsoft YaHei" charset="-122"/>
                <a:cs typeface="Microsoft YaHei" charset="-122"/>
              </a:rPr>
              <a:t>步：确定密钥长度（几个字母），并且确定密钥字母在字母表中的先后顺序，用数字表示</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第二步：将明文按密钥长度分组，每组一行，按行排列</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第三步：输出顺序确定。看密钥字母顺序，和排列好后的表格对应</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第四步：输出密文。按照数字顺序，按照列输出字母</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081961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
          <p:cNvSpPr txBox="1"/>
          <p:nvPr/>
        </p:nvSpPr>
        <p:spPr>
          <a:xfrm>
            <a:off x="212664" y="1031811"/>
            <a:ext cx="11710820" cy="2862322"/>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例：假设采用密钥</a:t>
            </a:r>
            <a:r>
              <a:rPr lang="en-US" altLang="zh-CN" sz="2400" dirty="0" smtClean="0">
                <a:latin typeface="Microsoft YaHei" charset="-122"/>
                <a:ea typeface="Microsoft YaHei" charset="-122"/>
                <a:cs typeface="Microsoft YaHei" charset="-122"/>
              </a:rPr>
              <a:t>K=nice</a:t>
            </a:r>
            <a:r>
              <a:rPr lang="zh-CN" altLang="en-US" sz="2400" dirty="0" smtClean="0">
                <a:latin typeface="Microsoft YaHei" charset="-122"/>
                <a:ea typeface="Microsoft YaHei" charset="-122"/>
                <a:cs typeface="Microsoft YaHei" charset="-122"/>
              </a:rPr>
              <a:t>的列置换密码，对明文“</a:t>
            </a:r>
            <a:r>
              <a:rPr lang="en-US" altLang="zh-CN" sz="2400" dirty="0" smtClean="0">
                <a:latin typeface="Microsoft YaHei" charset="-122"/>
                <a:ea typeface="Microsoft YaHei" charset="-122"/>
                <a:cs typeface="Microsoft YaHei" charset="-122"/>
              </a:rPr>
              <a:t>bob </a:t>
            </a:r>
            <a:r>
              <a:rPr lang="en-US" altLang="zh-CN" sz="2400" dirty="0" err="1" smtClean="0">
                <a:latin typeface="Microsoft YaHei" charset="-122"/>
                <a:ea typeface="Microsoft YaHei" charset="-122"/>
                <a:cs typeface="Microsoft YaHei" charset="-122"/>
              </a:rPr>
              <a:t>i</a:t>
            </a:r>
            <a:r>
              <a:rPr lang="en-US" altLang="zh-CN" sz="2400" dirty="0" smtClean="0">
                <a:latin typeface="Microsoft YaHei" charset="-122"/>
                <a:ea typeface="Microsoft YaHei" charset="-122"/>
                <a:cs typeface="Microsoft YaHei" charset="-122"/>
              </a:rPr>
              <a:t> love you</a:t>
            </a:r>
            <a:r>
              <a:rPr lang="zh-CN" altLang="en-US" sz="2400" dirty="0" smtClean="0">
                <a:latin typeface="Microsoft YaHei" charset="-122"/>
                <a:ea typeface="Microsoft YaHei" charset="-122"/>
                <a:cs typeface="Microsoft YaHei" charset="-122"/>
              </a:rPr>
              <a:t>”进行加密，加密得到的密文是什么？</a:t>
            </a:r>
            <a:endParaRPr lang="en-US" altLang="zh-CN" sz="2400" dirty="0" smtClean="0">
              <a:latin typeface="Microsoft YaHei" charset="-122"/>
              <a:ea typeface="Microsoft YaHei" charset="-122"/>
              <a:cs typeface="Microsoft YaHei" charset="-122"/>
            </a:endParaRPr>
          </a:p>
          <a:p>
            <a:pPr>
              <a:lnSpc>
                <a:spcPct val="150000"/>
              </a:lnSpc>
            </a:pPr>
            <a:r>
              <a:rPr lang="zh-CN" altLang="en-US" sz="2400" b="1" dirty="0" smtClean="0">
                <a:latin typeface="Microsoft YaHei" charset="-122"/>
                <a:ea typeface="Microsoft YaHei" charset="-122"/>
                <a:cs typeface="Microsoft YaHei" charset="-122"/>
              </a:rPr>
              <a:t>第一</a:t>
            </a:r>
            <a:r>
              <a:rPr lang="zh-CN" altLang="en-US" sz="2400" b="1" dirty="0">
                <a:latin typeface="Microsoft YaHei" charset="-122"/>
                <a:ea typeface="Microsoft YaHei" charset="-122"/>
                <a:cs typeface="Microsoft YaHei" charset="-122"/>
              </a:rPr>
              <a:t>步：确定密钥长度（几个字母），并且</a:t>
            </a:r>
            <a:r>
              <a:rPr lang="zh-CN" altLang="en-US" sz="2400" b="1" dirty="0" smtClean="0">
                <a:latin typeface="Microsoft YaHei" charset="-122"/>
                <a:ea typeface="Microsoft YaHei" charset="-122"/>
                <a:cs typeface="Microsoft YaHei" charset="-122"/>
              </a:rPr>
              <a:t>确定密钥字母在字母表中的先后顺序，用数字表示。</a:t>
            </a:r>
            <a:endParaRPr lang="zh-CN" altLang="en-US" sz="2400" b="1"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密</a:t>
            </a:r>
            <a:r>
              <a:rPr lang="zh-CN" altLang="en-US" sz="2400" dirty="0">
                <a:latin typeface="Microsoft YaHei" charset="-122"/>
                <a:ea typeface="Microsoft YaHei" charset="-122"/>
                <a:cs typeface="Microsoft YaHei" charset="-122"/>
              </a:rPr>
              <a:t>钥</a:t>
            </a:r>
            <a:r>
              <a:rPr lang="en-US" altLang="zh-CN" sz="2400" dirty="0">
                <a:latin typeface="Microsoft YaHei" charset="-122"/>
                <a:ea typeface="Microsoft YaHei" charset="-122"/>
                <a:cs typeface="Microsoft YaHei" charset="-122"/>
              </a:rPr>
              <a:t>K=nice</a:t>
            </a:r>
            <a:r>
              <a:rPr lang="zh-CN" altLang="en-US" sz="2400" dirty="0">
                <a:latin typeface="Microsoft YaHei" charset="-122"/>
                <a:ea typeface="Microsoft YaHei" charset="-122"/>
                <a:cs typeface="Microsoft YaHei" charset="-122"/>
              </a:rPr>
              <a:t>，则密钥长度</a:t>
            </a:r>
            <a:r>
              <a:rPr lang="en-US" altLang="zh-CN" sz="2400" dirty="0">
                <a:latin typeface="Microsoft YaHei" charset="-122"/>
                <a:ea typeface="Microsoft YaHei" charset="-122"/>
                <a:cs typeface="Microsoft YaHei" charset="-122"/>
              </a:rPr>
              <a:t>n=</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4</a:t>
            </a:r>
            <a:r>
              <a:rPr lang="zh-CN" altLang="en-US" sz="2400" dirty="0" smtClean="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，密钥的字母顺序为（ </a:t>
            </a:r>
            <a:r>
              <a:rPr lang="en-US" altLang="zh-CN" sz="2400" dirty="0">
                <a:latin typeface="Microsoft YaHei" charset="-122"/>
                <a:ea typeface="Microsoft YaHei" charset="-122"/>
                <a:cs typeface="Microsoft YaHei" charset="-122"/>
              </a:rPr>
              <a:t>4,3,1,2 </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2"/>
          <a:srcRect t="11799" b="13454"/>
          <a:stretch>
            <a:fillRect/>
          </a:stretch>
        </p:blipFill>
        <p:spPr>
          <a:xfrm>
            <a:off x="8355419" y="4044043"/>
            <a:ext cx="3568065" cy="2667000"/>
          </a:xfrm>
          <a:prstGeom prst="roundRect">
            <a:avLst/>
          </a:prstGeom>
        </p:spPr>
      </p:pic>
    </p:spTree>
    <p:extLst>
      <p:ext uri="{BB962C8B-B14F-4D97-AF65-F5344CB8AC3E}">
        <p14:creationId xmlns:p14="http://schemas.microsoft.com/office/powerpoint/2010/main" val="10097785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
          <p:cNvSpPr txBox="1"/>
          <p:nvPr/>
        </p:nvSpPr>
        <p:spPr>
          <a:xfrm>
            <a:off x="212664" y="1031811"/>
            <a:ext cx="11710820" cy="2862322"/>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例：假设采用密钥</a:t>
            </a:r>
            <a:r>
              <a:rPr lang="en-US" altLang="zh-CN" sz="2400" dirty="0" smtClean="0">
                <a:latin typeface="Microsoft YaHei" charset="-122"/>
                <a:ea typeface="Microsoft YaHei" charset="-122"/>
                <a:cs typeface="Microsoft YaHei" charset="-122"/>
              </a:rPr>
              <a:t>K=nice</a:t>
            </a:r>
            <a:r>
              <a:rPr lang="zh-CN" altLang="en-US" sz="2400" dirty="0" smtClean="0">
                <a:latin typeface="Microsoft YaHei" charset="-122"/>
                <a:ea typeface="Microsoft YaHei" charset="-122"/>
                <a:cs typeface="Microsoft YaHei" charset="-122"/>
              </a:rPr>
              <a:t>的列置换密码，对明文“</a:t>
            </a:r>
            <a:r>
              <a:rPr lang="en-US" altLang="zh-CN" sz="2400" dirty="0" smtClean="0">
                <a:latin typeface="Microsoft YaHei" charset="-122"/>
                <a:ea typeface="Microsoft YaHei" charset="-122"/>
                <a:cs typeface="Microsoft YaHei" charset="-122"/>
              </a:rPr>
              <a:t>bob </a:t>
            </a:r>
            <a:r>
              <a:rPr lang="en-US" altLang="zh-CN" sz="2400" dirty="0" err="1" smtClean="0">
                <a:latin typeface="Microsoft YaHei" charset="-122"/>
                <a:ea typeface="Microsoft YaHei" charset="-122"/>
                <a:cs typeface="Microsoft YaHei" charset="-122"/>
              </a:rPr>
              <a:t>i</a:t>
            </a:r>
            <a:r>
              <a:rPr lang="en-US" altLang="zh-CN" sz="2400" dirty="0" smtClean="0">
                <a:latin typeface="Microsoft YaHei" charset="-122"/>
                <a:ea typeface="Microsoft YaHei" charset="-122"/>
                <a:cs typeface="Microsoft YaHei" charset="-122"/>
              </a:rPr>
              <a:t> love you</a:t>
            </a:r>
            <a:r>
              <a:rPr lang="zh-CN" altLang="en-US" sz="2400" dirty="0" smtClean="0">
                <a:latin typeface="Microsoft YaHei" charset="-122"/>
                <a:ea typeface="Microsoft YaHei" charset="-122"/>
                <a:cs typeface="Microsoft YaHei" charset="-122"/>
              </a:rPr>
              <a:t>”进行加密，加密得到的密文是什么？</a:t>
            </a:r>
            <a:endParaRPr lang="en-US" altLang="zh-CN" sz="2400" dirty="0" smtClean="0">
              <a:latin typeface="Microsoft YaHei" charset="-122"/>
              <a:ea typeface="Microsoft YaHei" charset="-122"/>
              <a:cs typeface="Microsoft YaHei" charset="-122"/>
            </a:endParaRPr>
          </a:p>
          <a:p>
            <a:pPr>
              <a:lnSpc>
                <a:spcPct val="150000"/>
              </a:lnSpc>
            </a:pPr>
            <a:r>
              <a:rPr lang="zh-CN" altLang="en-US" sz="2400" b="1" dirty="0">
                <a:latin typeface="Microsoft YaHei" charset="-122"/>
                <a:ea typeface="Microsoft YaHei" charset="-122"/>
                <a:cs typeface="Microsoft YaHei" charset="-122"/>
              </a:rPr>
              <a:t>第二步：将明文</a:t>
            </a:r>
            <a:r>
              <a:rPr lang="zh-CN" altLang="en-US" sz="2400" b="1" dirty="0" smtClean="0">
                <a:latin typeface="Microsoft YaHei" charset="-122"/>
                <a:ea typeface="Microsoft YaHei" charset="-122"/>
                <a:cs typeface="Microsoft YaHei" charset="-122"/>
              </a:rPr>
              <a:t>按密钥长度分组，每组一行，按行排列。</a:t>
            </a:r>
            <a:endParaRPr lang="en-US" altLang="zh-CN" sz="2400" b="1"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密钥长度：</a:t>
            </a:r>
            <a:r>
              <a:rPr lang="en-US" altLang="zh-CN" sz="2400" dirty="0" smtClean="0">
                <a:latin typeface="Microsoft YaHei" charset="-122"/>
                <a:ea typeface="Microsoft YaHei" charset="-122"/>
                <a:cs typeface="Microsoft YaHei" charset="-122"/>
              </a:rPr>
              <a:t>4</a:t>
            </a: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明文字母数：</a:t>
            </a:r>
            <a:r>
              <a:rPr lang="en-US" altLang="zh-CN" sz="2400" dirty="0" smtClean="0">
                <a:latin typeface="Microsoft YaHei" charset="-122"/>
                <a:ea typeface="Microsoft YaHei" charset="-122"/>
                <a:cs typeface="Microsoft YaHei" charset="-122"/>
              </a:rPr>
              <a:t>11</a:t>
            </a:r>
            <a:r>
              <a:rPr lang="zh-CN" altLang="en-US" sz="2400" dirty="0" smtClean="0">
                <a:latin typeface="Microsoft YaHei" charset="-122"/>
                <a:ea typeface="Microsoft YaHei" charset="-122"/>
                <a:cs typeface="Microsoft YaHei" charset="-122"/>
              </a:rPr>
              <a:t>个</a:t>
            </a:r>
            <a:endParaRPr lang="zh-CN" altLang="en-US" sz="2400" dirty="0">
              <a:latin typeface="Microsoft YaHei" charset="-122"/>
              <a:ea typeface="Microsoft YaHei" charset="-122"/>
              <a:cs typeface="Microsoft YaHei" charset="-122"/>
            </a:endParaRPr>
          </a:p>
        </p:txBody>
      </p:sp>
      <p:graphicFrame>
        <p:nvGraphicFramePr>
          <p:cNvPr id="3" name="表格 2"/>
          <p:cNvGraphicFramePr>
            <a:graphicFrameLocks noGrp="1"/>
          </p:cNvGraphicFramePr>
          <p:nvPr>
            <p:extLst/>
          </p:nvPr>
        </p:nvGraphicFramePr>
        <p:xfrm>
          <a:off x="3917895" y="4179883"/>
          <a:ext cx="2514956" cy="1371600"/>
        </p:xfrm>
        <a:graphic>
          <a:graphicData uri="http://schemas.openxmlformats.org/drawingml/2006/table">
            <a:tbl>
              <a:tblPr firstRow="1" bandRow="1">
                <a:tableStyleId>{5940675A-B579-460E-94D1-54222C63F5DA}</a:tableStyleId>
              </a:tblPr>
              <a:tblGrid>
                <a:gridCol w="628739"/>
                <a:gridCol w="628739"/>
                <a:gridCol w="628739"/>
                <a:gridCol w="628739"/>
              </a:tblGrid>
              <a:tr h="423539">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err="1" smtClean="0">
                          <a:latin typeface="Microsoft YaHei" charset="-122"/>
                          <a:ea typeface="Microsoft YaHei" charset="-122"/>
                          <a:cs typeface="Microsoft YaHei" charset="-122"/>
                        </a:rPr>
                        <a:t>i</a:t>
                      </a:r>
                      <a:endParaRPr lang="zh-CN" altLang="en-US" sz="2400" dirty="0">
                        <a:latin typeface="Microsoft YaHei" charset="-122"/>
                        <a:ea typeface="Microsoft YaHei" charset="-122"/>
                        <a:cs typeface="Microsoft YaHei" charset="-122"/>
                      </a:endParaRPr>
                    </a:p>
                  </a:txBody>
                  <a:tcPr anchor="ctr"/>
                </a:tc>
              </a:tr>
              <a:tr h="423539">
                <a:tc>
                  <a:txBody>
                    <a:bodyPr/>
                    <a:lstStyle/>
                    <a:p>
                      <a:pPr algn="ctr"/>
                      <a:r>
                        <a:rPr lang="en-US" altLang="zh-CN" sz="2400" dirty="0" smtClean="0">
                          <a:latin typeface="Microsoft YaHei" charset="-122"/>
                          <a:ea typeface="Microsoft YaHei" charset="-122"/>
                          <a:cs typeface="Microsoft YaHei" charset="-122"/>
                        </a:rPr>
                        <a:t>l</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v</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e</a:t>
                      </a:r>
                      <a:endParaRPr lang="zh-CN" altLang="en-US" sz="2400" dirty="0">
                        <a:latin typeface="Microsoft YaHei" charset="-122"/>
                        <a:ea typeface="Microsoft YaHei" charset="-122"/>
                        <a:cs typeface="Microsoft YaHei" charset="-122"/>
                      </a:endParaRPr>
                    </a:p>
                  </a:txBody>
                  <a:tcPr anchor="ctr"/>
                </a:tc>
              </a:tr>
              <a:tr h="423539">
                <a:tc>
                  <a:txBody>
                    <a:bodyPr/>
                    <a:lstStyle/>
                    <a:p>
                      <a:pPr algn="ctr"/>
                      <a:r>
                        <a:rPr lang="en-US" altLang="zh-CN" sz="2400" dirty="0" smtClean="0">
                          <a:latin typeface="Microsoft YaHei" charset="-122"/>
                          <a:ea typeface="Microsoft YaHei" charset="-122"/>
                          <a:cs typeface="Microsoft YaHei" charset="-122"/>
                        </a:rPr>
                        <a:t>y</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u</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x</a:t>
                      </a:r>
                      <a:endParaRPr lang="zh-CN" altLang="en-US" sz="2400" dirty="0">
                        <a:latin typeface="Microsoft YaHei" charset="-122"/>
                        <a:ea typeface="Microsoft YaHei" charset="-122"/>
                        <a:cs typeface="Microsoft YaHei" charset="-122"/>
                      </a:endParaRPr>
                    </a:p>
                  </a:txBody>
                  <a:tcPr anchor="ctr"/>
                </a:tc>
              </a:tr>
            </a:tbl>
          </a:graphicData>
        </a:graphic>
      </p:graphicFrame>
      <p:sp>
        <p:nvSpPr>
          <p:cNvPr id="2" name="矩形标注 1"/>
          <p:cNvSpPr/>
          <p:nvPr/>
        </p:nvSpPr>
        <p:spPr>
          <a:xfrm>
            <a:off x="7870371" y="3012390"/>
            <a:ext cx="3668486" cy="1763486"/>
          </a:xfrm>
          <a:prstGeom prst="wedgeRectCallout">
            <a:avLst>
              <a:gd name="adj1" fmla="val -88786"/>
              <a:gd name="adj2" fmla="val 84723"/>
            </a:avLst>
          </a:prstGeom>
        </p:spPr>
        <p:style>
          <a:lnRef idx="2">
            <a:schemeClr val="dk1"/>
          </a:lnRef>
          <a:fillRef idx="1">
            <a:schemeClr val="lt1"/>
          </a:fillRef>
          <a:effectRef idx="0">
            <a:schemeClr val="dk1"/>
          </a:effectRef>
          <a:fontRef idx="minor">
            <a:schemeClr val="dk1"/>
          </a:fontRef>
        </p:style>
        <p:txBody>
          <a:bodyPr rtlCol="0" anchor="ctr"/>
          <a:lstStyle/>
          <a:p>
            <a:pPr>
              <a:lnSpc>
                <a:spcPct val="150000"/>
              </a:lnSpc>
            </a:pPr>
            <a:r>
              <a:rPr kumimoji="1" lang="zh-CN" altLang="en-US" sz="2400" dirty="0" smtClean="0">
                <a:latin typeface="Microsoft YaHei" charset="-122"/>
                <a:ea typeface="Microsoft YaHei" charset="-122"/>
                <a:cs typeface="Microsoft YaHei" charset="-122"/>
              </a:rPr>
              <a:t>明文长度不是密钥长度的整倍数，则用双方提前约定</a:t>
            </a:r>
            <a:r>
              <a:rPr kumimoji="1" lang="zh-CN" altLang="en-US" sz="2400" smtClean="0">
                <a:latin typeface="Microsoft YaHei" charset="-122"/>
                <a:ea typeface="Microsoft YaHei" charset="-122"/>
                <a:cs typeface="Microsoft YaHei" charset="-122"/>
              </a:rPr>
              <a:t>的字母填充。</a:t>
            </a:r>
            <a:endParaRPr kumimoji="1" lang="zh-CN" altLang="en-US" sz="240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048497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
          <p:cNvSpPr txBox="1"/>
          <p:nvPr/>
        </p:nvSpPr>
        <p:spPr>
          <a:xfrm>
            <a:off x="212664" y="1031811"/>
            <a:ext cx="11710820" cy="2308324"/>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例：假设采用密钥</a:t>
            </a:r>
            <a:r>
              <a:rPr lang="en-US" altLang="zh-CN" sz="2400" dirty="0" smtClean="0">
                <a:latin typeface="Microsoft YaHei" charset="-122"/>
                <a:ea typeface="Microsoft YaHei" charset="-122"/>
                <a:cs typeface="Microsoft YaHei" charset="-122"/>
              </a:rPr>
              <a:t>K=nice</a:t>
            </a:r>
            <a:r>
              <a:rPr lang="zh-CN" altLang="en-US" sz="2400" dirty="0" smtClean="0">
                <a:latin typeface="Microsoft YaHei" charset="-122"/>
                <a:ea typeface="Microsoft YaHei" charset="-122"/>
                <a:cs typeface="Microsoft YaHei" charset="-122"/>
              </a:rPr>
              <a:t>的列置换密码，对明文“</a:t>
            </a:r>
            <a:r>
              <a:rPr lang="en-US" altLang="zh-CN" sz="2400" dirty="0" smtClean="0">
                <a:latin typeface="Microsoft YaHei" charset="-122"/>
                <a:ea typeface="Microsoft YaHei" charset="-122"/>
                <a:cs typeface="Microsoft YaHei" charset="-122"/>
              </a:rPr>
              <a:t>bob </a:t>
            </a:r>
            <a:r>
              <a:rPr lang="en-US" altLang="zh-CN" sz="2400" dirty="0" err="1" smtClean="0">
                <a:latin typeface="Microsoft YaHei" charset="-122"/>
                <a:ea typeface="Microsoft YaHei" charset="-122"/>
                <a:cs typeface="Microsoft YaHei" charset="-122"/>
              </a:rPr>
              <a:t>i</a:t>
            </a:r>
            <a:r>
              <a:rPr lang="en-US" altLang="zh-CN" sz="2400" dirty="0" smtClean="0">
                <a:latin typeface="Microsoft YaHei" charset="-122"/>
                <a:ea typeface="Microsoft YaHei" charset="-122"/>
                <a:cs typeface="Microsoft YaHei" charset="-122"/>
              </a:rPr>
              <a:t> love you</a:t>
            </a:r>
            <a:r>
              <a:rPr lang="zh-CN" altLang="en-US" sz="2400" dirty="0" smtClean="0">
                <a:latin typeface="Microsoft YaHei" charset="-122"/>
                <a:ea typeface="Microsoft YaHei" charset="-122"/>
                <a:cs typeface="Microsoft YaHei" charset="-122"/>
              </a:rPr>
              <a:t>”进行加密，加密得到的密文是什么？</a:t>
            </a:r>
            <a:endParaRPr lang="en-US" altLang="zh-CN" sz="2400" dirty="0" smtClean="0">
              <a:latin typeface="Microsoft YaHei" charset="-122"/>
              <a:ea typeface="Microsoft YaHei" charset="-122"/>
              <a:cs typeface="Microsoft YaHei" charset="-122"/>
            </a:endParaRPr>
          </a:p>
          <a:p>
            <a:pPr>
              <a:lnSpc>
                <a:spcPct val="150000"/>
              </a:lnSpc>
            </a:pPr>
            <a:r>
              <a:rPr lang="zh-CN" altLang="en-US" sz="2400" b="1" dirty="0" smtClean="0">
                <a:latin typeface="Microsoft YaHei" charset="-122"/>
                <a:ea typeface="Microsoft YaHei" charset="-122"/>
                <a:cs typeface="Microsoft YaHei" charset="-122"/>
              </a:rPr>
              <a:t>第三步：</a:t>
            </a:r>
            <a:r>
              <a:rPr lang="zh-CN" altLang="en-US" sz="2400" b="1" dirty="0">
                <a:latin typeface="Microsoft YaHei" charset="-122"/>
                <a:ea typeface="Microsoft YaHei" charset="-122"/>
                <a:cs typeface="Microsoft YaHei" charset="-122"/>
              </a:rPr>
              <a:t>输出顺序确定。看密钥字母顺序，和排列好后的表格对应。</a:t>
            </a:r>
          </a:p>
          <a:p>
            <a:pPr>
              <a:lnSpc>
                <a:spcPct val="150000"/>
              </a:lnSpc>
            </a:pPr>
            <a:r>
              <a:rPr lang="zh-CN" altLang="en-US" sz="2400" dirty="0" smtClean="0">
                <a:latin typeface="Microsoft YaHei" charset="-122"/>
                <a:ea typeface="Microsoft YaHei" charset="-122"/>
                <a:cs typeface="Microsoft YaHei" charset="-122"/>
              </a:rPr>
              <a:t>             密钥</a:t>
            </a:r>
            <a:r>
              <a:rPr lang="zh-CN" altLang="en-US" sz="2400" dirty="0">
                <a:latin typeface="Microsoft YaHei" charset="-122"/>
                <a:ea typeface="Microsoft YaHei" charset="-122"/>
                <a:cs typeface="Microsoft YaHei" charset="-122"/>
              </a:rPr>
              <a:t>的字母</a:t>
            </a:r>
            <a:r>
              <a:rPr lang="zh-CN" altLang="en-US" sz="2400" dirty="0" smtClean="0">
                <a:latin typeface="Microsoft YaHei" charset="-122"/>
                <a:ea typeface="Microsoft YaHei" charset="-122"/>
                <a:cs typeface="Microsoft YaHei" charset="-122"/>
              </a:rPr>
              <a:t>顺序</a:t>
            </a:r>
            <a:r>
              <a:rPr lang="zh-CN" altLang="en-US" sz="2400" dirty="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4,3,1,2 </a:t>
            </a:r>
            <a:endParaRPr lang="zh-CN" altLang="en-US" sz="2400" dirty="0">
              <a:latin typeface="Microsoft YaHei" charset="-122"/>
              <a:ea typeface="Microsoft YaHei" charset="-122"/>
              <a:cs typeface="Microsoft YaHei" charset="-122"/>
            </a:endParaRPr>
          </a:p>
        </p:txBody>
      </p:sp>
      <p:graphicFrame>
        <p:nvGraphicFramePr>
          <p:cNvPr id="3" name="表格 2"/>
          <p:cNvGraphicFramePr>
            <a:graphicFrameLocks noGrp="1"/>
          </p:cNvGraphicFramePr>
          <p:nvPr>
            <p:extLst/>
          </p:nvPr>
        </p:nvGraphicFramePr>
        <p:xfrm>
          <a:off x="3934224" y="3804325"/>
          <a:ext cx="2514956" cy="1828800"/>
        </p:xfrm>
        <a:graphic>
          <a:graphicData uri="http://schemas.openxmlformats.org/drawingml/2006/table">
            <a:tbl>
              <a:tblPr firstRow="1" bandRow="1">
                <a:tableStyleId>{5940675A-B579-460E-94D1-54222C63F5DA}</a:tableStyleId>
              </a:tblPr>
              <a:tblGrid>
                <a:gridCol w="628739"/>
                <a:gridCol w="628739"/>
                <a:gridCol w="628739"/>
                <a:gridCol w="628739"/>
              </a:tblGrid>
              <a:tr h="423539">
                <a:tc>
                  <a:txBody>
                    <a:bodyPr/>
                    <a:lstStyle/>
                    <a:p>
                      <a:pPr algn="ctr"/>
                      <a:r>
                        <a:rPr lang="en-US" altLang="zh-CN" sz="2400" b="1" dirty="0" smtClean="0">
                          <a:latin typeface="Microsoft YaHei" charset="-122"/>
                          <a:ea typeface="Microsoft YaHei" charset="-122"/>
                          <a:cs typeface="Microsoft YaHei" charset="-122"/>
                        </a:rPr>
                        <a:t>4</a:t>
                      </a:r>
                      <a:endParaRPr lang="zh-CN" altLang="en-US" sz="2400" b="1" dirty="0">
                        <a:latin typeface="Microsoft YaHei" charset="-122"/>
                        <a:ea typeface="Microsoft YaHei" charset="-122"/>
                        <a:cs typeface="Microsoft YaHei" charset="-122"/>
                      </a:endParaRPr>
                    </a:p>
                  </a:txBody>
                  <a:tcPr anchor="ctr"/>
                </a:tc>
                <a:tc>
                  <a:txBody>
                    <a:bodyPr/>
                    <a:lstStyle/>
                    <a:p>
                      <a:pPr algn="ctr"/>
                      <a:r>
                        <a:rPr lang="en-US" altLang="zh-CN" sz="2400" b="1" dirty="0" smtClean="0">
                          <a:latin typeface="Microsoft YaHei" charset="-122"/>
                          <a:ea typeface="Microsoft YaHei" charset="-122"/>
                          <a:cs typeface="Microsoft YaHei" charset="-122"/>
                        </a:rPr>
                        <a:t>3</a:t>
                      </a:r>
                      <a:endParaRPr lang="zh-CN" altLang="en-US" sz="2400" b="1" dirty="0">
                        <a:latin typeface="Microsoft YaHei" charset="-122"/>
                        <a:ea typeface="Microsoft YaHei" charset="-122"/>
                        <a:cs typeface="Microsoft YaHei" charset="-122"/>
                      </a:endParaRPr>
                    </a:p>
                  </a:txBody>
                  <a:tcPr anchor="ctr"/>
                </a:tc>
                <a:tc>
                  <a:txBody>
                    <a:bodyPr/>
                    <a:lstStyle/>
                    <a:p>
                      <a:pPr algn="ctr"/>
                      <a:r>
                        <a:rPr lang="en-US" altLang="zh-CN" sz="2400" b="1" dirty="0" smtClean="0">
                          <a:latin typeface="Microsoft YaHei" charset="-122"/>
                          <a:ea typeface="Microsoft YaHei" charset="-122"/>
                          <a:cs typeface="Microsoft YaHei" charset="-122"/>
                        </a:rPr>
                        <a:t>1</a:t>
                      </a:r>
                      <a:endParaRPr lang="zh-CN" altLang="en-US" sz="2400" b="1" dirty="0">
                        <a:latin typeface="Microsoft YaHei" charset="-122"/>
                        <a:ea typeface="Microsoft YaHei" charset="-122"/>
                        <a:cs typeface="Microsoft YaHei" charset="-122"/>
                      </a:endParaRPr>
                    </a:p>
                  </a:txBody>
                  <a:tcPr anchor="ctr"/>
                </a:tc>
                <a:tc>
                  <a:txBody>
                    <a:bodyPr/>
                    <a:lstStyle/>
                    <a:p>
                      <a:pPr algn="ctr"/>
                      <a:r>
                        <a:rPr lang="en-US" altLang="zh-CN" sz="2400" b="1" dirty="0" smtClean="0">
                          <a:latin typeface="Microsoft YaHei" charset="-122"/>
                          <a:ea typeface="Microsoft YaHei" charset="-122"/>
                          <a:cs typeface="Microsoft YaHei" charset="-122"/>
                        </a:rPr>
                        <a:t>2</a:t>
                      </a:r>
                      <a:endParaRPr lang="zh-CN" altLang="en-US" sz="2400" b="1" dirty="0">
                        <a:latin typeface="Microsoft YaHei" charset="-122"/>
                        <a:ea typeface="Microsoft YaHei" charset="-122"/>
                        <a:cs typeface="Microsoft YaHei" charset="-122"/>
                      </a:endParaRPr>
                    </a:p>
                  </a:txBody>
                  <a:tcPr anchor="ctr"/>
                </a:tc>
              </a:tr>
              <a:tr h="423539">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err="1" smtClean="0">
                          <a:latin typeface="Microsoft YaHei" charset="-122"/>
                          <a:ea typeface="Microsoft YaHei" charset="-122"/>
                          <a:cs typeface="Microsoft YaHei" charset="-122"/>
                        </a:rPr>
                        <a:t>i</a:t>
                      </a:r>
                      <a:endParaRPr lang="zh-CN" altLang="en-US" sz="2400" dirty="0">
                        <a:latin typeface="Microsoft YaHei" charset="-122"/>
                        <a:ea typeface="Microsoft YaHei" charset="-122"/>
                        <a:cs typeface="Microsoft YaHei" charset="-122"/>
                      </a:endParaRPr>
                    </a:p>
                  </a:txBody>
                  <a:tcPr anchor="ctr"/>
                </a:tc>
              </a:tr>
              <a:tr h="423539">
                <a:tc>
                  <a:txBody>
                    <a:bodyPr/>
                    <a:lstStyle/>
                    <a:p>
                      <a:pPr algn="ctr"/>
                      <a:r>
                        <a:rPr lang="en-US" altLang="zh-CN" sz="2400" dirty="0" smtClean="0">
                          <a:latin typeface="Microsoft YaHei" charset="-122"/>
                          <a:ea typeface="Microsoft YaHei" charset="-122"/>
                          <a:cs typeface="Microsoft YaHei" charset="-122"/>
                        </a:rPr>
                        <a:t>l</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v</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e</a:t>
                      </a:r>
                      <a:endParaRPr lang="zh-CN" altLang="en-US" sz="2400" dirty="0">
                        <a:latin typeface="Microsoft YaHei" charset="-122"/>
                        <a:ea typeface="Microsoft YaHei" charset="-122"/>
                        <a:cs typeface="Microsoft YaHei" charset="-122"/>
                      </a:endParaRPr>
                    </a:p>
                  </a:txBody>
                  <a:tcPr anchor="ctr"/>
                </a:tc>
              </a:tr>
              <a:tr h="423539">
                <a:tc>
                  <a:txBody>
                    <a:bodyPr/>
                    <a:lstStyle/>
                    <a:p>
                      <a:pPr algn="ctr"/>
                      <a:r>
                        <a:rPr lang="en-US" altLang="zh-CN" sz="2400" dirty="0" smtClean="0">
                          <a:latin typeface="Microsoft YaHei" charset="-122"/>
                          <a:ea typeface="Microsoft YaHei" charset="-122"/>
                          <a:cs typeface="Microsoft YaHei" charset="-122"/>
                        </a:rPr>
                        <a:t>y</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u</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x</a:t>
                      </a:r>
                      <a:endParaRPr lang="zh-CN" altLang="en-US" sz="2400" dirty="0">
                        <a:latin typeface="Microsoft YaHei" charset="-122"/>
                        <a:ea typeface="Microsoft YaHei" charset="-122"/>
                        <a:cs typeface="Microsoft YaHei" charset="-122"/>
                      </a:endParaRPr>
                    </a:p>
                  </a:txBody>
                  <a:tcPr anchor="ctr"/>
                </a:tc>
              </a:tr>
            </a:tbl>
          </a:graphicData>
        </a:graphic>
      </p:graphicFrame>
    </p:spTree>
    <p:extLst>
      <p:ext uri="{BB962C8B-B14F-4D97-AF65-F5344CB8AC3E}">
        <p14:creationId xmlns:p14="http://schemas.microsoft.com/office/powerpoint/2010/main" val="3936724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
          <p:cNvSpPr txBox="1"/>
          <p:nvPr/>
        </p:nvSpPr>
        <p:spPr>
          <a:xfrm>
            <a:off x="212664" y="1031811"/>
            <a:ext cx="11710820" cy="2308324"/>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例：假设采用密钥</a:t>
            </a:r>
            <a:r>
              <a:rPr lang="en-US" altLang="zh-CN" sz="2400" dirty="0" smtClean="0">
                <a:latin typeface="Microsoft YaHei" charset="-122"/>
                <a:ea typeface="Microsoft YaHei" charset="-122"/>
                <a:cs typeface="Microsoft YaHei" charset="-122"/>
              </a:rPr>
              <a:t>K=nice</a:t>
            </a:r>
            <a:r>
              <a:rPr lang="zh-CN" altLang="en-US" sz="2400" dirty="0" smtClean="0">
                <a:latin typeface="Microsoft YaHei" charset="-122"/>
                <a:ea typeface="Microsoft YaHei" charset="-122"/>
                <a:cs typeface="Microsoft YaHei" charset="-122"/>
              </a:rPr>
              <a:t>的列置换密码，对明文“</a:t>
            </a:r>
            <a:r>
              <a:rPr lang="en-US" altLang="zh-CN" sz="2400" dirty="0" smtClean="0">
                <a:latin typeface="Microsoft YaHei" charset="-122"/>
                <a:ea typeface="Microsoft YaHei" charset="-122"/>
                <a:cs typeface="Microsoft YaHei" charset="-122"/>
              </a:rPr>
              <a:t>bob </a:t>
            </a:r>
            <a:r>
              <a:rPr lang="en-US" altLang="zh-CN" sz="2400" dirty="0" err="1" smtClean="0">
                <a:latin typeface="Microsoft YaHei" charset="-122"/>
                <a:ea typeface="Microsoft YaHei" charset="-122"/>
                <a:cs typeface="Microsoft YaHei" charset="-122"/>
              </a:rPr>
              <a:t>i</a:t>
            </a:r>
            <a:r>
              <a:rPr lang="en-US" altLang="zh-CN" sz="2400" dirty="0" smtClean="0">
                <a:latin typeface="Microsoft YaHei" charset="-122"/>
                <a:ea typeface="Microsoft YaHei" charset="-122"/>
                <a:cs typeface="Microsoft YaHei" charset="-122"/>
              </a:rPr>
              <a:t> love you</a:t>
            </a:r>
            <a:r>
              <a:rPr lang="zh-CN" altLang="en-US" sz="2400" dirty="0" smtClean="0">
                <a:latin typeface="Microsoft YaHei" charset="-122"/>
                <a:ea typeface="Microsoft YaHei" charset="-122"/>
                <a:cs typeface="Microsoft YaHei" charset="-122"/>
              </a:rPr>
              <a:t>”进行加密，加密得到的密文是什么？</a:t>
            </a:r>
            <a:endParaRPr lang="en-US" altLang="zh-CN" sz="2400" dirty="0" smtClean="0">
              <a:latin typeface="Microsoft YaHei" charset="-122"/>
              <a:ea typeface="Microsoft YaHei" charset="-122"/>
              <a:cs typeface="Microsoft YaHei" charset="-122"/>
            </a:endParaRPr>
          </a:p>
          <a:p>
            <a:pPr>
              <a:lnSpc>
                <a:spcPct val="150000"/>
              </a:lnSpc>
            </a:pPr>
            <a:r>
              <a:rPr lang="zh-CN" altLang="en-US" sz="2400" b="1" dirty="0" smtClean="0">
                <a:latin typeface="Microsoft YaHei" charset="-122"/>
                <a:ea typeface="Microsoft YaHei" charset="-122"/>
                <a:cs typeface="Microsoft YaHei" charset="-122"/>
              </a:rPr>
              <a:t>第四步：</a:t>
            </a:r>
            <a:r>
              <a:rPr lang="zh-CN" altLang="en-US" sz="2400" b="1" dirty="0">
                <a:latin typeface="Microsoft YaHei" charset="-122"/>
                <a:ea typeface="Microsoft YaHei" charset="-122"/>
                <a:cs typeface="Microsoft YaHei" charset="-122"/>
              </a:rPr>
              <a:t>输出密文。按照数字顺序，按照列输出字母</a:t>
            </a:r>
            <a:r>
              <a:rPr lang="zh-CN" altLang="en-US" sz="2400" b="1" dirty="0" smtClean="0">
                <a:latin typeface="Microsoft YaHei" charset="-122"/>
                <a:ea typeface="Microsoft YaHei" charset="-122"/>
                <a:cs typeface="Microsoft YaHei" charset="-122"/>
              </a:rPr>
              <a:t>。</a:t>
            </a:r>
            <a:endParaRPr lang="en-US" altLang="zh-CN" sz="2400" b="1"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密文：</a:t>
            </a:r>
            <a:r>
              <a:rPr lang="en-US" altLang="zh-CN" sz="2400" dirty="0" err="1">
                <a:latin typeface="Microsoft YaHei" charset="-122"/>
                <a:ea typeface="Microsoft YaHei" charset="-122"/>
                <a:cs typeface="Microsoft YaHei" charset="-122"/>
              </a:rPr>
              <a:t>bvu</a:t>
            </a:r>
            <a:r>
              <a:rPr lang="zh-CN" altLang="en-US" sz="2400" dirty="0">
                <a:latin typeface="Microsoft YaHei" charset="-122"/>
                <a:ea typeface="Microsoft YaHei" charset="-122"/>
                <a:cs typeface="Microsoft YaHei" charset="-122"/>
              </a:rPr>
              <a:t> </a:t>
            </a:r>
            <a:r>
              <a:rPr lang="en-US" altLang="zh-CN" sz="2400" dirty="0" err="1">
                <a:latin typeface="Microsoft YaHei" charset="-122"/>
                <a:ea typeface="Microsoft YaHei" charset="-122"/>
                <a:cs typeface="Microsoft YaHei" charset="-122"/>
              </a:rPr>
              <a:t>iex</a:t>
            </a:r>
            <a:r>
              <a:rPr lang="zh-CN" altLang="en-US" sz="2400" dirty="0">
                <a:latin typeface="Microsoft YaHei" charset="-122"/>
                <a:ea typeface="Microsoft YaHei" charset="-122"/>
                <a:cs typeface="Microsoft YaHei" charset="-122"/>
              </a:rPr>
              <a:t> </a:t>
            </a:r>
            <a:r>
              <a:rPr lang="en-US" altLang="zh-CN" sz="2400" dirty="0" err="1">
                <a:latin typeface="Microsoft YaHei" charset="-122"/>
                <a:ea typeface="Microsoft YaHei" charset="-122"/>
                <a:cs typeface="Microsoft YaHei" charset="-122"/>
              </a:rPr>
              <a:t>ooo</a:t>
            </a:r>
            <a:r>
              <a:rPr lang="zh-CN" altLang="en-US" sz="2400" dirty="0">
                <a:latin typeface="Microsoft YaHei" charset="-122"/>
                <a:ea typeface="Microsoft YaHei" charset="-122"/>
                <a:cs typeface="Microsoft YaHei" charset="-122"/>
              </a:rPr>
              <a:t> </a:t>
            </a:r>
            <a:r>
              <a:rPr lang="en-US" altLang="zh-CN" sz="2400" dirty="0" err="1" smtClean="0">
                <a:latin typeface="Microsoft YaHei" charset="-122"/>
                <a:ea typeface="Microsoft YaHei" charset="-122"/>
                <a:cs typeface="Microsoft YaHei" charset="-122"/>
              </a:rPr>
              <a:t>bly</a:t>
            </a:r>
            <a:endParaRPr lang="zh-CN" altLang="en-US" sz="2400" dirty="0">
              <a:latin typeface="Microsoft YaHei" charset="-122"/>
              <a:ea typeface="Microsoft YaHei" charset="-122"/>
              <a:cs typeface="Microsoft YaHei" charset="-122"/>
            </a:endParaRPr>
          </a:p>
        </p:txBody>
      </p:sp>
      <p:graphicFrame>
        <p:nvGraphicFramePr>
          <p:cNvPr id="3" name="表格 2"/>
          <p:cNvGraphicFramePr>
            <a:graphicFrameLocks noGrp="1"/>
          </p:cNvGraphicFramePr>
          <p:nvPr>
            <p:extLst/>
          </p:nvPr>
        </p:nvGraphicFramePr>
        <p:xfrm>
          <a:off x="3934224" y="3804325"/>
          <a:ext cx="2514956" cy="1828800"/>
        </p:xfrm>
        <a:graphic>
          <a:graphicData uri="http://schemas.openxmlformats.org/drawingml/2006/table">
            <a:tbl>
              <a:tblPr firstRow="1" bandRow="1">
                <a:tableStyleId>{5940675A-B579-460E-94D1-54222C63F5DA}</a:tableStyleId>
              </a:tblPr>
              <a:tblGrid>
                <a:gridCol w="628739"/>
                <a:gridCol w="628739"/>
                <a:gridCol w="628739"/>
                <a:gridCol w="628739"/>
              </a:tblGrid>
              <a:tr h="423539">
                <a:tc>
                  <a:txBody>
                    <a:bodyPr/>
                    <a:lstStyle/>
                    <a:p>
                      <a:pPr algn="ctr"/>
                      <a:r>
                        <a:rPr lang="en-US" altLang="zh-CN" sz="2400" b="1" dirty="0" smtClean="0">
                          <a:latin typeface="Microsoft YaHei" charset="-122"/>
                          <a:ea typeface="Microsoft YaHei" charset="-122"/>
                          <a:cs typeface="Microsoft YaHei" charset="-122"/>
                        </a:rPr>
                        <a:t>4</a:t>
                      </a:r>
                      <a:endParaRPr lang="zh-CN" altLang="en-US" sz="2400" b="1" dirty="0">
                        <a:latin typeface="Microsoft YaHei" charset="-122"/>
                        <a:ea typeface="Microsoft YaHei" charset="-122"/>
                        <a:cs typeface="Microsoft YaHei" charset="-122"/>
                      </a:endParaRPr>
                    </a:p>
                  </a:txBody>
                  <a:tcPr anchor="ctr"/>
                </a:tc>
                <a:tc>
                  <a:txBody>
                    <a:bodyPr/>
                    <a:lstStyle/>
                    <a:p>
                      <a:pPr algn="ctr"/>
                      <a:r>
                        <a:rPr lang="en-US" altLang="zh-CN" sz="2400" b="1" dirty="0" smtClean="0">
                          <a:latin typeface="Microsoft YaHei" charset="-122"/>
                          <a:ea typeface="Microsoft YaHei" charset="-122"/>
                          <a:cs typeface="Microsoft YaHei" charset="-122"/>
                        </a:rPr>
                        <a:t>3</a:t>
                      </a:r>
                      <a:endParaRPr lang="zh-CN" altLang="en-US" sz="2400" b="1" dirty="0">
                        <a:latin typeface="Microsoft YaHei" charset="-122"/>
                        <a:ea typeface="Microsoft YaHei" charset="-122"/>
                        <a:cs typeface="Microsoft YaHei" charset="-122"/>
                      </a:endParaRPr>
                    </a:p>
                  </a:txBody>
                  <a:tcPr anchor="ctr"/>
                </a:tc>
                <a:tc>
                  <a:txBody>
                    <a:bodyPr/>
                    <a:lstStyle/>
                    <a:p>
                      <a:pPr algn="ctr"/>
                      <a:r>
                        <a:rPr lang="en-US" altLang="zh-CN" sz="2400" b="1" dirty="0" smtClean="0">
                          <a:latin typeface="Microsoft YaHei" charset="-122"/>
                          <a:ea typeface="Microsoft YaHei" charset="-122"/>
                          <a:cs typeface="Microsoft YaHei" charset="-122"/>
                        </a:rPr>
                        <a:t>1</a:t>
                      </a:r>
                      <a:endParaRPr lang="zh-CN" altLang="en-US" sz="2400" b="1" dirty="0">
                        <a:latin typeface="Microsoft YaHei" charset="-122"/>
                        <a:ea typeface="Microsoft YaHei" charset="-122"/>
                        <a:cs typeface="Microsoft YaHei" charset="-122"/>
                      </a:endParaRPr>
                    </a:p>
                  </a:txBody>
                  <a:tcPr anchor="ctr"/>
                </a:tc>
                <a:tc>
                  <a:txBody>
                    <a:bodyPr/>
                    <a:lstStyle/>
                    <a:p>
                      <a:pPr algn="ctr"/>
                      <a:r>
                        <a:rPr lang="en-US" altLang="zh-CN" sz="2400" b="1" dirty="0" smtClean="0">
                          <a:latin typeface="Microsoft YaHei" charset="-122"/>
                          <a:ea typeface="Microsoft YaHei" charset="-122"/>
                          <a:cs typeface="Microsoft YaHei" charset="-122"/>
                        </a:rPr>
                        <a:t>2</a:t>
                      </a:r>
                      <a:endParaRPr lang="zh-CN" altLang="en-US" sz="2400" b="1" dirty="0">
                        <a:latin typeface="Microsoft YaHei" charset="-122"/>
                        <a:ea typeface="Microsoft YaHei" charset="-122"/>
                        <a:cs typeface="Microsoft YaHei" charset="-122"/>
                      </a:endParaRPr>
                    </a:p>
                  </a:txBody>
                  <a:tcPr anchor="ctr"/>
                </a:tc>
              </a:tr>
              <a:tr h="423539">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err="1" smtClean="0">
                          <a:latin typeface="Microsoft YaHei" charset="-122"/>
                          <a:ea typeface="Microsoft YaHei" charset="-122"/>
                          <a:cs typeface="Microsoft YaHei" charset="-122"/>
                        </a:rPr>
                        <a:t>i</a:t>
                      </a:r>
                      <a:endParaRPr lang="zh-CN" altLang="en-US" sz="2400" dirty="0">
                        <a:latin typeface="Microsoft YaHei" charset="-122"/>
                        <a:ea typeface="Microsoft YaHei" charset="-122"/>
                        <a:cs typeface="Microsoft YaHei" charset="-122"/>
                      </a:endParaRPr>
                    </a:p>
                  </a:txBody>
                  <a:tcPr anchor="ctr"/>
                </a:tc>
              </a:tr>
              <a:tr h="423539">
                <a:tc>
                  <a:txBody>
                    <a:bodyPr/>
                    <a:lstStyle/>
                    <a:p>
                      <a:pPr algn="ctr"/>
                      <a:r>
                        <a:rPr lang="en-US" altLang="zh-CN" sz="2400" dirty="0" smtClean="0">
                          <a:latin typeface="Microsoft YaHei" charset="-122"/>
                          <a:ea typeface="Microsoft YaHei" charset="-122"/>
                          <a:cs typeface="Microsoft YaHei" charset="-122"/>
                        </a:rPr>
                        <a:t>l</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v</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e</a:t>
                      </a:r>
                      <a:endParaRPr lang="zh-CN" altLang="en-US" sz="2400" dirty="0">
                        <a:latin typeface="Microsoft YaHei" charset="-122"/>
                        <a:ea typeface="Microsoft YaHei" charset="-122"/>
                        <a:cs typeface="Microsoft YaHei" charset="-122"/>
                      </a:endParaRPr>
                    </a:p>
                  </a:txBody>
                  <a:tcPr anchor="ctr"/>
                </a:tc>
              </a:tr>
              <a:tr h="423539">
                <a:tc>
                  <a:txBody>
                    <a:bodyPr/>
                    <a:lstStyle/>
                    <a:p>
                      <a:pPr algn="ctr"/>
                      <a:r>
                        <a:rPr lang="en-US" altLang="zh-CN" sz="2400" dirty="0" smtClean="0">
                          <a:latin typeface="Microsoft YaHei" charset="-122"/>
                          <a:ea typeface="Microsoft YaHei" charset="-122"/>
                          <a:cs typeface="Microsoft YaHei" charset="-122"/>
                        </a:rPr>
                        <a:t>y</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u</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x</a:t>
                      </a:r>
                      <a:endParaRPr lang="zh-CN" altLang="en-US" sz="2400" dirty="0">
                        <a:latin typeface="Microsoft YaHei" charset="-122"/>
                        <a:ea typeface="Microsoft YaHei" charset="-122"/>
                        <a:cs typeface="Microsoft YaHei" charset="-122"/>
                      </a:endParaRPr>
                    </a:p>
                  </a:txBody>
                  <a:tcPr anchor="ctr"/>
                </a:tc>
              </a:tr>
            </a:tbl>
          </a:graphicData>
        </a:graphic>
      </p:graphicFrame>
    </p:spTree>
    <p:extLst>
      <p:ext uri="{BB962C8B-B14F-4D97-AF65-F5344CB8AC3E}">
        <p14:creationId xmlns:p14="http://schemas.microsoft.com/office/powerpoint/2010/main" val="6845805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1491915" y="722596"/>
            <a:ext cx="4531055" cy="4708981"/>
          </a:xfrm>
          <a:prstGeom prst="rect">
            <a:avLst/>
          </a:prstGeom>
          <a:noFill/>
        </p:spPr>
        <p:txBody>
          <a:bodyPr wrap="square" rtlCol="0">
            <a:spAutoFit/>
          </a:bodyPr>
          <a:lstStyle/>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通信加密</a:t>
            </a:r>
            <a:r>
              <a:rPr lang="zh-CN" altLang="en-US" sz="2000" dirty="0" smtClean="0">
                <a:latin typeface="微软雅黑" pitchFamily="34" charset="-122"/>
                <a:ea typeface="微软雅黑" pitchFamily="34" charset="-122"/>
                <a:cs typeface="Microsoft YaHei" charset="-122"/>
                <a:sym typeface="+mn-ea"/>
              </a:rPr>
              <a:t>模型</a:t>
            </a: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传统加密</a:t>
            </a:r>
            <a:r>
              <a:rPr lang="zh-CN" altLang="en-US" sz="2000" dirty="0" smtClean="0">
                <a:latin typeface="微软雅黑" pitchFamily="34" charset="-122"/>
                <a:ea typeface="微软雅黑" pitchFamily="34" charset="-122"/>
                <a:cs typeface="Microsoft YaHei" charset="-122"/>
                <a:sym typeface="+mn-ea"/>
              </a:rPr>
              <a:t>方式</a:t>
            </a: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solidFill>
                <a:srgbClr val="FF0000"/>
              </a:solidFill>
              <a:latin typeface="微软雅黑" pitchFamily="34" charset="-122"/>
              <a:ea typeface="微软雅黑" pitchFamily="34" charset="-122"/>
              <a:cs typeface="Microsoft YaHei" charset="-122"/>
              <a:sym typeface="+mn-ea"/>
            </a:endParaRPr>
          </a:p>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对称密钥</a:t>
            </a:r>
            <a:r>
              <a:rPr lang="zh-CN" altLang="en-US" sz="2000" dirty="0" smtClean="0">
                <a:latin typeface="微软雅黑" pitchFamily="34" charset="-122"/>
                <a:ea typeface="微软雅黑" pitchFamily="34" charset="-122"/>
                <a:cs typeface="Microsoft YaHei" charset="-122"/>
                <a:sym typeface="+mn-ea"/>
              </a:rPr>
              <a:t>加密</a:t>
            </a: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非对称</a:t>
            </a:r>
            <a:r>
              <a:rPr lang="en-US" altLang="zh-CN" sz="2000" dirty="0" smtClean="0">
                <a:latin typeface="微软雅黑" pitchFamily="34" charset="-122"/>
                <a:ea typeface="微软雅黑" pitchFamily="34" charset="-122"/>
                <a:cs typeface="Microsoft YaHei" charset="-122"/>
                <a:sym typeface="+mn-ea"/>
              </a:rPr>
              <a:t>/</a:t>
            </a:r>
            <a:r>
              <a:rPr lang="zh-CN" altLang="en-US" sz="2000" dirty="0" smtClean="0">
                <a:latin typeface="微软雅黑" pitchFamily="34" charset="-122"/>
                <a:ea typeface="微软雅黑" pitchFamily="34" charset="-122"/>
                <a:cs typeface="Microsoft YaHei" charset="-122"/>
                <a:sym typeface="+mn-ea"/>
              </a:rPr>
              <a:t>公开密钥加密</a:t>
            </a:r>
            <a:endParaRPr lang="zh-CN" altLang="en-US" sz="2000" dirty="0">
              <a:latin typeface="微软雅黑" pitchFamily="34" charset="-122"/>
              <a:ea typeface="微软雅黑" pitchFamily="34" charset="-122"/>
              <a:cs typeface="Microsoft YaHei" charset="-122"/>
              <a:sym typeface="+mn-ea"/>
            </a:endParaRPr>
          </a:p>
        </p:txBody>
      </p:sp>
      <p:sp>
        <p:nvSpPr>
          <p:cNvPr id="6" name="左大括号 5"/>
          <p:cNvSpPr/>
          <p:nvPr/>
        </p:nvSpPr>
        <p:spPr>
          <a:xfrm>
            <a:off x="1169626" y="993165"/>
            <a:ext cx="322289" cy="406009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sz="2000">
              <a:latin typeface="微软雅黑" pitchFamily="34" charset="-122"/>
              <a:ea typeface="微软雅黑" pitchFamily="34" charset="-122"/>
            </a:endParaRPr>
          </a:p>
        </p:txBody>
      </p:sp>
      <p:sp>
        <p:nvSpPr>
          <p:cNvPr id="9" name="TextBox 30"/>
          <p:cNvSpPr txBox="1"/>
          <p:nvPr/>
        </p:nvSpPr>
        <p:spPr>
          <a:xfrm>
            <a:off x="0" y="2877032"/>
            <a:ext cx="2376986" cy="400110"/>
          </a:xfrm>
          <a:prstGeom prst="rect">
            <a:avLst/>
          </a:prstGeom>
          <a:noFill/>
        </p:spPr>
        <p:txBody>
          <a:bodyPr wrap="square" rtlCol="0">
            <a:spAutoFit/>
          </a:bodyPr>
          <a:lstStyle/>
          <a:p>
            <a:pPr algn="just"/>
            <a:r>
              <a:rPr lang="zh-CN" altLang="en-US" sz="2000" dirty="0" smtClean="0">
                <a:latin typeface="微软雅黑" pitchFamily="34" charset="-122"/>
                <a:ea typeface="微软雅黑" pitchFamily="34" charset="-122"/>
              </a:rPr>
              <a:t>数据加密</a:t>
            </a:r>
            <a:endParaRPr lang="zh-CN" altLang="en-US" sz="2000" dirty="0">
              <a:latin typeface="微软雅黑" pitchFamily="34" charset="-122"/>
              <a:ea typeface="微软雅黑" pitchFamily="34" charset="-122"/>
            </a:endParaRPr>
          </a:p>
        </p:txBody>
      </p:sp>
      <p:sp>
        <p:nvSpPr>
          <p:cNvPr id="8" name="文本框 7"/>
          <p:cNvSpPr txBox="1"/>
          <p:nvPr/>
        </p:nvSpPr>
        <p:spPr>
          <a:xfrm>
            <a:off x="4572617" y="3492585"/>
            <a:ext cx="6384142" cy="1938992"/>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现代密码学</a:t>
            </a:r>
            <a:r>
              <a:rPr lang="zh-CN" altLang="en-US" sz="2000" dirty="0">
                <a:latin typeface="Microsoft YaHei" charset="-122"/>
                <a:ea typeface="Microsoft YaHei" charset="-122"/>
                <a:cs typeface="Microsoft YaHei" charset="-122"/>
              </a:rPr>
              <a:t>：</a:t>
            </a:r>
            <a:r>
              <a:rPr lang="zh-CN" altLang="en-US" sz="2000" b="1" dirty="0" smtClean="0">
                <a:latin typeface="Microsoft YaHei" charset="-122"/>
                <a:ea typeface="Microsoft YaHei" charset="-122"/>
                <a:cs typeface="Microsoft YaHei" charset="-122"/>
              </a:rPr>
              <a:t>对称</a:t>
            </a:r>
            <a:r>
              <a:rPr lang="zh-CN" altLang="en-US" sz="2000" dirty="0" smtClean="0">
                <a:latin typeface="Microsoft YaHei" charset="-122"/>
                <a:ea typeface="Microsoft YaHei" charset="-122"/>
                <a:cs typeface="Microsoft YaHei" charset="-122"/>
              </a:rPr>
              <a:t>密钥加密和</a:t>
            </a:r>
            <a:r>
              <a:rPr lang="zh-CN" altLang="en-US" sz="2000" b="1" dirty="0">
                <a:latin typeface="Microsoft YaHei" charset="-122"/>
                <a:ea typeface="Microsoft YaHei" charset="-122"/>
                <a:cs typeface="Microsoft YaHei" charset="-122"/>
              </a:rPr>
              <a:t>非对称</a:t>
            </a:r>
            <a:r>
              <a:rPr lang="zh-CN" altLang="en-US" sz="2000" dirty="0" smtClean="0">
                <a:latin typeface="Microsoft YaHei" charset="-122"/>
                <a:ea typeface="Microsoft YaHei" charset="-122"/>
                <a:cs typeface="Microsoft YaHei" charset="-122"/>
              </a:rPr>
              <a:t>密钥加密。</a:t>
            </a:r>
            <a:endParaRPr lang="zh-CN" altLang="en-US" sz="2000" dirty="0">
              <a:latin typeface="Microsoft YaHei" charset="-122"/>
              <a:ea typeface="Microsoft YaHei" charset="-122"/>
              <a:cs typeface="Microsoft YaHei" charset="-122"/>
            </a:endParaRPr>
          </a:p>
          <a:p>
            <a:pPr>
              <a:lnSpc>
                <a:spcPct val="150000"/>
              </a:lnSpc>
            </a:pPr>
            <a:r>
              <a:rPr lang="zh-CN" altLang="en-US" sz="2000" dirty="0" smtClean="0">
                <a:solidFill>
                  <a:schemeClr val="tx1"/>
                </a:solidFill>
                <a:latin typeface="Microsoft YaHei" charset="-122"/>
                <a:ea typeface="Microsoft YaHei" charset="-122"/>
                <a:cs typeface="Microsoft YaHei" charset="-122"/>
                <a:sym typeface="+mn-ea"/>
              </a:rPr>
              <a:t>       </a:t>
            </a:r>
            <a:r>
              <a:rPr lang="zh-CN" altLang="en-US" sz="2000" b="1" dirty="0" smtClean="0">
                <a:solidFill>
                  <a:schemeClr val="tx1"/>
                </a:solidFill>
                <a:latin typeface="Microsoft YaHei" charset="-122"/>
                <a:ea typeface="Microsoft YaHei" charset="-122"/>
                <a:cs typeface="Microsoft YaHei" charset="-122"/>
                <a:sym typeface="+mn-ea"/>
              </a:rPr>
              <a:t>对称</a:t>
            </a:r>
            <a:r>
              <a:rPr lang="zh-CN" altLang="en-US" sz="2000" dirty="0" smtClean="0">
                <a:solidFill>
                  <a:schemeClr val="tx1"/>
                </a:solidFill>
                <a:latin typeface="Microsoft YaHei" charset="-122"/>
                <a:ea typeface="Microsoft YaHei" charset="-122"/>
                <a:cs typeface="Microsoft YaHei" charset="-122"/>
                <a:sym typeface="+mn-ea"/>
              </a:rPr>
              <a:t>密钥</a:t>
            </a:r>
            <a:r>
              <a:rPr lang="zh-CN" altLang="en-US" sz="2000" dirty="0" smtClean="0">
                <a:latin typeface="Microsoft YaHei" charset="-122"/>
                <a:ea typeface="Microsoft YaHei" charset="-122"/>
                <a:cs typeface="Microsoft YaHei" charset="-122"/>
                <a:sym typeface="+mn-ea"/>
              </a:rPr>
              <a:t>加密</a:t>
            </a:r>
            <a:r>
              <a:rPr lang="zh-CN" altLang="en-US" sz="2000" dirty="0" smtClean="0">
                <a:solidFill>
                  <a:schemeClr val="tx1"/>
                </a:solidFill>
                <a:latin typeface="Microsoft YaHei" charset="-122"/>
                <a:ea typeface="Microsoft YaHei" charset="-122"/>
                <a:cs typeface="Microsoft YaHei" charset="-122"/>
                <a:sym typeface="+mn-ea"/>
              </a:rPr>
              <a:t>：</a:t>
            </a:r>
            <a:r>
              <a:rPr lang="zh-CN" altLang="en-US" sz="2000" dirty="0">
                <a:solidFill>
                  <a:schemeClr val="tx1"/>
                </a:solidFill>
                <a:latin typeface="Microsoft YaHei" charset="-122"/>
                <a:ea typeface="Microsoft YaHei" charset="-122"/>
                <a:cs typeface="Microsoft YaHei" charset="-122"/>
                <a:sym typeface="+mn-ea"/>
              </a:rPr>
              <a:t>加密密钥和解密密钥是</a:t>
            </a:r>
            <a:r>
              <a:rPr lang="zh-CN" altLang="en-US" sz="2000" dirty="0">
                <a:solidFill>
                  <a:srgbClr val="C00000"/>
                </a:solidFill>
                <a:latin typeface="Microsoft YaHei" charset="-122"/>
                <a:ea typeface="Microsoft YaHei" charset="-122"/>
                <a:cs typeface="Microsoft YaHei" charset="-122"/>
                <a:sym typeface="+mn-ea"/>
              </a:rPr>
              <a:t>相同</a:t>
            </a:r>
            <a:r>
              <a:rPr lang="zh-CN" altLang="en-US" sz="2000" dirty="0">
                <a:solidFill>
                  <a:schemeClr val="tx1"/>
                </a:solidFill>
                <a:latin typeface="Microsoft YaHei" charset="-122"/>
                <a:ea typeface="Microsoft YaHei" charset="-122"/>
                <a:cs typeface="Microsoft YaHei" charset="-122"/>
                <a:sym typeface="+mn-ea"/>
              </a:rPr>
              <a:t>的。</a:t>
            </a:r>
          </a:p>
          <a:p>
            <a:pPr>
              <a:lnSpc>
                <a:spcPct val="150000"/>
              </a:lnSpc>
            </a:pPr>
            <a:endParaRPr lang="zh-CN" altLang="en-US" sz="2000" dirty="0">
              <a:solidFill>
                <a:schemeClr val="tx1"/>
              </a:solidFill>
              <a:latin typeface="Microsoft YaHei" charset="-122"/>
              <a:ea typeface="Microsoft YaHei" charset="-122"/>
              <a:cs typeface="Microsoft YaHei" charset="-122"/>
              <a:sym typeface="+mn-ea"/>
            </a:endParaRPr>
          </a:p>
          <a:p>
            <a:pPr>
              <a:lnSpc>
                <a:spcPct val="150000"/>
              </a:lnSpc>
            </a:pPr>
            <a:r>
              <a:rPr lang="zh-CN" altLang="en-US" sz="2000" dirty="0" smtClean="0">
                <a:latin typeface="Microsoft YaHei" charset="-122"/>
                <a:ea typeface="Microsoft YaHei" charset="-122"/>
                <a:cs typeface="Microsoft YaHei" charset="-122"/>
                <a:sym typeface="+mn-ea"/>
              </a:rPr>
              <a:t>       </a:t>
            </a:r>
            <a:r>
              <a:rPr lang="zh-CN" altLang="en-US" sz="2000" b="1" dirty="0" smtClean="0">
                <a:latin typeface="Microsoft YaHei" charset="-122"/>
                <a:ea typeface="Microsoft YaHei" charset="-122"/>
                <a:cs typeface="Microsoft YaHei" charset="-122"/>
                <a:sym typeface="+mn-ea"/>
              </a:rPr>
              <a:t>非</a:t>
            </a:r>
            <a:r>
              <a:rPr lang="zh-CN" altLang="en-US" sz="2000" b="1" dirty="0">
                <a:latin typeface="Microsoft YaHei" charset="-122"/>
                <a:ea typeface="Microsoft YaHei" charset="-122"/>
                <a:cs typeface="Microsoft YaHei" charset="-122"/>
                <a:sym typeface="+mn-ea"/>
              </a:rPr>
              <a:t>对称</a:t>
            </a:r>
            <a:r>
              <a:rPr lang="zh-CN" altLang="en-US" sz="2000" dirty="0" smtClean="0">
                <a:latin typeface="Microsoft YaHei" charset="-122"/>
                <a:ea typeface="Microsoft YaHei" charset="-122"/>
                <a:cs typeface="Microsoft YaHei" charset="-122"/>
                <a:sym typeface="+mn-ea"/>
              </a:rPr>
              <a:t>密钥加密：</a:t>
            </a:r>
            <a:r>
              <a:rPr lang="zh-CN" altLang="en-US" sz="2000" dirty="0">
                <a:latin typeface="Microsoft YaHei" charset="-122"/>
                <a:ea typeface="Microsoft YaHei" charset="-122"/>
                <a:cs typeface="Microsoft YaHei" charset="-122"/>
                <a:sym typeface="+mn-ea"/>
              </a:rPr>
              <a:t>加密密钥和解密密钥是</a:t>
            </a:r>
            <a:r>
              <a:rPr lang="zh-CN" altLang="en-US" sz="2000" dirty="0">
                <a:solidFill>
                  <a:srgbClr val="C00000"/>
                </a:solidFill>
                <a:latin typeface="Microsoft YaHei" charset="-122"/>
                <a:ea typeface="Microsoft YaHei" charset="-122"/>
                <a:cs typeface="Microsoft YaHei" charset="-122"/>
                <a:sym typeface="+mn-ea"/>
              </a:rPr>
              <a:t>不同</a:t>
            </a:r>
            <a:r>
              <a:rPr lang="zh-CN" altLang="en-US" sz="2000" dirty="0">
                <a:latin typeface="Microsoft YaHei" charset="-122"/>
                <a:ea typeface="Microsoft YaHei" charset="-122"/>
                <a:cs typeface="Microsoft YaHei" charset="-122"/>
                <a:sym typeface="+mn-ea"/>
              </a:rPr>
              <a:t>的。</a:t>
            </a:r>
            <a:endParaRPr lang="zh-CN" altLang="en-US" sz="200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0138834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stretch>
            <a:fillRect/>
          </a:stretch>
        </p:blipFill>
        <p:spPr>
          <a:xfrm>
            <a:off x="577129" y="2654741"/>
            <a:ext cx="5453323" cy="2508068"/>
          </a:xfrm>
          <a:prstGeom prst="rect">
            <a:avLst/>
          </a:prstGeom>
        </p:spPr>
      </p:pic>
      <p:sp>
        <p:nvSpPr>
          <p:cNvPr id="18" name="文本框 17"/>
          <p:cNvSpPr txBox="1"/>
          <p:nvPr/>
        </p:nvSpPr>
        <p:spPr>
          <a:xfrm>
            <a:off x="6629967" y="2497436"/>
            <a:ext cx="4695758" cy="2862322"/>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L=800bit</a:t>
            </a:r>
          </a:p>
          <a:p>
            <a:pPr>
              <a:lnSpc>
                <a:spcPct val="150000"/>
              </a:lnSpc>
            </a:pPr>
            <a:r>
              <a:rPr lang="en-US" altLang="zh-CN" sz="2400" dirty="0">
                <a:latin typeface="Microsoft YaHei" charset="-122"/>
                <a:ea typeface="Microsoft YaHei" charset="-122"/>
                <a:cs typeface="Microsoft YaHei" charset="-122"/>
              </a:rPr>
              <a:t>R=1Gbit/s</a:t>
            </a:r>
          </a:p>
          <a:p>
            <a:pPr>
              <a:lnSpc>
                <a:spcPct val="150000"/>
              </a:lnSpc>
            </a:pPr>
            <a:r>
              <a:rPr lang="en-US" altLang="zh-CN" sz="2400" dirty="0">
                <a:latin typeface="Microsoft YaHei" charset="-122"/>
                <a:ea typeface="Microsoft YaHei" charset="-122"/>
                <a:cs typeface="Microsoft YaHei" charset="-122"/>
              </a:rPr>
              <a:t>v=200000km/s</a:t>
            </a:r>
          </a:p>
          <a:p>
            <a:pPr>
              <a:lnSpc>
                <a:spcPct val="150000"/>
              </a:lnSpc>
            </a:pPr>
            <a:r>
              <a:rPr lang="zh-CN" altLang="en-US" sz="2400" dirty="0">
                <a:latin typeface="Microsoft YaHei" charset="-122"/>
                <a:ea typeface="Microsoft YaHei" charset="-122"/>
                <a:cs typeface="Microsoft YaHei" charset="-122"/>
              </a:rPr>
              <a:t>求</a:t>
            </a: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a:t>
            </a:r>
          </a:p>
          <a:p>
            <a:pPr>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(L/R)*v</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2</a:t>
            </a:r>
            <a:r>
              <a:rPr lang="en-US" altLang="zh-CN" sz="2400" dirty="0" smtClean="0">
                <a:latin typeface="华文黑体" panose="02010600040101010101" charset="-122"/>
                <a:ea typeface="华文黑体" panose="02010600040101010101" charset="-122"/>
              </a:rPr>
              <a:t>=80m</a:t>
            </a:r>
            <a:endParaRPr lang="en-US" altLang="zh-CN" sz="2400" dirty="0">
              <a:latin typeface="华文黑体" panose="02010600040101010101" charset="-122"/>
              <a:ea typeface="华文黑体" panose="02010600040101010101" charset="-122"/>
            </a:endParaRPr>
          </a:p>
        </p:txBody>
      </p:sp>
      <p:sp>
        <p:nvSpPr>
          <p:cNvPr id="7" name="TextBox 4"/>
          <p:cNvSpPr txBox="1"/>
          <p:nvPr/>
        </p:nvSpPr>
        <p:spPr>
          <a:xfrm>
            <a:off x="735179" y="781798"/>
            <a:ext cx="10590546" cy="1689052"/>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例：在一个采用</a:t>
            </a:r>
            <a:r>
              <a:rPr lang="en-US" altLang="zh-CN" sz="2400" dirty="0" smtClean="0">
                <a:latin typeface="Microsoft YaHei" charset="-122"/>
                <a:ea typeface="Microsoft YaHei" charset="-122"/>
                <a:cs typeface="Microsoft YaHei" charset="-122"/>
              </a:rPr>
              <a:t>CSMA/CD</a:t>
            </a:r>
            <a:r>
              <a:rPr lang="zh-CN" altLang="en-US" sz="2400" dirty="0" smtClean="0">
                <a:latin typeface="Microsoft YaHei" charset="-122"/>
                <a:ea typeface="Microsoft YaHei" charset="-122"/>
                <a:cs typeface="Microsoft YaHei" charset="-122"/>
              </a:rPr>
              <a:t>协议的网络中，传输介质是一根完整的电缆，数据传输速率为</a:t>
            </a:r>
            <a:r>
              <a:rPr lang="en-US" altLang="zh-CN" sz="2400" dirty="0" smtClean="0">
                <a:latin typeface="Microsoft YaHei" charset="-122"/>
                <a:ea typeface="Microsoft YaHei" charset="-122"/>
                <a:cs typeface="Microsoft YaHei" charset="-122"/>
              </a:rPr>
              <a:t>1Gbit/s</a:t>
            </a:r>
            <a:r>
              <a:rPr lang="zh-CN" altLang="en-US" sz="2400" dirty="0" smtClean="0">
                <a:latin typeface="Microsoft YaHei" charset="-122"/>
                <a:ea typeface="Microsoft YaHei" charset="-122"/>
                <a:cs typeface="Microsoft YaHei" charset="-122"/>
              </a:rPr>
              <a:t>，电缆中的信号传播速度是</a:t>
            </a:r>
            <a:r>
              <a:rPr lang="en-US" altLang="zh-CN" sz="2400" dirty="0" smtClean="0">
                <a:latin typeface="Microsoft YaHei" charset="-122"/>
                <a:ea typeface="Microsoft YaHei" charset="-122"/>
                <a:cs typeface="Microsoft YaHei" charset="-122"/>
              </a:rPr>
              <a:t>200000km/s</a:t>
            </a:r>
            <a:r>
              <a:rPr lang="zh-CN" altLang="en-US" sz="2400" dirty="0" smtClean="0">
                <a:latin typeface="Microsoft YaHei" charset="-122"/>
                <a:ea typeface="Microsoft YaHei" charset="-122"/>
                <a:cs typeface="Microsoft YaHei" charset="-122"/>
              </a:rPr>
              <a:t>。若最小数据帧长度减少</a:t>
            </a:r>
            <a:r>
              <a:rPr lang="en-US" altLang="zh-CN" sz="2400" dirty="0" smtClean="0">
                <a:latin typeface="Microsoft YaHei" charset="-122"/>
                <a:ea typeface="Microsoft YaHei" charset="-122"/>
                <a:cs typeface="Microsoft YaHei" charset="-122"/>
              </a:rPr>
              <a:t>800bit</a:t>
            </a:r>
            <a:r>
              <a:rPr lang="zh-CN" altLang="en-US" sz="2400" dirty="0" smtClean="0">
                <a:latin typeface="Microsoft YaHei" charset="-122"/>
                <a:ea typeface="Microsoft YaHei" charset="-122"/>
                <a:cs typeface="Microsoft YaHei" charset="-122"/>
              </a:rPr>
              <a:t>，则最远的两个站点之间的距离至少需要减少多少？</a:t>
            </a:r>
            <a:endParaRPr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3714519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1491915" y="722596"/>
            <a:ext cx="4531055" cy="4708981"/>
          </a:xfrm>
          <a:prstGeom prst="rect">
            <a:avLst/>
          </a:prstGeom>
          <a:noFill/>
        </p:spPr>
        <p:txBody>
          <a:bodyPr wrap="square" rtlCol="0">
            <a:spAutoFit/>
          </a:bodyPr>
          <a:lstStyle/>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通信加密</a:t>
            </a:r>
            <a:r>
              <a:rPr lang="zh-CN" altLang="en-US" sz="2000" dirty="0" smtClean="0">
                <a:latin typeface="微软雅黑" pitchFamily="34" charset="-122"/>
                <a:ea typeface="微软雅黑" pitchFamily="34" charset="-122"/>
                <a:cs typeface="Microsoft YaHei" charset="-122"/>
                <a:sym typeface="+mn-ea"/>
              </a:rPr>
              <a:t>模型</a:t>
            </a: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传统加密</a:t>
            </a:r>
            <a:r>
              <a:rPr lang="zh-CN" altLang="en-US" sz="2000" dirty="0" smtClean="0">
                <a:latin typeface="微软雅黑" pitchFamily="34" charset="-122"/>
                <a:ea typeface="微软雅黑" pitchFamily="34" charset="-122"/>
                <a:cs typeface="Microsoft YaHei" charset="-122"/>
                <a:sym typeface="+mn-ea"/>
              </a:rPr>
              <a:t>方式</a:t>
            </a: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solidFill>
                <a:srgbClr val="FF0000"/>
              </a:solidFill>
              <a:latin typeface="微软雅黑" pitchFamily="34" charset="-122"/>
              <a:ea typeface="微软雅黑" pitchFamily="34" charset="-122"/>
              <a:cs typeface="Microsoft YaHei" charset="-122"/>
              <a:sym typeface="+mn-ea"/>
            </a:endParaRPr>
          </a:p>
          <a:p>
            <a:pPr lvl="0" algn="just">
              <a:lnSpc>
                <a:spcPct val="150000"/>
              </a:lnSpc>
            </a:pPr>
            <a:r>
              <a:rPr lang="zh-CN" altLang="en-US" sz="2000" dirty="0" smtClean="0">
                <a:solidFill>
                  <a:srgbClr val="FF0000"/>
                </a:solidFill>
                <a:latin typeface="微软雅黑" pitchFamily="34" charset="-122"/>
                <a:ea typeface="微软雅黑" pitchFamily="34" charset="-122"/>
                <a:cs typeface="Microsoft YaHei" charset="-122"/>
                <a:sym typeface="+mn-ea"/>
              </a:rPr>
              <a:t>对称密钥</a:t>
            </a:r>
            <a:r>
              <a:rPr lang="zh-CN" altLang="en-US" sz="2000" dirty="0" smtClean="0">
                <a:solidFill>
                  <a:srgbClr val="FF0000"/>
                </a:solidFill>
                <a:latin typeface="微软雅黑" pitchFamily="34" charset="-122"/>
                <a:ea typeface="微软雅黑" pitchFamily="34" charset="-122"/>
                <a:cs typeface="Microsoft YaHei" charset="-122"/>
                <a:sym typeface="+mn-ea"/>
              </a:rPr>
              <a:t>加密</a:t>
            </a:r>
            <a:endParaRPr lang="en-US" altLang="zh-CN" sz="2000" dirty="0" smtClean="0">
              <a:solidFill>
                <a:srgbClr val="FF0000"/>
              </a:solidFill>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非对称</a:t>
            </a:r>
            <a:r>
              <a:rPr lang="en-US" altLang="zh-CN" sz="2000" dirty="0" smtClean="0">
                <a:latin typeface="微软雅黑" pitchFamily="34" charset="-122"/>
                <a:ea typeface="微软雅黑" pitchFamily="34" charset="-122"/>
                <a:cs typeface="Microsoft YaHei" charset="-122"/>
                <a:sym typeface="+mn-ea"/>
              </a:rPr>
              <a:t>/</a:t>
            </a:r>
            <a:r>
              <a:rPr lang="zh-CN" altLang="en-US" sz="2000" dirty="0" smtClean="0">
                <a:latin typeface="微软雅黑" pitchFamily="34" charset="-122"/>
                <a:ea typeface="微软雅黑" pitchFamily="34" charset="-122"/>
                <a:cs typeface="Microsoft YaHei" charset="-122"/>
                <a:sym typeface="+mn-ea"/>
              </a:rPr>
              <a:t>公开密钥加密</a:t>
            </a:r>
            <a:endParaRPr lang="zh-CN" altLang="en-US" sz="2000" dirty="0">
              <a:latin typeface="微软雅黑" pitchFamily="34" charset="-122"/>
              <a:ea typeface="微软雅黑" pitchFamily="34" charset="-122"/>
              <a:cs typeface="Microsoft YaHei" charset="-122"/>
              <a:sym typeface="+mn-ea"/>
            </a:endParaRPr>
          </a:p>
        </p:txBody>
      </p:sp>
      <p:sp>
        <p:nvSpPr>
          <p:cNvPr id="6" name="左大括号 5"/>
          <p:cNvSpPr/>
          <p:nvPr/>
        </p:nvSpPr>
        <p:spPr>
          <a:xfrm>
            <a:off x="1169626" y="993165"/>
            <a:ext cx="322289" cy="406009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sz="2000">
              <a:latin typeface="微软雅黑" pitchFamily="34" charset="-122"/>
              <a:ea typeface="微软雅黑" pitchFamily="34" charset="-122"/>
            </a:endParaRPr>
          </a:p>
        </p:txBody>
      </p:sp>
      <p:sp>
        <p:nvSpPr>
          <p:cNvPr id="9" name="TextBox 30"/>
          <p:cNvSpPr txBox="1"/>
          <p:nvPr/>
        </p:nvSpPr>
        <p:spPr>
          <a:xfrm>
            <a:off x="0" y="2877032"/>
            <a:ext cx="2376986" cy="400110"/>
          </a:xfrm>
          <a:prstGeom prst="rect">
            <a:avLst/>
          </a:prstGeom>
          <a:noFill/>
        </p:spPr>
        <p:txBody>
          <a:bodyPr wrap="square" rtlCol="0">
            <a:spAutoFit/>
          </a:bodyPr>
          <a:lstStyle/>
          <a:p>
            <a:pPr algn="just"/>
            <a:r>
              <a:rPr lang="zh-CN" altLang="en-US" sz="2000" dirty="0" smtClean="0">
                <a:latin typeface="微软雅黑" pitchFamily="34" charset="-122"/>
                <a:ea typeface="微软雅黑" pitchFamily="34" charset="-122"/>
              </a:rPr>
              <a:t>数据加密</a:t>
            </a:r>
            <a:endParaRPr lang="zh-CN" altLang="en-US" sz="2000" dirty="0">
              <a:latin typeface="微软雅黑" pitchFamily="34" charset="-122"/>
              <a:ea typeface="微软雅黑" pitchFamily="34" charset="-122"/>
            </a:endParaRPr>
          </a:p>
        </p:txBody>
      </p:sp>
      <p:sp>
        <p:nvSpPr>
          <p:cNvPr id="7" name="TextBox 5"/>
          <p:cNvSpPr txBox="1"/>
          <p:nvPr/>
        </p:nvSpPr>
        <p:spPr>
          <a:xfrm>
            <a:off x="3739489" y="2716779"/>
            <a:ext cx="3965943" cy="1938020"/>
          </a:xfrm>
          <a:prstGeom prst="rect">
            <a:avLst/>
          </a:prstGeom>
          <a:noFill/>
        </p:spPr>
        <p:txBody>
          <a:bodyPr wrap="square" rtlCol="0">
            <a:spAutoFit/>
          </a:bodyPr>
          <a:lstStyle/>
          <a:p>
            <a:r>
              <a:rPr lang="zh-CN" altLang="en-US" sz="2400" dirty="0" smtClean="0">
                <a:latin typeface="微软雅黑" pitchFamily="34" charset="-122"/>
                <a:ea typeface="微软雅黑" pitchFamily="34" charset="-122"/>
              </a:rPr>
              <a:t>分组密码（块密码）</a:t>
            </a:r>
            <a:endParaRPr lang="en-US" altLang="zh-CN" sz="2400" dirty="0" smtClean="0">
              <a:latin typeface="微软雅黑" pitchFamily="34" charset="-122"/>
              <a:ea typeface="微软雅黑" pitchFamily="34" charset="-122"/>
            </a:endParaRPr>
          </a:p>
          <a:p>
            <a:endParaRPr lang="en-US" altLang="zh-CN" sz="2400" dirty="0" smtClean="0">
              <a:latin typeface="微软雅黑" pitchFamily="34" charset="-122"/>
              <a:ea typeface="微软雅黑" pitchFamily="34" charset="-122"/>
            </a:endParaRPr>
          </a:p>
          <a:p>
            <a:endParaRPr lang="en-US" altLang="zh-CN" sz="2400" dirty="0">
              <a:latin typeface="微软雅黑" pitchFamily="34" charset="-122"/>
              <a:ea typeface="微软雅黑" pitchFamily="34" charset="-122"/>
            </a:endParaRPr>
          </a:p>
          <a:p>
            <a:endParaRPr lang="en-US" altLang="zh-CN" sz="2400" dirty="0">
              <a:latin typeface="微软雅黑" pitchFamily="34" charset="-122"/>
              <a:ea typeface="微软雅黑" pitchFamily="34" charset="-122"/>
            </a:endParaRPr>
          </a:p>
          <a:p>
            <a:r>
              <a:rPr lang="zh-CN" altLang="en-US" sz="2400" dirty="0" smtClean="0">
                <a:latin typeface="微软雅黑" pitchFamily="34" charset="-122"/>
                <a:ea typeface="微软雅黑" pitchFamily="34" charset="-122"/>
              </a:rPr>
              <a:t>流密码（序列密码）</a:t>
            </a:r>
            <a:endParaRPr lang="zh-CN" altLang="en-US" sz="2400" dirty="0">
              <a:latin typeface="微软雅黑" pitchFamily="34" charset="-122"/>
              <a:ea typeface="微软雅黑" pitchFamily="34" charset="-122"/>
            </a:endParaRPr>
          </a:p>
        </p:txBody>
      </p:sp>
      <p:sp>
        <p:nvSpPr>
          <p:cNvPr id="10" name="TextBox 6"/>
          <p:cNvSpPr txBox="1"/>
          <p:nvPr/>
        </p:nvSpPr>
        <p:spPr>
          <a:xfrm>
            <a:off x="6973127" y="1722870"/>
            <a:ext cx="3919461" cy="2308324"/>
          </a:xfrm>
          <a:prstGeom prst="rect">
            <a:avLst/>
          </a:prstGeom>
          <a:noFill/>
        </p:spPr>
        <p:txBody>
          <a:bodyPr wrap="square" rtlCol="0">
            <a:spAutoFit/>
          </a:bodyPr>
          <a:lstStyle/>
          <a:p>
            <a:pPr>
              <a:lnSpc>
                <a:spcPct val="150000"/>
              </a:lnSpc>
            </a:pPr>
            <a:r>
              <a:rPr lang="en-US" altLang="zh-CN" sz="2400" dirty="0" smtClean="0">
                <a:latin typeface="微软雅黑" pitchFamily="34" charset="-122"/>
                <a:ea typeface="微软雅黑" pitchFamily="34" charset="-122"/>
              </a:rPr>
              <a:t>DES</a:t>
            </a:r>
            <a:r>
              <a:rPr lang="zh-CN" altLang="en-US" sz="2400" dirty="0" smtClean="0">
                <a:latin typeface="微软雅黑" pitchFamily="34" charset="-122"/>
                <a:ea typeface="微软雅黑" pitchFamily="34" charset="-122"/>
              </a:rPr>
              <a:t>：</a:t>
            </a:r>
            <a:r>
              <a:rPr lang="en-US" altLang="zh-CN" sz="2400" dirty="0">
                <a:latin typeface="微软雅黑" pitchFamily="34" charset="-122"/>
                <a:ea typeface="微软雅黑" pitchFamily="34" charset="-122"/>
              </a:rPr>
              <a:t> 56</a:t>
            </a:r>
            <a:r>
              <a:rPr lang="zh-CN" altLang="en-US" sz="2400" dirty="0">
                <a:latin typeface="微软雅黑" pitchFamily="34" charset="-122"/>
                <a:ea typeface="微软雅黑" pitchFamily="34" charset="-122"/>
              </a:rPr>
              <a:t>位的密钥</a:t>
            </a:r>
            <a:endParaRPr lang="en-US" altLang="zh-CN" sz="2400" dirty="0" smtClean="0">
              <a:latin typeface="微软雅黑" pitchFamily="34" charset="-122"/>
              <a:ea typeface="微软雅黑" pitchFamily="34" charset="-122"/>
            </a:endParaRPr>
          </a:p>
          <a:p>
            <a:pPr>
              <a:lnSpc>
                <a:spcPct val="150000"/>
              </a:lnSpc>
            </a:pPr>
            <a:r>
              <a:rPr lang="en-US" altLang="zh-CN" sz="2400" dirty="0" smtClean="0">
                <a:latin typeface="微软雅黑" pitchFamily="34" charset="-122"/>
                <a:ea typeface="微软雅黑" pitchFamily="34" charset="-122"/>
              </a:rPr>
              <a:t>3DES</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112</a:t>
            </a:r>
            <a:r>
              <a:rPr lang="zh-CN" altLang="en-US" sz="2400" dirty="0" smtClean="0">
                <a:latin typeface="微软雅黑" pitchFamily="34" charset="-122"/>
                <a:ea typeface="微软雅黑" pitchFamily="34" charset="-122"/>
              </a:rPr>
              <a:t>位密钥</a:t>
            </a:r>
            <a:endParaRPr lang="en-US" altLang="zh-CN" sz="2400" dirty="0">
              <a:latin typeface="微软雅黑" pitchFamily="34" charset="-122"/>
              <a:ea typeface="微软雅黑" pitchFamily="34" charset="-122"/>
            </a:endParaRPr>
          </a:p>
          <a:p>
            <a:pPr>
              <a:lnSpc>
                <a:spcPct val="150000"/>
              </a:lnSpc>
            </a:pPr>
            <a:r>
              <a:rPr lang="en-US" altLang="zh-CN" sz="2400" dirty="0" smtClean="0">
                <a:latin typeface="微软雅黑" pitchFamily="34" charset="-122"/>
                <a:ea typeface="微软雅黑" pitchFamily="34" charset="-122"/>
              </a:rPr>
              <a:t>AES:</a:t>
            </a:r>
            <a:r>
              <a:rPr lang="en-US" altLang="zh-CN" sz="2400" dirty="0" smtClean="0">
                <a:latin typeface="微软雅黑" pitchFamily="34" charset="-122"/>
                <a:ea typeface="微软雅黑" pitchFamily="34" charset="-122"/>
              </a:rPr>
              <a:t> </a:t>
            </a:r>
            <a:r>
              <a:rPr lang="en-US" altLang="zh-CN" sz="2400" dirty="0">
                <a:latin typeface="微软雅黑" pitchFamily="34" charset="-122"/>
                <a:ea typeface="微软雅黑" pitchFamily="34" charset="-122"/>
              </a:rPr>
              <a:t>128/192/256</a:t>
            </a:r>
            <a:r>
              <a:rPr lang="zh-CN" altLang="en-US" sz="2400" dirty="0" smtClean="0">
                <a:latin typeface="微软雅黑" pitchFamily="34" charset="-122"/>
                <a:ea typeface="微软雅黑" pitchFamily="34" charset="-122"/>
              </a:rPr>
              <a:t>位密钥</a:t>
            </a:r>
            <a:endParaRPr lang="en-US" altLang="zh-CN" sz="2400" dirty="0">
              <a:latin typeface="微软雅黑" pitchFamily="34" charset="-122"/>
              <a:ea typeface="微软雅黑" pitchFamily="34" charset="-122"/>
            </a:endParaRPr>
          </a:p>
          <a:p>
            <a:pPr>
              <a:lnSpc>
                <a:spcPct val="150000"/>
              </a:lnSpc>
            </a:pPr>
            <a:r>
              <a:rPr lang="en-US" altLang="zh-CN" sz="2400" dirty="0" smtClean="0">
                <a:latin typeface="微软雅黑" pitchFamily="34" charset="-122"/>
                <a:ea typeface="微软雅黑" pitchFamily="34" charset="-122"/>
              </a:rPr>
              <a:t>IDEA</a:t>
            </a:r>
            <a:r>
              <a:rPr lang="zh-CN" altLang="en-US" sz="2400" dirty="0" smtClean="0">
                <a:latin typeface="微软雅黑" pitchFamily="34" charset="-122"/>
                <a:ea typeface="微软雅黑" pitchFamily="34" charset="-122"/>
              </a:rPr>
              <a:t>：</a:t>
            </a:r>
            <a:r>
              <a:rPr lang="en-US" altLang="zh-CN" sz="2400" dirty="0">
                <a:latin typeface="微软雅黑" pitchFamily="34" charset="-122"/>
                <a:ea typeface="微软雅黑" pitchFamily="34" charset="-122"/>
              </a:rPr>
              <a:t>128</a:t>
            </a:r>
            <a:r>
              <a:rPr lang="zh-CN" altLang="en-US" sz="2400" dirty="0">
                <a:latin typeface="微软雅黑" pitchFamily="34" charset="-122"/>
                <a:ea typeface="微软雅黑" pitchFamily="34" charset="-122"/>
              </a:rPr>
              <a:t>位</a:t>
            </a:r>
            <a:r>
              <a:rPr lang="zh-CN" altLang="en-US" sz="2400" dirty="0" smtClean="0">
                <a:latin typeface="微软雅黑" pitchFamily="34" charset="-122"/>
                <a:ea typeface="微软雅黑" pitchFamily="34" charset="-122"/>
              </a:rPr>
              <a:t>。</a:t>
            </a:r>
            <a:endParaRPr lang="zh-CN" altLang="en-US" sz="2400" dirty="0">
              <a:latin typeface="微软雅黑" pitchFamily="34" charset="-122"/>
              <a:ea typeface="微软雅黑" pitchFamily="34" charset="-122"/>
            </a:endParaRPr>
          </a:p>
        </p:txBody>
      </p:sp>
      <p:sp>
        <p:nvSpPr>
          <p:cNvPr id="11" name="左大括号 10"/>
          <p:cNvSpPr/>
          <p:nvPr/>
        </p:nvSpPr>
        <p:spPr>
          <a:xfrm>
            <a:off x="6677619" y="2129733"/>
            <a:ext cx="295509" cy="155654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微软雅黑" pitchFamily="34" charset="-122"/>
              <a:ea typeface="微软雅黑" pitchFamily="34" charset="-122"/>
            </a:endParaRPr>
          </a:p>
        </p:txBody>
      </p:sp>
      <p:sp>
        <p:nvSpPr>
          <p:cNvPr id="12" name="左大括号 11"/>
          <p:cNvSpPr/>
          <p:nvPr/>
        </p:nvSpPr>
        <p:spPr>
          <a:xfrm>
            <a:off x="3379908" y="2877032"/>
            <a:ext cx="333407" cy="155654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微软雅黑" pitchFamily="34" charset="-122"/>
              <a:ea typeface="微软雅黑" pitchFamily="34" charset="-122"/>
            </a:endParaRPr>
          </a:p>
        </p:txBody>
      </p:sp>
    </p:spTree>
    <p:extLst>
      <p:ext uri="{BB962C8B-B14F-4D97-AF65-F5344CB8AC3E}">
        <p14:creationId xmlns:p14="http://schemas.microsoft.com/office/powerpoint/2010/main" val="109731490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1491915" y="722596"/>
            <a:ext cx="4531055" cy="4708981"/>
          </a:xfrm>
          <a:prstGeom prst="rect">
            <a:avLst/>
          </a:prstGeom>
          <a:noFill/>
        </p:spPr>
        <p:txBody>
          <a:bodyPr wrap="square" rtlCol="0">
            <a:spAutoFit/>
          </a:bodyPr>
          <a:lstStyle/>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通信加密</a:t>
            </a:r>
            <a:r>
              <a:rPr lang="zh-CN" altLang="en-US" sz="2000" dirty="0" smtClean="0">
                <a:latin typeface="微软雅黑" pitchFamily="34" charset="-122"/>
                <a:ea typeface="微软雅黑" pitchFamily="34" charset="-122"/>
                <a:cs typeface="Microsoft YaHei" charset="-122"/>
                <a:sym typeface="+mn-ea"/>
              </a:rPr>
              <a:t>模型</a:t>
            </a: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传统加密</a:t>
            </a:r>
            <a:r>
              <a:rPr lang="zh-CN" altLang="en-US" sz="2000" dirty="0" smtClean="0">
                <a:latin typeface="微软雅黑" pitchFamily="34" charset="-122"/>
                <a:ea typeface="微软雅黑" pitchFamily="34" charset="-122"/>
                <a:cs typeface="Microsoft YaHei" charset="-122"/>
                <a:sym typeface="+mn-ea"/>
              </a:rPr>
              <a:t>方式</a:t>
            </a: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solidFill>
                <a:srgbClr val="FF0000"/>
              </a:solidFill>
              <a:latin typeface="微软雅黑" pitchFamily="34" charset="-122"/>
              <a:ea typeface="微软雅黑" pitchFamily="34" charset="-122"/>
              <a:cs typeface="Microsoft YaHei" charset="-122"/>
              <a:sym typeface="+mn-ea"/>
            </a:endParaRPr>
          </a:p>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对称密钥</a:t>
            </a:r>
            <a:r>
              <a:rPr lang="zh-CN" altLang="en-US" sz="2000" dirty="0" smtClean="0">
                <a:latin typeface="微软雅黑" pitchFamily="34" charset="-122"/>
                <a:ea typeface="微软雅黑" pitchFamily="34" charset="-122"/>
                <a:cs typeface="Microsoft YaHei" charset="-122"/>
                <a:sym typeface="+mn-ea"/>
              </a:rPr>
              <a:t>加密</a:t>
            </a: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sz="2000" dirty="0" smtClean="0">
                <a:solidFill>
                  <a:srgbClr val="FF0000"/>
                </a:solidFill>
                <a:latin typeface="微软雅黑" pitchFamily="34" charset="-122"/>
                <a:ea typeface="微软雅黑" pitchFamily="34" charset="-122"/>
                <a:cs typeface="Microsoft YaHei" charset="-122"/>
                <a:sym typeface="+mn-ea"/>
              </a:rPr>
              <a:t>非对称</a:t>
            </a:r>
            <a:r>
              <a:rPr lang="en-US" altLang="zh-CN" sz="2000" dirty="0" smtClean="0">
                <a:solidFill>
                  <a:srgbClr val="FF0000"/>
                </a:solidFill>
                <a:latin typeface="微软雅黑" pitchFamily="34" charset="-122"/>
                <a:ea typeface="微软雅黑" pitchFamily="34" charset="-122"/>
                <a:cs typeface="Microsoft YaHei" charset="-122"/>
                <a:sym typeface="+mn-ea"/>
              </a:rPr>
              <a:t>/</a:t>
            </a:r>
            <a:r>
              <a:rPr lang="zh-CN" altLang="en-US" sz="2000" dirty="0" smtClean="0">
                <a:solidFill>
                  <a:srgbClr val="FF0000"/>
                </a:solidFill>
                <a:latin typeface="微软雅黑" pitchFamily="34" charset="-122"/>
                <a:ea typeface="微软雅黑" pitchFamily="34" charset="-122"/>
                <a:cs typeface="Microsoft YaHei" charset="-122"/>
                <a:sym typeface="+mn-ea"/>
              </a:rPr>
              <a:t>公开密钥加密</a:t>
            </a:r>
            <a:endParaRPr lang="zh-CN" altLang="en-US" sz="2000" dirty="0">
              <a:solidFill>
                <a:srgbClr val="FF0000"/>
              </a:solidFill>
              <a:latin typeface="微软雅黑" pitchFamily="34" charset="-122"/>
              <a:ea typeface="微软雅黑" pitchFamily="34" charset="-122"/>
              <a:cs typeface="Microsoft YaHei" charset="-122"/>
              <a:sym typeface="+mn-ea"/>
            </a:endParaRPr>
          </a:p>
        </p:txBody>
      </p:sp>
      <p:sp>
        <p:nvSpPr>
          <p:cNvPr id="6" name="左大括号 5"/>
          <p:cNvSpPr/>
          <p:nvPr/>
        </p:nvSpPr>
        <p:spPr>
          <a:xfrm>
            <a:off x="1169626" y="993165"/>
            <a:ext cx="322289" cy="406009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sz="2000">
              <a:latin typeface="微软雅黑" pitchFamily="34" charset="-122"/>
              <a:ea typeface="微软雅黑" pitchFamily="34" charset="-122"/>
            </a:endParaRPr>
          </a:p>
        </p:txBody>
      </p:sp>
      <p:sp>
        <p:nvSpPr>
          <p:cNvPr id="9" name="TextBox 30"/>
          <p:cNvSpPr txBox="1"/>
          <p:nvPr/>
        </p:nvSpPr>
        <p:spPr>
          <a:xfrm>
            <a:off x="0" y="2877032"/>
            <a:ext cx="2376986" cy="400110"/>
          </a:xfrm>
          <a:prstGeom prst="rect">
            <a:avLst/>
          </a:prstGeom>
          <a:noFill/>
        </p:spPr>
        <p:txBody>
          <a:bodyPr wrap="square" rtlCol="0">
            <a:spAutoFit/>
          </a:bodyPr>
          <a:lstStyle/>
          <a:p>
            <a:pPr algn="just"/>
            <a:r>
              <a:rPr lang="zh-CN" altLang="en-US" sz="2000" dirty="0" smtClean="0">
                <a:latin typeface="微软雅黑" pitchFamily="34" charset="-122"/>
                <a:ea typeface="微软雅黑" pitchFamily="34" charset="-122"/>
              </a:rPr>
              <a:t>数据加密</a:t>
            </a:r>
            <a:endParaRPr lang="zh-CN" altLang="en-US" sz="2000" dirty="0">
              <a:latin typeface="微软雅黑" pitchFamily="34" charset="-122"/>
              <a:ea typeface="微软雅黑" pitchFamily="34" charset="-122"/>
            </a:endParaRPr>
          </a:p>
        </p:txBody>
      </p:sp>
      <p:sp>
        <p:nvSpPr>
          <p:cNvPr id="13" name="矩形 12"/>
          <p:cNvSpPr/>
          <p:nvPr/>
        </p:nvSpPr>
        <p:spPr>
          <a:xfrm>
            <a:off x="4276654" y="3909449"/>
            <a:ext cx="5459186" cy="1754326"/>
          </a:xfrm>
          <a:prstGeom prst="rect">
            <a:avLst/>
          </a:prstGeom>
          <a:ln>
            <a:solidFill>
              <a:schemeClr val="tx1"/>
            </a:solidFill>
          </a:ln>
        </p:spPr>
        <p:txBody>
          <a:bodyPr wrap="square">
            <a:spAutoFit/>
          </a:bodyPr>
          <a:lstStyle/>
          <a:p>
            <a:pPr>
              <a:lnSpc>
                <a:spcPct val="150000"/>
              </a:lnSpc>
            </a:pPr>
            <a:r>
              <a:rPr lang="zh-CN" altLang="en-US" sz="2400" dirty="0" smtClean="0">
                <a:latin typeface="微软雅黑" pitchFamily="34" charset="-122"/>
                <a:ea typeface="微软雅黑" pitchFamily="34" charset="-122"/>
              </a:rPr>
              <a:t>通信</a:t>
            </a:r>
            <a:r>
              <a:rPr lang="zh-CN" altLang="en-US" sz="2400" dirty="0">
                <a:latin typeface="微软雅黑" pitchFamily="34" charset="-122"/>
                <a:ea typeface="微软雅黑" pitchFamily="34" charset="-122"/>
              </a:rPr>
              <a:t>双方都有两个密钥：</a:t>
            </a:r>
            <a:endParaRPr lang="en-US" altLang="zh-CN" sz="2400" dirty="0">
              <a:latin typeface="微软雅黑" pitchFamily="34" charset="-122"/>
              <a:ea typeface="微软雅黑" pitchFamily="34" charset="-122"/>
            </a:endParaRPr>
          </a:p>
          <a:p>
            <a:pPr>
              <a:lnSpc>
                <a:spcPct val="150000"/>
              </a:lnSpc>
            </a:pPr>
            <a:r>
              <a:rPr lang="zh-CN" altLang="en-US" sz="2400" dirty="0" smtClean="0">
                <a:latin typeface="微软雅黑" pitchFamily="34" charset="-122"/>
                <a:ea typeface="微软雅黑" pitchFamily="34" charset="-122"/>
              </a:rPr>
              <a:t>公钥</a:t>
            </a:r>
            <a:r>
              <a:rPr lang="zh-CN" altLang="en-US" sz="2400" dirty="0" smtClean="0">
                <a:latin typeface="微软雅黑" pitchFamily="34" charset="-122"/>
                <a:ea typeface="微软雅黑" pitchFamily="34" charset="-122"/>
              </a:rPr>
              <a:t>：任何</a:t>
            </a:r>
            <a:r>
              <a:rPr lang="zh-CN" altLang="en-US" sz="2400" dirty="0">
                <a:latin typeface="微软雅黑" pitchFamily="34" charset="-122"/>
                <a:ea typeface="微软雅黑" pitchFamily="34" charset="-122"/>
              </a:rPr>
              <a:t>人都可以</a:t>
            </a:r>
            <a:r>
              <a:rPr lang="zh-CN" altLang="en-US" sz="2400" dirty="0" smtClean="0">
                <a:latin typeface="微软雅黑" pitchFamily="34" charset="-122"/>
                <a:ea typeface="微软雅黑" pitchFamily="34" charset="-122"/>
              </a:rPr>
              <a:t>得到</a:t>
            </a:r>
            <a:endParaRPr lang="en-US" altLang="zh-CN" sz="2400" dirty="0">
              <a:latin typeface="微软雅黑" pitchFamily="34" charset="-122"/>
              <a:ea typeface="微软雅黑" pitchFamily="34" charset="-122"/>
            </a:endParaRPr>
          </a:p>
          <a:p>
            <a:pPr>
              <a:lnSpc>
                <a:spcPct val="150000"/>
              </a:lnSpc>
            </a:pPr>
            <a:r>
              <a:rPr lang="zh-CN" altLang="en-US" sz="2400" dirty="0" smtClean="0">
                <a:latin typeface="微软雅黑" pitchFamily="34" charset="-122"/>
                <a:ea typeface="微软雅黑" pitchFamily="34" charset="-122"/>
              </a:rPr>
              <a:t>私钥</a:t>
            </a:r>
            <a:r>
              <a:rPr lang="zh-CN" altLang="en-US" sz="2400" dirty="0" smtClean="0">
                <a:latin typeface="微软雅黑" pitchFamily="34" charset="-122"/>
                <a:ea typeface="微软雅黑" pitchFamily="34" charset="-122"/>
              </a:rPr>
              <a:t>：只有</a:t>
            </a:r>
            <a:r>
              <a:rPr lang="zh-CN" altLang="en-US" sz="2400" dirty="0">
                <a:latin typeface="微软雅黑" pitchFamily="34" charset="-122"/>
                <a:ea typeface="微软雅黑" pitchFamily="34" charset="-122"/>
              </a:rPr>
              <a:t>自己</a:t>
            </a:r>
            <a:r>
              <a:rPr lang="zh-CN" altLang="en-US" sz="2400" dirty="0" smtClean="0">
                <a:latin typeface="微软雅黑" pitchFamily="34" charset="-122"/>
                <a:ea typeface="微软雅黑" pitchFamily="34" charset="-122"/>
              </a:rPr>
              <a:t>知道</a:t>
            </a:r>
            <a:endParaRPr lang="zh-CN" altLang="en-US" sz="2400" dirty="0"/>
          </a:p>
        </p:txBody>
      </p:sp>
      <p:pic>
        <p:nvPicPr>
          <p:cNvPr id="2" name="图片 1"/>
          <p:cNvPicPr>
            <a:picLocks noChangeAspect="1"/>
          </p:cNvPicPr>
          <p:nvPr/>
        </p:nvPicPr>
        <p:blipFill>
          <a:blip r:embed="rId3"/>
          <a:stretch>
            <a:fillRect/>
          </a:stretch>
        </p:blipFill>
        <p:spPr>
          <a:xfrm>
            <a:off x="9018672" y="1831139"/>
            <a:ext cx="3009900" cy="1816100"/>
          </a:xfrm>
          <a:prstGeom prst="rect">
            <a:avLst/>
          </a:prstGeom>
        </p:spPr>
      </p:pic>
    </p:spTree>
    <p:extLst>
      <p:ext uri="{BB962C8B-B14F-4D97-AF65-F5344CB8AC3E}">
        <p14:creationId xmlns:p14="http://schemas.microsoft.com/office/powerpoint/2010/main" val="70110397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1491915" y="722596"/>
            <a:ext cx="4531055" cy="4708981"/>
          </a:xfrm>
          <a:prstGeom prst="rect">
            <a:avLst/>
          </a:prstGeom>
          <a:noFill/>
        </p:spPr>
        <p:txBody>
          <a:bodyPr wrap="square" rtlCol="0">
            <a:spAutoFit/>
          </a:bodyPr>
          <a:lstStyle/>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通信加密</a:t>
            </a:r>
            <a:r>
              <a:rPr lang="zh-CN" altLang="en-US" sz="2000" dirty="0" smtClean="0">
                <a:latin typeface="微软雅黑" pitchFamily="34" charset="-122"/>
                <a:ea typeface="微软雅黑" pitchFamily="34" charset="-122"/>
                <a:cs typeface="Microsoft YaHei" charset="-122"/>
                <a:sym typeface="+mn-ea"/>
              </a:rPr>
              <a:t>模型</a:t>
            </a: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传统加密</a:t>
            </a:r>
            <a:r>
              <a:rPr lang="zh-CN" altLang="en-US" sz="2000" dirty="0" smtClean="0">
                <a:latin typeface="微软雅黑" pitchFamily="34" charset="-122"/>
                <a:ea typeface="微软雅黑" pitchFamily="34" charset="-122"/>
                <a:cs typeface="Microsoft YaHei" charset="-122"/>
                <a:sym typeface="+mn-ea"/>
              </a:rPr>
              <a:t>方式</a:t>
            </a: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solidFill>
                <a:srgbClr val="FF0000"/>
              </a:solidFill>
              <a:latin typeface="微软雅黑" pitchFamily="34" charset="-122"/>
              <a:ea typeface="微软雅黑" pitchFamily="34" charset="-122"/>
              <a:cs typeface="Microsoft YaHei" charset="-122"/>
              <a:sym typeface="+mn-ea"/>
            </a:endParaRPr>
          </a:p>
          <a:p>
            <a:pPr lvl="0" algn="just">
              <a:lnSpc>
                <a:spcPct val="150000"/>
              </a:lnSpc>
            </a:pPr>
            <a:r>
              <a:rPr lang="zh-CN" altLang="en-US" sz="2000" dirty="0" smtClean="0">
                <a:latin typeface="微软雅黑" pitchFamily="34" charset="-122"/>
                <a:ea typeface="微软雅黑" pitchFamily="34" charset="-122"/>
                <a:cs typeface="Microsoft YaHei" charset="-122"/>
                <a:sym typeface="+mn-ea"/>
              </a:rPr>
              <a:t>对称密钥</a:t>
            </a:r>
            <a:r>
              <a:rPr lang="zh-CN" altLang="en-US" sz="2000" dirty="0" smtClean="0">
                <a:latin typeface="微软雅黑" pitchFamily="34" charset="-122"/>
                <a:ea typeface="微软雅黑" pitchFamily="34" charset="-122"/>
                <a:cs typeface="Microsoft YaHei" charset="-122"/>
                <a:sym typeface="+mn-ea"/>
              </a:rPr>
              <a:t>加密</a:t>
            </a: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a:latin typeface="微软雅黑" pitchFamily="34" charset="-122"/>
              <a:ea typeface="微软雅黑" pitchFamily="34" charset="-122"/>
              <a:cs typeface="Microsoft YaHei" charset="-122"/>
              <a:sym typeface="+mn-ea"/>
            </a:endParaRPr>
          </a:p>
          <a:p>
            <a:pPr lvl="0"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sz="2000" dirty="0" smtClean="0">
                <a:solidFill>
                  <a:srgbClr val="FF0000"/>
                </a:solidFill>
                <a:latin typeface="微软雅黑" pitchFamily="34" charset="-122"/>
                <a:ea typeface="微软雅黑" pitchFamily="34" charset="-122"/>
                <a:cs typeface="Microsoft YaHei" charset="-122"/>
                <a:sym typeface="+mn-ea"/>
              </a:rPr>
              <a:t>非对称</a:t>
            </a:r>
            <a:r>
              <a:rPr lang="en-US" altLang="zh-CN" sz="2000" dirty="0" smtClean="0">
                <a:solidFill>
                  <a:srgbClr val="FF0000"/>
                </a:solidFill>
                <a:latin typeface="微软雅黑" pitchFamily="34" charset="-122"/>
                <a:ea typeface="微软雅黑" pitchFamily="34" charset="-122"/>
                <a:cs typeface="Microsoft YaHei" charset="-122"/>
                <a:sym typeface="+mn-ea"/>
              </a:rPr>
              <a:t>/</a:t>
            </a:r>
            <a:r>
              <a:rPr lang="zh-CN" altLang="en-US" sz="2000" dirty="0" smtClean="0">
                <a:solidFill>
                  <a:srgbClr val="FF0000"/>
                </a:solidFill>
                <a:latin typeface="微软雅黑" pitchFamily="34" charset="-122"/>
                <a:ea typeface="微软雅黑" pitchFamily="34" charset="-122"/>
                <a:cs typeface="Microsoft YaHei" charset="-122"/>
                <a:sym typeface="+mn-ea"/>
              </a:rPr>
              <a:t>公开密钥加密</a:t>
            </a:r>
            <a:endParaRPr lang="zh-CN" altLang="en-US" sz="2000" dirty="0">
              <a:solidFill>
                <a:srgbClr val="FF0000"/>
              </a:solidFill>
              <a:latin typeface="微软雅黑" pitchFamily="34" charset="-122"/>
              <a:ea typeface="微软雅黑" pitchFamily="34" charset="-122"/>
              <a:cs typeface="Microsoft YaHei" charset="-122"/>
              <a:sym typeface="+mn-ea"/>
            </a:endParaRPr>
          </a:p>
        </p:txBody>
      </p:sp>
      <p:sp>
        <p:nvSpPr>
          <p:cNvPr id="6" name="左大括号 5"/>
          <p:cNvSpPr/>
          <p:nvPr/>
        </p:nvSpPr>
        <p:spPr>
          <a:xfrm>
            <a:off x="1169626" y="993165"/>
            <a:ext cx="322289" cy="406009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sz="2000">
              <a:latin typeface="微软雅黑" pitchFamily="34" charset="-122"/>
              <a:ea typeface="微软雅黑" pitchFamily="34" charset="-122"/>
            </a:endParaRPr>
          </a:p>
        </p:txBody>
      </p:sp>
      <p:sp>
        <p:nvSpPr>
          <p:cNvPr id="9" name="TextBox 30"/>
          <p:cNvSpPr txBox="1"/>
          <p:nvPr/>
        </p:nvSpPr>
        <p:spPr>
          <a:xfrm>
            <a:off x="0" y="2877032"/>
            <a:ext cx="2376986" cy="400110"/>
          </a:xfrm>
          <a:prstGeom prst="rect">
            <a:avLst/>
          </a:prstGeom>
          <a:noFill/>
        </p:spPr>
        <p:txBody>
          <a:bodyPr wrap="square" rtlCol="0">
            <a:spAutoFit/>
          </a:bodyPr>
          <a:lstStyle/>
          <a:p>
            <a:pPr algn="just"/>
            <a:r>
              <a:rPr lang="zh-CN" altLang="en-US" sz="2000" dirty="0" smtClean="0">
                <a:latin typeface="微软雅黑" pitchFamily="34" charset="-122"/>
                <a:ea typeface="微软雅黑" pitchFamily="34" charset="-122"/>
              </a:rPr>
              <a:t>数据加密</a:t>
            </a:r>
            <a:endParaRPr lang="zh-CN" altLang="en-US" sz="2000" dirty="0">
              <a:latin typeface="微软雅黑" pitchFamily="34" charset="-122"/>
              <a:ea typeface="微软雅黑" pitchFamily="34" charset="-122"/>
            </a:endParaRPr>
          </a:p>
        </p:txBody>
      </p:sp>
      <p:sp>
        <p:nvSpPr>
          <p:cNvPr id="7" name="矩形 6"/>
          <p:cNvSpPr/>
          <p:nvPr/>
        </p:nvSpPr>
        <p:spPr>
          <a:xfrm>
            <a:off x="4068106" y="3958796"/>
            <a:ext cx="7642631" cy="1477328"/>
          </a:xfrm>
          <a:prstGeom prst="rect">
            <a:avLst/>
          </a:prstGeom>
          <a:ln>
            <a:solidFill>
              <a:schemeClr val="tx1"/>
            </a:solidFill>
          </a:ln>
        </p:spPr>
        <p:txBody>
          <a:bodyPr wrap="square">
            <a:spAutoFit/>
          </a:bodyPr>
          <a:lstStyle/>
          <a:p>
            <a:pPr>
              <a:lnSpc>
                <a:spcPct val="150000"/>
              </a:lnSpc>
            </a:pPr>
            <a:r>
              <a:rPr lang="zh-CN" altLang="en-US" sz="2000" dirty="0" smtClean="0">
                <a:latin typeface="微软雅黑" pitchFamily="34" charset="-122"/>
                <a:ea typeface="微软雅黑" pitchFamily="34" charset="-122"/>
              </a:rPr>
              <a:t>典型</a:t>
            </a:r>
            <a:r>
              <a:rPr lang="zh-CN" altLang="en-US" sz="2000" dirty="0">
                <a:latin typeface="微软雅黑" pitchFamily="34" charset="-122"/>
                <a:ea typeface="微软雅黑" pitchFamily="34" charset="-122"/>
              </a:rPr>
              <a:t>的公开密钥加密算法：</a:t>
            </a:r>
            <a:r>
              <a:rPr lang="en-US" altLang="zh-CN" sz="2000" dirty="0" err="1">
                <a:latin typeface="微软雅黑" pitchFamily="34" charset="-122"/>
                <a:ea typeface="微软雅黑" pitchFamily="34" charset="-122"/>
              </a:rPr>
              <a:t>Diffie</a:t>
            </a:r>
            <a:r>
              <a:rPr lang="en-US" altLang="zh-CN" sz="2000" dirty="0">
                <a:latin typeface="微软雅黑" pitchFamily="34" charset="-122"/>
                <a:ea typeface="微软雅黑" pitchFamily="34" charset="-122"/>
              </a:rPr>
              <a:t>-Hellman</a:t>
            </a:r>
            <a:r>
              <a:rPr lang="zh-CN" altLang="en-US" sz="2000" dirty="0">
                <a:latin typeface="微软雅黑" pitchFamily="34" charset="-122"/>
                <a:ea typeface="微软雅黑" pitchFamily="34" charset="-122"/>
              </a:rPr>
              <a:t>算法和</a:t>
            </a:r>
            <a:r>
              <a:rPr lang="en-US" altLang="zh-CN" sz="2000" dirty="0">
                <a:latin typeface="微软雅黑" pitchFamily="34" charset="-122"/>
                <a:ea typeface="微软雅黑" pitchFamily="34" charset="-122"/>
              </a:rPr>
              <a:t>RSA</a:t>
            </a:r>
            <a:r>
              <a:rPr lang="zh-CN" altLang="en-US" sz="2000" dirty="0">
                <a:latin typeface="微软雅黑" pitchFamily="34" charset="-122"/>
                <a:ea typeface="微软雅黑" pitchFamily="34" charset="-122"/>
              </a:rPr>
              <a:t>算法。</a:t>
            </a:r>
          </a:p>
          <a:p>
            <a:pPr>
              <a:lnSpc>
                <a:spcPct val="150000"/>
              </a:lnSpc>
            </a:pPr>
            <a:r>
              <a:rPr lang="en-US" altLang="zh-CN" sz="2000" dirty="0" err="1" smtClean="0">
                <a:latin typeface="微软雅黑" pitchFamily="34" charset="-122"/>
                <a:ea typeface="微软雅黑" pitchFamily="34" charset="-122"/>
              </a:rPr>
              <a:t>Diffie</a:t>
            </a:r>
            <a:r>
              <a:rPr lang="en-US" altLang="zh-CN" sz="2000" dirty="0" smtClean="0">
                <a:latin typeface="微软雅黑" pitchFamily="34" charset="-122"/>
                <a:ea typeface="微软雅黑" pitchFamily="34" charset="-122"/>
              </a:rPr>
              <a:t>-Hellman</a:t>
            </a:r>
            <a:r>
              <a:rPr lang="zh-CN" altLang="en-US" sz="2000" dirty="0">
                <a:latin typeface="微软雅黑" pitchFamily="34" charset="-122"/>
                <a:ea typeface="微软雅黑" pitchFamily="34" charset="-122"/>
              </a:rPr>
              <a:t>算法：基于数学中</a:t>
            </a:r>
            <a:r>
              <a:rPr lang="zh-CN" altLang="en-US" sz="2000" dirty="0">
                <a:solidFill>
                  <a:srgbClr val="FF0000"/>
                </a:solidFill>
                <a:latin typeface="微软雅黑" pitchFamily="34" charset="-122"/>
                <a:ea typeface="微软雅黑" pitchFamily="34" charset="-122"/>
              </a:rPr>
              <a:t>素数原根</a:t>
            </a:r>
            <a:r>
              <a:rPr lang="zh-CN" altLang="en-US" sz="2000" dirty="0">
                <a:latin typeface="微软雅黑" pitchFamily="34" charset="-122"/>
                <a:ea typeface="微软雅黑" pitchFamily="34" charset="-122"/>
              </a:rPr>
              <a:t>理论。</a:t>
            </a:r>
          </a:p>
          <a:p>
            <a:pPr>
              <a:lnSpc>
                <a:spcPct val="150000"/>
              </a:lnSpc>
            </a:pPr>
            <a:r>
              <a:rPr lang="en-US" altLang="zh-CN" sz="2000" dirty="0" smtClean="0">
                <a:latin typeface="微软雅黑" pitchFamily="34" charset="-122"/>
                <a:ea typeface="微软雅黑" pitchFamily="34" charset="-122"/>
              </a:rPr>
              <a:t>RSA</a:t>
            </a:r>
            <a:r>
              <a:rPr lang="zh-CN" altLang="en-US" sz="2000" dirty="0">
                <a:latin typeface="微软雅黑" pitchFamily="34" charset="-122"/>
                <a:ea typeface="微软雅黑" pitchFamily="34" charset="-122"/>
              </a:rPr>
              <a:t>算法：基于数论设计，安全性建立在</a:t>
            </a:r>
            <a:r>
              <a:rPr lang="zh-CN" altLang="en-US" sz="2000" dirty="0">
                <a:solidFill>
                  <a:srgbClr val="FF0000"/>
                </a:solidFill>
                <a:latin typeface="微软雅黑" pitchFamily="34" charset="-122"/>
                <a:ea typeface="微软雅黑" pitchFamily="34" charset="-122"/>
              </a:rPr>
              <a:t>大数分解</a:t>
            </a:r>
            <a:r>
              <a:rPr lang="zh-CN" altLang="en-US" sz="2000" dirty="0">
                <a:latin typeface="微软雅黑" pitchFamily="34" charset="-122"/>
                <a:ea typeface="微软雅黑" pitchFamily="34" charset="-122"/>
              </a:rPr>
              <a:t>的难度上</a:t>
            </a:r>
            <a:r>
              <a:rPr lang="zh-CN" altLang="en-US" sz="2000" dirty="0" smtClean="0">
                <a:latin typeface="微软雅黑" pitchFamily="34" charset="-122"/>
                <a:ea typeface="微软雅黑" pitchFamily="34" charset="-122"/>
              </a:rPr>
              <a:t>。</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77552520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73330" y="1531949"/>
            <a:ext cx="10861675" cy="646331"/>
          </a:xfrm>
          <a:prstGeom prst="rect">
            <a:avLst/>
          </a:prstGeom>
          <a:noFill/>
        </p:spPr>
        <p:txBody>
          <a:bodyPr wrap="square" rtlCol="0">
            <a:spAutoFit/>
          </a:bodyPr>
          <a:lstStyle/>
          <a:p>
            <a:pPr>
              <a:lnSpc>
                <a:spcPct val="150000"/>
              </a:lnSpc>
            </a:pPr>
            <a:r>
              <a:rPr lang="zh-CN" altLang="en-US" sz="2400" dirty="0">
                <a:latin typeface="微软雅黑" pitchFamily="34" charset="-122"/>
                <a:ea typeface="微软雅黑" pitchFamily="34" charset="-122"/>
              </a:rPr>
              <a:t>一、非对称</a:t>
            </a:r>
            <a:r>
              <a:rPr lang="zh-CN" altLang="en-US" sz="2400" dirty="0" smtClean="0">
                <a:latin typeface="微软雅黑" pitchFamily="34" charset="-122"/>
                <a:ea typeface="微软雅黑" pitchFamily="34" charset="-122"/>
              </a:rPr>
              <a:t>密钥加密</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公开密钥加密</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加密过程。</a:t>
            </a:r>
            <a:endParaRPr lang="zh-CN" altLang="en-US" sz="2400" dirty="0">
              <a:latin typeface="微软雅黑" pitchFamily="34" charset="-122"/>
              <a:ea typeface="微软雅黑" pitchFamily="34"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149" y="3268885"/>
            <a:ext cx="1221852" cy="1221852"/>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006" y="3268885"/>
            <a:ext cx="1221852" cy="1221852"/>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114" y="4615108"/>
            <a:ext cx="816011" cy="816011"/>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5143" y="4615108"/>
            <a:ext cx="816011" cy="816011"/>
          </a:xfrm>
          <a:prstGeom prst="rect">
            <a:avLst/>
          </a:prstGeom>
        </p:spPr>
      </p:pic>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0026" y="4693959"/>
            <a:ext cx="915959" cy="915959"/>
          </a:xfrm>
          <a:prstGeom prst="rect">
            <a:avLst/>
          </a:prstGeom>
        </p:spPr>
      </p:pic>
      <p:pic>
        <p:nvPicPr>
          <p:cNvPr id="17" name="图片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4443" y="4693959"/>
            <a:ext cx="915959" cy="915959"/>
          </a:xfrm>
          <a:prstGeom prst="rect">
            <a:avLst/>
          </a:prstGeom>
        </p:spPr>
      </p:pic>
      <p:sp>
        <p:nvSpPr>
          <p:cNvPr id="18" name="矩形 17"/>
          <p:cNvSpPr/>
          <p:nvPr/>
        </p:nvSpPr>
        <p:spPr>
          <a:xfrm>
            <a:off x="1235143" y="5581342"/>
            <a:ext cx="891591" cy="461665"/>
          </a:xfrm>
          <a:prstGeom prst="rect">
            <a:avLst/>
          </a:prstGeom>
        </p:spPr>
        <p:txBody>
          <a:bodyPr wrap="none">
            <a:spAutoFit/>
          </a:bodyPr>
          <a:lstStyle/>
          <a:p>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公钥</a:t>
            </a:r>
            <a:endParaRPr lang="zh-CN" altLang="en-US" sz="2400" dirty="0"/>
          </a:p>
        </p:txBody>
      </p:sp>
      <p:sp>
        <p:nvSpPr>
          <p:cNvPr id="19" name="矩形 18"/>
          <p:cNvSpPr/>
          <p:nvPr/>
        </p:nvSpPr>
        <p:spPr>
          <a:xfrm>
            <a:off x="2419205" y="5581342"/>
            <a:ext cx="891591" cy="461665"/>
          </a:xfrm>
          <a:prstGeom prst="rect">
            <a:avLst/>
          </a:prstGeom>
        </p:spPr>
        <p:txBody>
          <a:bodyPr wrap="none">
            <a:spAutoFit/>
          </a:bodyPr>
          <a:lstStyle/>
          <a:p>
            <a:r>
              <a:rPr lang="en-US" altLang="zh-CN" sz="2400" dirty="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私钥</a:t>
            </a:r>
            <a:endParaRPr lang="zh-CN" altLang="en-US" sz="2400" dirty="0"/>
          </a:p>
        </p:txBody>
      </p:sp>
      <p:sp>
        <p:nvSpPr>
          <p:cNvPr id="20" name="矩形 19"/>
          <p:cNvSpPr/>
          <p:nvPr/>
        </p:nvSpPr>
        <p:spPr>
          <a:xfrm>
            <a:off x="7390026" y="5826621"/>
            <a:ext cx="891591" cy="461665"/>
          </a:xfrm>
          <a:prstGeom prst="rect">
            <a:avLst/>
          </a:prstGeom>
        </p:spPr>
        <p:txBody>
          <a:bodyPr wrap="none">
            <a:spAutoFit/>
          </a:bodyPr>
          <a:lstStyle/>
          <a:p>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公钥</a:t>
            </a:r>
            <a:endParaRPr lang="zh-CN" altLang="en-US" sz="2400" dirty="0"/>
          </a:p>
        </p:txBody>
      </p:sp>
      <p:sp>
        <p:nvSpPr>
          <p:cNvPr id="21" name="矩形 20"/>
          <p:cNvSpPr/>
          <p:nvPr/>
        </p:nvSpPr>
        <p:spPr>
          <a:xfrm>
            <a:off x="8884443" y="5826621"/>
            <a:ext cx="891591" cy="461665"/>
          </a:xfrm>
          <a:prstGeom prst="rect">
            <a:avLst/>
          </a:prstGeom>
        </p:spPr>
        <p:txBody>
          <a:bodyPr wrap="none">
            <a:spAutoFit/>
          </a:bodyPr>
          <a:lstStyle/>
          <a:p>
            <a:r>
              <a:rPr lang="en-US" altLang="zh-CN" sz="2400" dirty="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私钥</a:t>
            </a:r>
            <a:endParaRPr lang="zh-CN" altLang="en-US" sz="2400" dirty="0"/>
          </a:p>
        </p:txBody>
      </p:sp>
    </p:spTree>
    <p:extLst>
      <p:ext uri="{BB962C8B-B14F-4D97-AF65-F5344CB8AC3E}">
        <p14:creationId xmlns:p14="http://schemas.microsoft.com/office/powerpoint/2010/main" val="16663586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3330" y="2454776"/>
            <a:ext cx="8559800" cy="1754326"/>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rPr>
              <a:t>Alice</a:t>
            </a:r>
            <a:r>
              <a:rPr lang="zh-CN" altLang="en-US" sz="2400" dirty="0">
                <a:latin typeface="Microsoft YaHei" charset="-122"/>
                <a:ea typeface="Microsoft YaHei" charset="-122"/>
                <a:cs typeface="Microsoft YaHei" charset="-122"/>
              </a:rPr>
              <a:t>给</a:t>
            </a:r>
            <a:r>
              <a:rPr lang="en-US" altLang="zh-CN" sz="2400" dirty="0" smtClean="0">
                <a:latin typeface="Microsoft YaHei" charset="-122"/>
                <a:ea typeface="Microsoft YaHei" charset="-122"/>
                <a:cs typeface="Microsoft YaHei" charset="-122"/>
              </a:rPr>
              <a:t>Bob</a:t>
            </a:r>
            <a:r>
              <a:rPr lang="zh-CN" altLang="en-US" sz="2400" dirty="0" smtClean="0">
                <a:latin typeface="Microsoft YaHei" charset="-122"/>
                <a:ea typeface="Microsoft YaHei" charset="-122"/>
                <a:cs typeface="Microsoft YaHei" charset="-122"/>
              </a:rPr>
              <a:t>写信：</a:t>
            </a:r>
            <a:endParaRPr lang="zh-CN" altLang="en-US"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Alice</a:t>
            </a:r>
            <a:r>
              <a:rPr lang="zh-CN" altLang="en-US" sz="2400" dirty="0">
                <a:latin typeface="Microsoft YaHei" charset="-122"/>
                <a:ea typeface="Microsoft YaHei" charset="-122"/>
                <a:cs typeface="Microsoft YaHei" charset="-122"/>
              </a:rPr>
              <a:t>用</a:t>
            </a:r>
            <a:r>
              <a:rPr lang="en-US" altLang="zh-CN" sz="2400" dirty="0">
                <a:solidFill>
                  <a:srgbClr val="C00000"/>
                </a:solidFill>
                <a:latin typeface="Microsoft YaHei" charset="-122"/>
                <a:ea typeface="Microsoft YaHei" charset="-122"/>
                <a:cs typeface="Microsoft YaHei" charset="-122"/>
              </a:rPr>
              <a:t>Bob</a:t>
            </a:r>
            <a:r>
              <a:rPr lang="zh-CN" altLang="en-US" sz="2400" dirty="0">
                <a:solidFill>
                  <a:srgbClr val="C00000"/>
                </a:solidFill>
                <a:latin typeface="Microsoft YaHei" charset="-122"/>
                <a:ea typeface="Microsoft YaHei" charset="-122"/>
                <a:cs typeface="Microsoft YaHei" charset="-122"/>
              </a:rPr>
              <a:t>的公钥</a:t>
            </a:r>
            <a:r>
              <a:rPr lang="zh-CN" altLang="en-US" sz="2400" dirty="0">
                <a:latin typeface="Microsoft YaHei" charset="-122"/>
                <a:ea typeface="Microsoft YaHei" charset="-122"/>
                <a:cs typeface="Microsoft YaHei" charset="-122"/>
              </a:rPr>
              <a:t>加密明文，发送。</a:t>
            </a: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Bob</a:t>
            </a:r>
            <a:r>
              <a:rPr lang="zh-CN" altLang="en-US" sz="2400" dirty="0">
                <a:latin typeface="Microsoft YaHei" charset="-122"/>
                <a:ea typeface="Microsoft YaHei" charset="-122"/>
                <a:cs typeface="Microsoft YaHei" charset="-122"/>
              </a:rPr>
              <a:t>收到密文后，用自己的</a:t>
            </a:r>
            <a:r>
              <a:rPr lang="zh-CN" altLang="en-US" sz="2400" dirty="0">
                <a:solidFill>
                  <a:srgbClr val="C00000"/>
                </a:solidFill>
                <a:latin typeface="Microsoft YaHei" charset="-122"/>
                <a:ea typeface="Microsoft YaHei" charset="-122"/>
                <a:cs typeface="Microsoft YaHei" charset="-122"/>
              </a:rPr>
              <a:t>私钥解密</a:t>
            </a:r>
            <a:r>
              <a:rPr lang="zh-CN" altLang="en-US" sz="2400" dirty="0">
                <a:latin typeface="Microsoft YaHei" charset="-122"/>
                <a:ea typeface="Microsoft YaHei" charset="-122"/>
                <a:cs typeface="Microsoft YaHei" charset="-122"/>
              </a:rPr>
              <a:t>得到明文。</a:t>
            </a:r>
          </a:p>
        </p:txBody>
      </p:sp>
      <p:sp>
        <p:nvSpPr>
          <p:cNvPr id="9" name="文本框 8"/>
          <p:cNvSpPr txBox="1"/>
          <p:nvPr/>
        </p:nvSpPr>
        <p:spPr>
          <a:xfrm>
            <a:off x="273330" y="1531949"/>
            <a:ext cx="10861675" cy="646331"/>
          </a:xfrm>
          <a:prstGeom prst="rect">
            <a:avLst/>
          </a:prstGeom>
          <a:noFill/>
        </p:spPr>
        <p:txBody>
          <a:bodyPr wrap="square" rtlCol="0">
            <a:spAutoFit/>
          </a:bodyPr>
          <a:lstStyle/>
          <a:p>
            <a:pPr>
              <a:lnSpc>
                <a:spcPct val="150000"/>
              </a:lnSpc>
            </a:pPr>
            <a:r>
              <a:rPr lang="zh-CN" altLang="en-US" sz="2400" dirty="0">
                <a:latin typeface="微软雅黑" pitchFamily="34" charset="-122"/>
                <a:ea typeface="微软雅黑" pitchFamily="34" charset="-122"/>
              </a:rPr>
              <a:t>一、非对称</a:t>
            </a:r>
            <a:r>
              <a:rPr lang="zh-CN" altLang="en-US" sz="2400" dirty="0" smtClean="0">
                <a:latin typeface="微软雅黑" pitchFamily="34" charset="-122"/>
                <a:ea typeface="微软雅黑" pitchFamily="34" charset="-122"/>
              </a:rPr>
              <a:t>密钥加密</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公开密钥加密</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加密过程。</a:t>
            </a:r>
            <a:endParaRPr lang="zh-CN" altLang="en-US" sz="2400" dirty="0">
              <a:latin typeface="微软雅黑" pitchFamily="34" charset="-122"/>
              <a:ea typeface="微软雅黑" pitchFamily="34" charset="-122"/>
            </a:endParaRPr>
          </a:p>
        </p:txBody>
      </p:sp>
    </p:spTree>
    <p:extLst>
      <p:ext uri="{BB962C8B-B14F-4D97-AF65-F5344CB8AC3E}">
        <p14:creationId xmlns:p14="http://schemas.microsoft.com/office/powerpoint/2010/main" val="1014816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3330" y="2454776"/>
            <a:ext cx="8559800" cy="1754326"/>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rPr>
              <a:t>Alice</a:t>
            </a:r>
            <a:r>
              <a:rPr lang="zh-CN" altLang="en-US" sz="2400" dirty="0">
                <a:latin typeface="Microsoft YaHei" charset="-122"/>
                <a:ea typeface="Microsoft YaHei" charset="-122"/>
                <a:cs typeface="Microsoft YaHei" charset="-122"/>
              </a:rPr>
              <a:t>给</a:t>
            </a:r>
            <a:r>
              <a:rPr lang="en-US" altLang="zh-CN" sz="2400" dirty="0" smtClean="0">
                <a:latin typeface="Microsoft YaHei" charset="-122"/>
                <a:ea typeface="Microsoft YaHei" charset="-122"/>
                <a:cs typeface="Microsoft YaHei" charset="-122"/>
              </a:rPr>
              <a:t>Bob</a:t>
            </a:r>
            <a:r>
              <a:rPr lang="zh-CN" altLang="en-US" sz="2400" dirty="0" smtClean="0">
                <a:latin typeface="Microsoft YaHei" charset="-122"/>
                <a:ea typeface="Microsoft YaHei" charset="-122"/>
                <a:cs typeface="Microsoft YaHei" charset="-122"/>
              </a:rPr>
              <a:t>写信：</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假设</a:t>
            </a:r>
            <a:r>
              <a:rPr lang="zh-CN" altLang="en-US" sz="2400" dirty="0">
                <a:latin typeface="Microsoft YaHei" charset="-122"/>
                <a:ea typeface="Microsoft YaHei" charset="-122"/>
                <a:cs typeface="Microsoft YaHei" charset="-122"/>
              </a:rPr>
              <a:t>加密用私钥，解密用公钥可以吗</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r>
              <a:rPr lang="zh-CN" altLang="en-US" sz="2400" b="1" dirty="0" smtClean="0">
                <a:latin typeface="Microsoft YaHei" charset="-122"/>
                <a:ea typeface="Microsoft YaHei" charset="-122"/>
                <a:cs typeface="Microsoft YaHei" charset="-122"/>
              </a:rPr>
              <a:t>没问题！完全可以！</a:t>
            </a:r>
            <a:endParaRPr lang="zh-CN" altLang="en-US" sz="2400" b="1" dirty="0">
              <a:latin typeface="Microsoft YaHei" charset="-122"/>
              <a:ea typeface="Microsoft YaHei" charset="-122"/>
              <a:cs typeface="Microsoft YaHei" charset="-122"/>
            </a:endParaRPr>
          </a:p>
        </p:txBody>
      </p:sp>
      <p:sp>
        <p:nvSpPr>
          <p:cNvPr id="10" name="文本框 9"/>
          <p:cNvSpPr txBox="1"/>
          <p:nvPr/>
        </p:nvSpPr>
        <p:spPr>
          <a:xfrm>
            <a:off x="273330" y="1531949"/>
            <a:ext cx="10861675" cy="646331"/>
          </a:xfrm>
          <a:prstGeom prst="rect">
            <a:avLst/>
          </a:prstGeom>
          <a:noFill/>
        </p:spPr>
        <p:txBody>
          <a:bodyPr wrap="square" rtlCol="0">
            <a:spAutoFit/>
          </a:bodyPr>
          <a:lstStyle/>
          <a:p>
            <a:pPr>
              <a:lnSpc>
                <a:spcPct val="150000"/>
              </a:lnSpc>
            </a:pPr>
            <a:r>
              <a:rPr lang="zh-CN" altLang="en-US" sz="2400" dirty="0">
                <a:latin typeface="微软雅黑" pitchFamily="34" charset="-122"/>
                <a:ea typeface="微软雅黑" pitchFamily="34" charset="-122"/>
              </a:rPr>
              <a:t>一、非对称</a:t>
            </a:r>
            <a:r>
              <a:rPr lang="zh-CN" altLang="en-US" sz="2400" dirty="0" smtClean="0">
                <a:latin typeface="微软雅黑" pitchFamily="34" charset="-122"/>
                <a:ea typeface="微软雅黑" pitchFamily="34" charset="-122"/>
              </a:rPr>
              <a:t>密钥加密</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公开密钥加密</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加密过程。</a:t>
            </a:r>
            <a:endParaRPr lang="zh-CN" altLang="en-US" sz="2400" dirty="0">
              <a:latin typeface="微软雅黑" pitchFamily="34" charset="-122"/>
              <a:ea typeface="微软雅黑" pitchFamily="34" charset="-122"/>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6477" y="1666593"/>
            <a:ext cx="1221852" cy="1221852"/>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8497" y="3091667"/>
            <a:ext cx="915959" cy="915959"/>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2914" y="3091667"/>
            <a:ext cx="915959" cy="915959"/>
          </a:xfrm>
          <a:prstGeom prst="rect">
            <a:avLst/>
          </a:prstGeom>
        </p:spPr>
      </p:pic>
      <p:sp>
        <p:nvSpPr>
          <p:cNvPr id="15" name="矩形 14"/>
          <p:cNvSpPr/>
          <p:nvPr/>
        </p:nvSpPr>
        <p:spPr>
          <a:xfrm>
            <a:off x="8978497" y="4224329"/>
            <a:ext cx="891591" cy="461665"/>
          </a:xfrm>
          <a:prstGeom prst="rect">
            <a:avLst/>
          </a:prstGeom>
        </p:spPr>
        <p:txBody>
          <a:bodyPr wrap="none">
            <a:spAutoFit/>
          </a:bodyPr>
          <a:lstStyle/>
          <a:p>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公钥</a:t>
            </a:r>
            <a:endParaRPr lang="zh-CN" altLang="en-US" sz="2400" dirty="0"/>
          </a:p>
        </p:txBody>
      </p:sp>
      <p:sp>
        <p:nvSpPr>
          <p:cNvPr id="16" name="矩形 15"/>
          <p:cNvSpPr/>
          <p:nvPr/>
        </p:nvSpPr>
        <p:spPr>
          <a:xfrm>
            <a:off x="10472914" y="4224329"/>
            <a:ext cx="891591" cy="461665"/>
          </a:xfrm>
          <a:prstGeom prst="rect">
            <a:avLst/>
          </a:prstGeom>
        </p:spPr>
        <p:txBody>
          <a:bodyPr wrap="none">
            <a:spAutoFit/>
          </a:bodyPr>
          <a:lstStyle/>
          <a:p>
            <a:r>
              <a:rPr lang="en-US" altLang="zh-CN" sz="2400" dirty="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私钥</a:t>
            </a:r>
            <a:endParaRPr lang="zh-CN" altLang="en-US" sz="2400" dirty="0"/>
          </a:p>
        </p:txBody>
      </p:sp>
      <mc:AlternateContent xmlns:mc="http://schemas.openxmlformats.org/markup-compatibility/2006" xmlns:a14="http://schemas.microsoft.com/office/drawing/2010/main">
        <mc:Choice Requires="a14">
          <p:sp>
            <p:nvSpPr>
              <p:cNvPr id="4" name="文本框 3"/>
              <p:cNvSpPr txBox="1"/>
              <p:nvPr/>
            </p:nvSpPr>
            <p:spPr>
              <a:xfrm>
                <a:off x="8516554" y="4824905"/>
                <a:ext cx="172266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4000" i="1" smtClean="0">
                              <a:latin typeface="Cambria Math" charset="0"/>
                            </a:rPr>
                          </m:ctrlPr>
                        </m:sSubSupPr>
                        <m:e>
                          <m:r>
                            <a:rPr kumimoji="1" lang="en-US" altLang="zh-CN" sz="4000" b="0" i="1" smtClean="0">
                              <a:latin typeface="Cambria Math" charset="0"/>
                            </a:rPr>
                            <m:t>𝐾</m:t>
                          </m:r>
                        </m:e>
                        <m:sub>
                          <m:r>
                            <a:rPr kumimoji="1" lang="en-US" altLang="zh-CN" sz="4000" b="0" i="1" smtClean="0">
                              <a:latin typeface="Cambria Math" charset="0"/>
                            </a:rPr>
                            <m:t>𝐵</m:t>
                          </m:r>
                        </m:sub>
                        <m:sup>
                          <m:r>
                            <a:rPr kumimoji="1" lang="en-US" altLang="zh-CN" sz="4000" b="0" i="1" smtClean="0">
                              <a:latin typeface="Cambria Math" charset="0"/>
                            </a:rPr>
                            <m:t>+</m:t>
                          </m:r>
                        </m:sup>
                      </m:sSubSup>
                    </m:oMath>
                  </m:oMathPara>
                </a14:m>
                <a:endParaRPr kumimoji="1" lang="zh-CN" altLang="en-US" sz="4000" dirty="0"/>
              </a:p>
            </p:txBody>
          </p:sp>
        </mc:Choice>
        <mc:Fallback xmlns="">
          <p:sp>
            <p:nvSpPr>
              <p:cNvPr id="4" name="文本框 3"/>
              <p:cNvSpPr txBox="1">
                <a:spLocks noRot="1" noChangeAspect="1" noMove="1" noResize="1" noEditPoints="1" noAdjustHandles="1" noChangeArrowheads="1" noChangeShapeType="1" noTextEdit="1"/>
              </p:cNvSpPr>
              <p:nvPr/>
            </p:nvSpPr>
            <p:spPr>
              <a:xfrm>
                <a:off x="8516554" y="4824905"/>
                <a:ext cx="1722665" cy="615553"/>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10124157" y="4824905"/>
                <a:ext cx="172266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4000" i="1" smtClean="0">
                              <a:latin typeface="Cambria Math" charset="0"/>
                            </a:rPr>
                          </m:ctrlPr>
                        </m:sSubSupPr>
                        <m:e>
                          <m:r>
                            <a:rPr kumimoji="1" lang="en-US" altLang="zh-CN" sz="4000" b="0" i="1" smtClean="0">
                              <a:latin typeface="Cambria Math" charset="0"/>
                            </a:rPr>
                            <m:t>𝐾</m:t>
                          </m:r>
                        </m:e>
                        <m:sub>
                          <m:r>
                            <a:rPr kumimoji="1" lang="en-US" altLang="zh-CN" sz="4000" b="0" i="1" smtClean="0">
                              <a:latin typeface="Cambria Math" charset="0"/>
                            </a:rPr>
                            <m:t>𝐵</m:t>
                          </m:r>
                        </m:sub>
                        <m:sup>
                          <m:r>
                            <a:rPr kumimoji="1" lang="en-US" altLang="zh-CN" sz="4000" b="0" i="1" smtClean="0">
                              <a:latin typeface="Cambria Math" charset="0"/>
                            </a:rPr>
                            <m:t>−</m:t>
                          </m:r>
                        </m:sup>
                      </m:sSubSup>
                    </m:oMath>
                  </m:oMathPara>
                </a14:m>
                <a:endParaRPr kumimoji="1" lang="zh-CN" altLang="en-US" sz="40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0124157" y="4824905"/>
                <a:ext cx="1722665" cy="615553"/>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436616" y="4655789"/>
                <a:ext cx="6503027" cy="615553"/>
              </a:xfrm>
              <a:prstGeom prst="rect">
                <a:avLst/>
              </a:prstGeom>
              <a:noFill/>
            </p:spPr>
            <p:txBody>
              <a:bodyPr wrap="square" lIns="0" tIns="0" rIns="0" bIns="0" rtlCol="0">
                <a:spAutoFit/>
              </a:bodyPr>
              <a:lstStyle/>
              <a:p>
                <a14:m>
                  <m:oMath xmlns:m="http://schemas.openxmlformats.org/officeDocument/2006/math">
                    <m:sSubSup>
                      <m:sSubSupPr>
                        <m:ctrlPr>
                          <a:rPr kumimoji="1" lang="en-US" altLang="zh-CN" sz="4000" i="1" smtClean="0">
                            <a:latin typeface="Cambria Math" charset="0"/>
                          </a:rPr>
                        </m:ctrlPr>
                      </m:sSubSupPr>
                      <m:e>
                        <m:sSubSup>
                          <m:sSubSupPr>
                            <m:ctrlPr>
                              <a:rPr kumimoji="1" lang="en-US" altLang="zh-CN" sz="4000" i="1">
                                <a:latin typeface="Cambria Math" charset="0"/>
                              </a:rPr>
                            </m:ctrlPr>
                          </m:sSubSupPr>
                          <m:e>
                            <m:r>
                              <a:rPr kumimoji="1" lang="en-US" altLang="zh-CN" sz="4000" i="1">
                                <a:latin typeface="Cambria Math" charset="0"/>
                              </a:rPr>
                              <m:t>𝐾</m:t>
                            </m:r>
                          </m:e>
                          <m:sub>
                            <m:r>
                              <a:rPr kumimoji="1" lang="en-US" altLang="zh-CN" sz="4000" i="1">
                                <a:latin typeface="Cambria Math" charset="0"/>
                              </a:rPr>
                              <m:t>𝐵</m:t>
                            </m:r>
                          </m:sub>
                          <m:sup>
                            <m:r>
                              <a:rPr kumimoji="1" lang="en-US" altLang="zh-CN" sz="4000" i="1">
                                <a:latin typeface="Cambria Math" charset="0"/>
                              </a:rPr>
                              <m:t>−</m:t>
                            </m:r>
                          </m:sup>
                        </m:sSubSup>
                        <m:r>
                          <a:rPr kumimoji="1" lang="en-US" altLang="zh-CN" sz="4000" b="0" i="1" smtClean="0">
                            <a:latin typeface="Cambria Math" charset="0"/>
                          </a:rPr>
                          <m:t>(</m:t>
                        </m:r>
                        <m:r>
                          <a:rPr kumimoji="1" lang="en-US" altLang="zh-CN" sz="4000" b="0" i="1" smtClean="0">
                            <a:latin typeface="Cambria Math" charset="0"/>
                          </a:rPr>
                          <m:t>𝐾</m:t>
                        </m:r>
                      </m:e>
                      <m:sub>
                        <m:r>
                          <a:rPr kumimoji="1" lang="en-US" altLang="zh-CN" sz="4000" b="0" i="1" smtClean="0">
                            <a:latin typeface="Cambria Math" charset="0"/>
                          </a:rPr>
                          <m:t>𝐵</m:t>
                        </m:r>
                      </m:sub>
                      <m:sup>
                        <m:r>
                          <a:rPr kumimoji="1" lang="en-US" altLang="zh-CN" sz="4000" b="0" i="1" smtClean="0">
                            <a:latin typeface="Cambria Math" charset="0"/>
                          </a:rPr>
                          <m:t>+</m:t>
                        </m:r>
                      </m:sup>
                    </m:sSubSup>
                    <m:r>
                      <a:rPr kumimoji="1" lang="en-US" altLang="zh-CN" sz="4000" b="0" i="1" smtClean="0">
                        <a:latin typeface="Cambria Math" charset="0"/>
                      </a:rPr>
                      <m:t>(</m:t>
                    </m:r>
                    <m:r>
                      <m:rPr>
                        <m:sty m:val="p"/>
                      </m:rPr>
                      <a:rPr kumimoji="1" lang="en-US" altLang="zh-CN" sz="4000" i="1">
                        <a:latin typeface="Cambria Math" charset="0"/>
                      </a:rPr>
                      <m:t>m</m:t>
                    </m:r>
                    <m:r>
                      <a:rPr kumimoji="1" lang="en-US" altLang="zh-CN" sz="4000" b="0" i="1" smtClean="0">
                        <a:latin typeface="Cambria Math" charset="0"/>
                      </a:rPr>
                      <m:t>))</m:t>
                    </m:r>
                  </m:oMath>
                </a14:m>
                <a:r>
                  <a:rPr kumimoji="1" lang="en-US" altLang="zh-CN" sz="4000" dirty="0" smtClean="0"/>
                  <a:t>=m=</a:t>
                </a:r>
                <a:r>
                  <a:rPr kumimoji="1" lang="en-US" altLang="zh-CN" sz="4000" dirty="0"/>
                  <a:t> </a:t>
                </a:r>
                <a14:m>
                  <m:oMath xmlns:m="http://schemas.openxmlformats.org/officeDocument/2006/math">
                    <m:sSubSup>
                      <m:sSubSupPr>
                        <m:ctrlPr>
                          <a:rPr kumimoji="1" lang="en-US" altLang="zh-CN" sz="4000" i="1">
                            <a:latin typeface="Cambria Math" charset="0"/>
                          </a:rPr>
                        </m:ctrlPr>
                      </m:sSubSupPr>
                      <m:e>
                        <m:sSubSup>
                          <m:sSubSupPr>
                            <m:ctrlPr>
                              <a:rPr kumimoji="1" lang="en-US" altLang="zh-CN" sz="4000" i="1">
                                <a:latin typeface="Cambria Math" charset="0"/>
                              </a:rPr>
                            </m:ctrlPr>
                          </m:sSubSupPr>
                          <m:e>
                            <m:r>
                              <a:rPr kumimoji="1" lang="en-US" altLang="zh-CN" sz="4000" i="1">
                                <a:latin typeface="Cambria Math" charset="0"/>
                              </a:rPr>
                              <m:t>𝐾</m:t>
                            </m:r>
                          </m:e>
                          <m:sub>
                            <m:r>
                              <a:rPr kumimoji="1" lang="en-US" altLang="zh-CN" sz="4000" i="1">
                                <a:latin typeface="Cambria Math" charset="0"/>
                              </a:rPr>
                              <m:t>𝐵</m:t>
                            </m:r>
                          </m:sub>
                          <m:sup>
                            <m:r>
                              <a:rPr kumimoji="1" lang="en-US" altLang="zh-CN" sz="4000" b="0" i="1" smtClean="0">
                                <a:latin typeface="Cambria Math" charset="0"/>
                              </a:rPr>
                              <m:t>+</m:t>
                            </m:r>
                          </m:sup>
                        </m:sSubSup>
                        <m:r>
                          <a:rPr kumimoji="1" lang="en-US" altLang="zh-CN" sz="4000" i="1">
                            <a:latin typeface="Cambria Math" charset="0"/>
                          </a:rPr>
                          <m:t>(</m:t>
                        </m:r>
                        <m:r>
                          <a:rPr kumimoji="1" lang="en-US" altLang="zh-CN" sz="4000" i="1">
                            <a:latin typeface="Cambria Math" charset="0"/>
                          </a:rPr>
                          <m:t>𝐾</m:t>
                        </m:r>
                      </m:e>
                      <m:sub>
                        <m:r>
                          <a:rPr kumimoji="1" lang="en-US" altLang="zh-CN" sz="4000" i="1">
                            <a:latin typeface="Cambria Math" charset="0"/>
                          </a:rPr>
                          <m:t>𝐵</m:t>
                        </m:r>
                      </m:sub>
                      <m:sup>
                        <m:r>
                          <a:rPr kumimoji="1" lang="en-US" altLang="zh-CN" sz="4000" b="0" i="1" smtClean="0">
                            <a:latin typeface="Cambria Math" charset="0"/>
                          </a:rPr>
                          <m:t>−</m:t>
                        </m:r>
                      </m:sup>
                    </m:sSubSup>
                    <m:r>
                      <a:rPr kumimoji="1" lang="en-US" altLang="zh-CN" sz="4000" i="1">
                        <a:latin typeface="Cambria Math" charset="0"/>
                      </a:rPr>
                      <m:t>(</m:t>
                    </m:r>
                    <m:r>
                      <m:rPr>
                        <m:sty m:val="p"/>
                      </m:rPr>
                      <a:rPr kumimoji="1" lang="en-US" altLang="zh-CN" sz="4000" i="1">
                        <a:latin typeface="Cambria Math" charset="0"/>
                      </a:rPr>
                      <m:t>m</m:t>
                    </m:r>
                    <m:r>
                      <a:rPr kumimoji="1" lang="en-US" altLang="zh-CN" sz="4000" i="1">
                        <a:latin typeface="Cambria Math" charset="0"/>
                      </a:rPr>
                      <m:t>))</m:t>
                    </m:r>
                  </m:oMath>
                </a14:m>
                <a:endParaRPr kumimoji="1" lang="zh-CN" altLang="en-US" sz="40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436616" y="4655789"/>
                <a:ext cx="6503027" cy="615553"/>
              </a:xfrm>
              <a:prstGeom prst="rect">
                <a:avLst/>
              </a:prstGeom>
              <a:blipFill rotWithShape="0">
                <a:blip r:embed="rId8"/>
                <a:stretch>
                  <a:fillRect t="-25743" b="-485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88271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0" y="1521279"/>
            <a:ext cx="4531055" cy="3970318"/>
          </a:xfrm>
          <a:prstGeom prst="rect">
            <a:avLst/>
          </a:prstGeom>
          <a:noFill/>
        </p:spPr>
        <p:txBody>
          <a:bodyPr wrap="square" rtlCol="0">
            <a:spAutoFit/>
          </a:bodyPr>
          <a:lstStyle/>
          <a:p>
            <a:pPr lvl="0" algn="just">
              <a:lnSpc>
                <a:spcPct val="150000"/>
              </a:lnSpc>
            </a:pPr>
            <a:r>
              <a:rPr lang="zh-CN" altLang="en-US" sz="2400" dirty="0">
                <a:latin typeface="微软雅黑" pitchFamily="34" charset="-122"/>
                <a:ea typeface="微软雅黑" pitchFamily="34" charset="-122"/>
                <a:cs typeface="Microsoft YaHei" charset="-122"/>
                <a:sym typeface="+mn-ea"/>
              </a:rPr>
              <a:t>网络安全</a:t>
            </a:r>
            <a:r>
              <a:rPr lang="zh-CN" altLang="en-US" sz="2400" dirty="0" smtClean="0">
                <a:latin typeface="微软雅黑" pitchFamily="34" charset="-122"/>
                <a:ea typeface="微软雅黑" pitchFamily="34" charset="-122"/>
                <a:cs typeface="Microsoft YaHei" charset="-122"/>
                <a:sym typeface="+mn-ea"/>
              </a:rPr>
              <a:t>概述</a:t>
            </a:r>
            <a:endParaRPr lang="en-US" altLang="zh-CN" sz="2400" dirty="0" smtClean="0">
              <a:latin typeface="微软雅黑" pitchFamily="34" charset="-122"/>
              <a:ea typeface="微软雅黑" pitchFamily="34" charset="-122"/>
              <a:cs typeface="Microsoft YaHei" charset="-122"/>
              <a:sym typeface="+mn-ea"/>
            </a:endParaRPr>
          </a:p>
          <a:p>
            <a:pPr algn="just">
              <a:lnSpc>
                <a:spcPct val="150000"/>
              </a:lnSpc>
            </a:pPr>
            <a:r>
              <a:rPr lang="zh-CN" altLang="en-US" sz="2400" dirty="0">
                <a:latin typeface="微软雅黑" pitchFamily="34" charset="-122"/>
                <a:ea typeface="微软雅黑" pitchFamily="34" charset="-122"/>
                <a:cs typeface="Microsoft YaHei" charset="-122"/>
                <a:sym typeface="+mn-ea"/>
              </a:rPr>
              <a:t>数据加密</a:t>
            </a:r>
          </a:p>
          <a:p>
            <a:pPr algn="just">
              <a:lnSpc>
                <a:spcPct val="150000"/>
              </a:lnSpc>
            </a:pPr>
            <a:r>
              <a:rPr lang="zh-CN" altLang="en-US" sz="2400" dirty="0">
                <a:solidFill>
                  <a:srgbClr val="FF0000"/>
                </a:solidFill>
                <a:latin typeface="微软雅黑" pitchFamily="34" charset="-122"/>
                <a:ea typeface="微软雅黑" pitchFamily="34" charset="-122"/>
                <a:cs typeface="Microsoft YaHei" charset="-122"/>
                <a:sym typeface="+mn-ea"/>
              </a:rPr>
              <a:t>消息完整性与数字签名</a:t>
            </a:r>
          </a:p>
          <a:p>
            <a:pPr algn="just">
              <a:lnSpc>
                <a:spcPct val="150000"/>
              </a:lnSpc>
            </a:pPr>
            <a:r>
              <a:rPr lang="zh-CN" altLang="en-US" sz="2400" dirty="0">
                <a:latin typeface="微软雅黑" pitchFamily="34" charset="-122"/>
                <a:ea typeface="微软雅黑" pitchFamily="34" charset="-122"/>
                <a:cs typeface="Microsoft YaHei" charset="-122"/>
                <a:sym typeface="+mn-ea"/>
              </a:rPr>
              <a:t>身份认证</a:t>
            </a:r>
          </a:p>
          <a:p>
            <a:pPr algn="just">
              <a:lnSpc>
                <a:spcPct val="150000"/>
              </a:lnSpc>
            </a:pPr>
            <a:r>
              <a:rPr lang="zh-CN" altLang="en-US" sz="2400" dirty="0">
                <a:latin typeface="微软雅黑" pitchFamily="34" charset="-122"/>
                <a:ea typeface="微软雅黑" pitchFamily="34" charset="-122"/>
                <a:cs typeface="Microsoft YaHei" charset="-122"/>
                <a:sym typeface="+mn-ea"/>
              </a:rPr>
              <a:t>密钥分发中心与证书认证</a:t>
            </a:r>
          </a:p>
          <a:p>
            <a:pPr algn="just">
              <a:lnSpc>
                <a:spcPct val="150000"/>
              </a:lnSpc>
            </a:pPr>
            <a:r>
              <a:rPr lang="zh-CN" altLang="en-US" sz="2400" dirty="0">
                <a:latin typeface="微软雅黑" pitchFamily="34" charset="-122"/>
                <a:ea typeface="微软雅黑" pitchFamily="34" charset="-122"/>
                <a:cs typeface="Microsoft YaHei" charset="-122"/>
                <a:sym typeface="+mn-ea"/>
              </a:rPr>
              <a:t>防火墙与入侵检测系统</a:t>
            </a:r>
          </a:p>
          <a:p>
            <a:pPr algn="just">
              <a:lnSpc>
                <a:spcPct val="150000"/>
              </a:lnSpc>
            </a:pPr>
            <a:r>
              <a:rPr lang="zh-CN" altLang="en-US" sz="2400" dirty="0">
                <a:latin typeface="微软雅黑" pitchFamily="34" charset="-122"/>
                <a:ea typeface="微软雅黑" pitchFamily="34" charset="-122"/>
                <a:cs typeface="Microsoft YaHei" charset="-122"/>
                <a:sym typeface="+mn-ea"/>
              </a:rPr>
              <a:t>网络安全</a:t>
            </a:r>
            <a:r>
              <a:rPr lang="zh-CN" altLang="en-US" sz="2400" dirty="0" smtClean="0">
                <a:latin typeface="微软雅黑" pitchFamily="34" charset="-122"/>
                <a:ea typeface="微软雅黑" pitchFamily="34" charset="-122"/>
                <a:cs typeface="Microsoft YaHei" charset="-122"/>
                <a:sym typeface="+mn-ea"/>
              </a:rPr>
              <a:t>协议</a:t>
            </a:r>
            <a:endParaRPr lang="zh-CN" altLang="en-US" sz="2400" dirty="0">
              <a:latin typeface="微软雅黑" pitchFamily="34" charset="-122"/>
              <a:ea typeface="微软雅黑" pitchFamily="34" charset="-122"/>
              <a:cs typeface="Microsoft YaHei" charset="-122"/>
              <a:sym typeface="+mn-ea"/>
            </a:endParaRPr>
          </a:p>
        </p:txBody>
      </p:sp>
      <p:sp>
        <p:nvSpPr>
          <p:cNvPr id="3" name="左大括号 2"/>
          <p:cNvSpPr/>
          <p:nvPr/>
        </p:nvSpPr>
        <p:spPr>
          <a:xfrm>
            <a:off x="3821373" y="1733266"/>
            <a:ext cx="573206" cy="34810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sz="2400">
              <a:latin typeface="微软雅黑" pitchFamily="34" charset="-122"/>
              <a:ea typeface="微软雅黑" pitchFamily="34" charset="-122"/>
            </a:endParaRPr>
          </a:p>
        </p:txBody>
      </p:sp>
      <p:sp>
        <p:nvSpPr>
          <p:cNvPr id="31" name="TextBox 30"/>
          <p:cNvSpPr txBox="1"/>
          <p:nvPr/>
        </p:nvSpPr>
        <p:spPr>
          <a:xfrm>
            <a:off x="1583140" y="3005961"/>
            <a:ext cx="2376986" cy="461665"/>
          </a:xfrm>
          <a:prstGeom prst="rect">
            <a:avLst/>
          </a:prstGeom>
          <a:noFill/>
        </p:spPr>
        <p:txBody>
          <a:bodyPr wrap="square" rtlCol="0">
            <a:spAutoFit/>
          </a:bodyPr>
          <a:lstStyle/>
          <a:p>
            <a:pPr algn="just"/>
            <a:r>
              <a:rPr lang="zh-CN" altLang="en-US" sz="2400" dirty="0" smtClean="0">
                <a:latin typeface="微软雅黑" pitchFamily="34" charset="-122"/>
                <a:ea typeface="微软雅黑" pitchFamily="34" charset="-122"/>
              </a:rPr>
              <a:t>网络安全基础</a:t>
            </a:r>
            <a:endParaRPr lang="zh-CN" altLang="en-US" sz="2400"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211209410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1588168" y="1129168"/>
            <a:ext cx="4531055" cy="3831818"/>
          </a:xfrm>
          <a:prstGeom prst="rect">
            <a:avLst/>
          </a:prstGeom>
          <a:noFill/>
        </p:spPr>
        <p:txBody>
          <a:bodyPr wrap="square" rtlCol="0">
            <a:spAutoFit/>
          </a:bodyPr>
          <a:lstStyle/>
          <a:p>
            <a:pPr lvl="0" algn="just">
              <a:lnSpc>
                <a:spcPct val="150000"/>
              </a:lnSpc>
            </a:pPr>
            <a:r>
              <a:rPr lang="zh-CN" altLang="en-US" dirty="0" smtClean="0">
                <a:solidFill>
                  <a:srgbClr val="FF0000"/>
                </a:solidFill>
                <a:latin typeface="微软雅黑" pitchFamily="34" charset="-122"/>
                <a:ea typeface="微软雅黑" pitchFamily="34" charset="-122"/>
                <a:cs typeface="Microsoft YaHei" charset="-122"/>
                <a:sym typeface="+mn-ea"/>
              </a:rPr>
              <a:t>消息完整性检测</a:t>
            </a:r>
            <a:r>
              <a:rPr lang="zh-CN" altLang="en-US" dirty="0" smtClean="0">
                <a:solidFill>
                  <a:srgbClr val="FF0000"/>
                </a:solidFill>
                <a:latin typeface="微软雅黑" pitchFamily="34" charset="-122"/>
                <a:ea typeface="微软雅黑" pitchFamily="34" charset="-122"/>
                <a:cs typeface="Microsoft YaHei" charset="-122"/>
                <a:sym typeface="+mn-ea"/>
              </a:rPr>
              <a:t>方法</a:t>
            </a:r>
            <a:endParaRPr lang="en-US" altLang="zh-CN" dirty="0" smtClean="0">
              <a:solidFill>
                <a:srgbClr val="FF0000"/>
              </a:solidFill>
              <a:latin typeface="微软雅黑" pitchFamily="34" charset="-122"/>
              <a:ea typeface="微软雅黑" pitchFamily="34" charset="-122"/>
              <a:cs typeface="Microsoft YaHei" charset="-122"/>
              <a:sym typeface="+mn-ea"/>
            </a:endParaRPr>
          </a:p>
          <a:p>
            <a:pPr lvl="0" algn="just">
              <a:lnSpc>
                <a:spcPct val="150000"/>
              </a:lnSpc>
            </a:pPr>
            <a:endParaRPr lang="en-US" altLang="zh-CN" dirty="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dirty="0" smtClean="0">
                <a:latin typeface="微软雅黑" pitchFamily="34" charset="-122"/>
                <a:ea typeface="微软雅黑" pitchFamily="34" charset="-122"/>
                <a:cs typeface="Microsoft YaHei" charset="-122"/>
                <a:sym typeface="+mn-ea"/>
              </a:rPr>
              <a:t>报文</a:t>
            </a:r>
            <a:r>
              <a:rPr lang="zh-CN" altLang="en-US" dirty="0" smtClean="0">
                <a:latin typeface="微软雅黑" pitchFamily="34" charset="-122"/>
                <a:ea typeface="微软雅黑" pitchFamily="34" charset="-122"/>
                <a:cs typeface="Microsoft YaHei" charset="-122"/>
                <a:sym typeface="+mn-ea"/>
              </a:rPr>
              <a:t>认证</a:t>
            </a: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dirty="0" smtClean="0">
                <a:latin typeface="微软雅黑" pitchFamily="34" charset="-122"/>
                <a:ea typeface="微软雅黑" pitchFamily="34" charset="-122"/>
                <a:cs typeface="Microsoft YaHei" charset="-122"/>
                <a:sym typeface="+mn-ea"/>
              </a:rPr>
              <a:t>数字签名</a:t>
            </a:r>
            <a:endParaRPr lang="zh-CN" altLang="en-US" dirty="0">
              <a:latin typeface="微软雅黑" pitchFamily="34" charset="-122"/>
              <a:ea typeface="微软雅黑" pitchFamily="34" charset="-122"/>
              <a:cs typeface="Microsoft YaHei" charset="-122"/>
              <a:sym typeface="+mn-ea"/>
            </a:endParaRPr>
          </a:p>
        </p:txBody>
      </p:sp>
      <p:sp>
        <p:nvSpPr>
          <p:cNvPr id="6" name="左大括号 5"/>
          <p:cNvSpPr/>
          <p:nvPr/>
        </p:nvSpPr>
        <p:spPr>
          <a:xfrm>
            <a:off x="1154331" y="1351021"/>
            <a:ext cx="433837" cy="33881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a:latin typeface="微软雅黑" pitchFamily="34" charset="-122"/>
              <a:ea typeface="微软雅黑" pitchFamily="34" charset="-122"/>
            </a:endParaRPr>
          </a:p>
        </p:txBody>
      </p:sp>
      <p:sp>
        <p:nvSpPr>
          <p:cNvPr id="9" name="TextBox 30"/>
          <p:cNvSpPr txBox="1"/>
          <p:nvPr/>
        </p:nvSpPr>
        <p:spPr>
          <a:xfrm>
            <a:off x="0" y="2607875"/>
            <a:ext cx="1747889" cy="874407"/>
          </a:xfrm>
          <a:prstGeom prst="rect">
            <a:avLst/>
          </a:prstGeom>
          <a:noFill/>
        </p:spPr>
        <p:txBody>
          <a:bodyPr wrap="square" rtlCol="0">
            <a:spAutoFit/>
          </a:bodyPr>
          <a:lstStyle/>
          <a:p>
            <a:pPr algn="just">
              <a:lnSpc>
                <a:spcPct val="150000"/>
              </a:lnSpc>
            </a:pPr>
            <a:r>
              <a:rPr lang="zh-CN" altLang="en-US" dirty="0" smtClean="0">
                <a:latin typeface="微软雅黑" pitchFamily="34" charset="-122"/>
                <a:ea typeface="微软雅黑" pitchFamily="34" charset="-122"/>
              </a:rPr>
              <a:t>消息完整性</a:t>
            </a:r>
            <a:endParaRPr lang="en-US" altLang="zh-CN" dirty="0" smtClean="0">
              <a:latin typeface="微软雅黑" pitchFamily="34" charset="-122"/>
              <a:ea typeface="微软雅黑" pitchFamily="34" charset="-122"/>
            </a:endParaRPr>
          </a:p>
          <a:p>
            <a:pPr algn="just">
              <a:lnSpc>
                <a:spcPct val="150000"/>
              </a:lnSpc>
            </a:pPr>
            <a:r>
              <a:rPr lang="zh-CN" altLang="en-US" dirty="0" smtClean="0">
                <a:latin typeface="微软雅黑" pitchFamily="34" charset="-122"/>
                <a:ea typeface="微软雅黑" pitchFamily="34" charset="-122"/>
              </a:rPr>
              <a:t>与数字签名</a:t>
            </a:r>
            <a:endParaRPr lang="zh-CN" altLang="en-US" dirty="0">
              <a:latin typeface="微软雅黑" pitchFamily="34" charset="-122"/>
              <a:ea typeface="微软雅黑" pitchFamily="34" charset="-122"/>
            </a:endParaRPr>
          </a:p>
        </p:txBody>
      </p:sp>
      <p:sp>
        <p:nvSpPr>
          <p:cNvPr id="7" name="TextBox 4"/>
          <p:cNvSpPr txBox="1"/>
          <p:nvPr/>
        </p:nvSpPr>
        <p:spPr>
          <a:xfrm>
            <a:off x="4174539" y="301298"/>
            <a:ext cx="6028242" cy="2862322"/>
          </a:xfrm>
          <a:prstGeom prst="rect">
            <a:avLst/>
          </a:prstGeom>
          <a:noFill/>
          <a:ln>
            <a:solidFill>
              <a:schemeClr val="tx1"/>
            </a:solidFill>
          </a:ln>
        </p:spPr>
        <p:txBody>
          <a:bodyPr wrap="square" rtlCol="0">
            <a:spAutoFit/>
          </a:bodyPr>
          <a:lstStyle/>
          <a:p>
            <a:pPr>
              <a:lnSpc>
                <a:spcPct val="150000"/>
              </a:lnSpc>
            </a:pPr>
            <a:r>
              <a:rPr lang="zh-CN" altLang="en-US" sz="2000" smtClean="0">
                <a:latin typeface="微软雅黑" pitchFamily="34" charset="-122"/>
                <a:ea typeface="微软雅黑" pitchFamily="34" charset="-122"/>
                <a:cs typeface="Microsoft YaHei" charset="-122"/>
              </a:rPr>
              <a:t>消息</a:t>
            </a:r>
            <a:r>
              <a:rPr lang="zh-CN" altLang="en-US" sz="2000" dirty="0" smtClean="0">
                <a:latin typeface="微软雅黑" pitchFamily="34" charset="-122"/>
                <a:ea typeface="微软雅黑" pitchFamily="34" charset="-122"/>
                <a:cs typeface="Microsoft YaHei" charset="-122"/>
              </a:rPr>
              <a:t>完整性（报文认证）的目标</a:t>
            </a:r>
          </a:p>
          <a:p>
            <a:pPr>
              <a:lnSpc>
                <a:spcPct val="150000"/>
              </a:lnSpc>
            </a:pPr>
            <a:r>
              <a:rPr lang="zh-CN" altLang="en-US" sz="2000" dirty="0" smtClean="0">
                <a:latin typeface="微软雅黑" pitchFamily="34" charset="-122"/>
                <a:ea typeface="微软雅黑" pitchFamily="34" charset="-122"/>
                <a:cs typeface="Microsoft YaHei" charset="-122"/>
              </a:rPr>
              <a:t>       </a:t>
            </a:r>
            <a:r>
              <a:rPr lang="en-US" altLang="zh-CN" sz="2000" dirty="0" smtClean="0">
                <a:latin typeface="微软雅黑" pitchFamily="34" charset="-122"/>
                <a:ea typeface="微软雅黑" pitchFamily="34" charset="-122"/>
                <a:cs typeface="Microsoft YaHei" charset="-122"/>
              </a:rPr>
              <a:t>1</a:t>
            </a:r>
            <a:r>
              <a:rPr lang="zh-CN" altLang="en-US" sz="2000" dirty="0" smtClean="0">
                <a:latin typeface="微软雅黑" pitchFamily="34" charset="-122"/>
                <a:ea typeface="微软雅黑" pitchFamily="34" charset="-122"/>
                <a:cs typeface="Microsoft YaHei" charset="-122"/>
              </a:rPr>
              <a:t>、证明报文确实来自声称的发送方；</a:t>
            </a:r>
          </a:p>
          <a:p>
            <a:pPr>
              <a:lnSpc>
                <a:spcPct val="150000"/>
              </a:lnSpc>
            </a:pPr>
            <a:r>
              <a:rPr lang="en-US" altLang="zh-CN" sz="2000" dirty="0" smtClean="0">
                <a:latin typeface="微软雅黑" pitchFamily="34" charset="-122"/>
                <a:ea typeface="微软雅黑" pitchFamily="34" charset="-122"/>
                <a:cs typeface="Microsoft YaHei" charset="-122"/>
              </a:rPr>
              <a:t>       2</a:t>
            </a:r>
            <a:r>
              <a:rPr lang="zh-CN" altLang="en-US" sz="2000" dirty="0" smtClean="0">
                <a:latin typeface="微软雅黑" pitchFamily="34" charset="-122"/>
                <a:ea typeface="微软雅黑" pitchFamily="34" charset="-122"/>
                <a:cs typeface="Microsoft YaHei" charset="-122"/>
              </a:rPr>
              <a:t>、验证报文在传输过程中没有被篡改；</a:t>
            </a:r>
          </a:p>
          <a:p>
            <a:pPr>
              <a:lnSpc>
                <a:spcPct val="150000"/>
              </a:lnSpc>
            </a:pPr>
            <a:r>
              <a:rPr lang="en-US" altLang="zh-CN" sz="2000" dirty="0" smtClean="0">
                <a:latin typeface="微软雅黑" pitchFamily="34" charset="-122"/>
                <a:ea typeface="微软雅黑" pitchFamily="34" charset="-122"/>
                <a:cs typeface="Microsoft YaHei" charset="-122"/>
              </a:rPr>
              <a:t>       3</a:t>
            </a:r>
            <a:r>
              <a:rPr lang="zh-CN" altLang="en-US" sz="2000" dirty="0" smtClean="0">
                <a:latin typeface="微软雅黑" pitchFamily="34" charset="-122"/>
                <a:ea typeface="微软雅黑" pitchFamily="34" charset="-122"/>
                <a:cs typeface="Microsoft YaHei" charset="-122"/>
              </a:rPr>
              <a:t>、预防报文的</a:t>
            </a:r>
            <a:r>
              <a:rPr lang="zh-CN" altLang="en-US" sz="2000" dirty="0" smtClean="0">
                <a:solidFill>
                  <a:srgbClr val="C00000"/>
                </a:solidFill>
                <a:latin typeface="微软雅黑" pitchFamily="34" charset="-122"/>
                <a:ea typeface="微软雅黑" pitchFamily="34" charset="-122"/>
                <a:cs typeface="Microsoft YaHei" charset="-122"/>
              </a:rPr>
              <a:t>时间、顺序</a:t>
            </a:r>
            <a:r>
              <a:rPr lang="zh-CN" altLang="en-US" sz="2000" dirty="0" smtClean="0">
                <a:latin typeface="微软雅黑" pitchFamily="34" charset="-122"/>
                <a:ea typeface="微软雅黑" pitchFamily="34" charset="-122"/>
                <a:cs typeface="Microsoft YaHei" charset="-122"/>
              </a:rPr>
              <a:t>被篡改；</a:t>
            </a:r>
          </a:p>
          <a:p>
            <a:pPr>
              <a:lnSpc>
                <a:spcPct val="150000"/>
              </a:lnSpc>
            </a:pPr>
            <a:r>
              <a:rPr lang="en-US" altLang="zh-CN" sz="2000" dirty="0" smtClean="0">
                <a:latin typeface="微软雅黑" pitchFamily="34" charset="-122"/>
                <a:ea typeface="微软雅黑" pitchFamily="34" charset="-122"/>
                <a:cs typeface="Microsoft YaHei" charset="-122"/>
              </a:rPr>
              <a:t>       4</a:t>
            </a:r>
            <a:r>
              <a:rPr lang="zh-CN" altLang="en-US" sz="2000" dirty="0" smtClean="0">
                <a:latin typeface="微软雅黑" pitchFamily="34" charset="-122"/>
                <a:ea typeface="微软雅黑" pitchFamily="34" charset="-122"/>
                <a:cs typeface="Microsoft YaHei" charset="-122"/>
              </a:rPr>
              <a:t>、预防报文</a:t>
            </a:r>
            <a:r>
              <a:rPr lang="zh-CN" altLang="en-US" sz="2000" dirty="0" smtClean="0">
                <a:solidFill>
                  <a:srgbClr val="C00000"/>
                </a:solidFill>
                <a:latin typeface="微软雅黑" pitchFamily="34" charset="-122"/>
                <a:ea typeface="微软雅黑" pitchFamily="34" charset="-122"/>
                <a:cs typeface="Microsoft YaHei" charset="-122"/>
              </a:rPr>
              <a:t>持有期</a:t>
            </a:r>
            <a:r>
              <a:rPr lang="zh-CN" altLang="en-US" sz="2000" dirty="0" smtClean="0">
                <a:latin typeface="微软雅黑" pitchFamily="34" charset="-122"/>
                <a:ea typeface="微软雅黑" pitchFamily="34" charset="-122"/>
                <a:cs typeface="Microsoft YaHei" charset="-122"/>
              </a:rPr>
              <a:t>被篡改；</a:t>
            </a:r>
          </a:p>
          <a:p>
            <a:pPr>
              <a:lnSpc>
                <a:spcPct val="150000"/>
              </a:lnSpc>
            </a:pPr>
            <a:r>
              <a:rPr lang="en-US" altLang="zh-CN" sz="2000" dirty="0" smtClean="0">
                <a:latin typeface="微软雅黑" pitchFamily="34" charset="-122"/>
                <a:ea typeface="微软雅黑" pitchFamily="34" charset="-122"/>
                <a:cs typeface="Microsoft YaHei" charset="-122"/>
              </a:rPr>
              <a:t>       5</a:t>
            </a:r>
            <a:r>
              <a:rPr lang="zh-CN" altLang="en-US" sz="2000" dirty="0" smtClean="0">
                <a:latin typeface="微软雅黑" pitchFamily="34" charset="-122"/>
                <a:ea typeface="微软雅黑" pitchFamily="34" charset="-122"/>
                <a:cs typeface="Microsoft YaHei" charset="-122"/>
              </a:rPr>
              <a:t>、预防</a:t>
            </a:r>
            <a:r>
              <a:rPr lang="zh-CN" altLang="en-US" sz="2000" dirty="0" smtClean="0">
                <a:solidFill>
                  <a:srgbClr val="C00000"/>
                </a:solidFill>
                <a:latin typeface="微软雅黑" pitchFamily="34" charset="-122"/>
                <a:ea typeface="微软雅黑" pitchFamily="34" charset="-122"/>
                <a:cs typeface="Microsoft YaHei" charset="-122"/>
              </a:rPr>
              <a:t>抵赖</a:t>
            </a:r>
            <a:r>
              <a:rPr lang="zh-CN" altLang="en-US" sz="2000" dirty="0" smtClean="0">
                <a:latin typeface="微软雅黑" pitchFamily="34" charset="-122"/>
                <a:ea typeface="微软雅黑" pitchFamily="34" charset="-122"/>
                <a:cs typeface="Microsoft YaHei" charset="-122"/>
              </a:rPr>
              <a:t>。</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297" y="3517282"/>
            <a:ext cx="1221852" cy="1221852"/>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3931" y="3451377"/>
            <a:ext cx="1221852" cy="1221852"/>
          </a:xfrm>
          <a:prstGeom prst="rect">
            <a:avLst/>
          </a:prstGeom>
        </p:spPr>
      </p:pic>
    </p:spTree>
    <p:extLst>
      <p:ext uri="{BB962C8B-B14F-4D97-AF65-F5344CB8AC3E}">
        <p14:creationId xmlns:p14="http://schemas.microsoft.com/office/powerpoint/2010/main" val="156248779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0464" y="801399"/>
            <a:ext cx="10255250" cy="5170646"/>
          </a:xfrm>
          <a:prstGeom prst="rect">
            <a:avLst/>
          </a:prstGeom>
          <a:noFill/>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一、消息完整性检测方法：用散列函数，对报文</a:t>
            </a:r>
            <a:r>
              <a:rPr lang="en-US" altLang="zh-CN" sz="2000" dirty="0" smtClean="0">
                <a:latin typeface="Microsoft YaHei" charset="-122"/>
                <a:ea typeface="Microsoft YaHei" charset="-122"/>
                <a:cs typeface="Microsoft YaHei" charset="-122"/>
              </a:rPr>
              <a:t>m</a:t>
            </a:r>
            <a:r>
              <a:rPr lang="zh-CN" altLang="en-US" sz="2000" dirty="0" smtClean="0">
                <a:latin typeface="Microsoft YaHei" charset="-122"/>
                <a:ea typeface="Microsoft YaHei" charset="-122"/>
                <a:cs typeface="Microsoft YaHei" charset="-122"/>
              </a:rPr>
              <a:t>进行散列化。</a:t>
            </a:r>
            <a:endParaRPr lang="en-US" altLang="zh-CN" sz="2000" dirty="0" smtClean="0">
              <a:latin typeface="Microsoft YaHei" charset="-122"/>
              <a:ea typeface="Microsoft YaHei" charset="-122"/>
              <a:cs typeface="Microsoft YaHei" charset="-122"/>
            </a:endParaRPr>
          </a:p>
          <a:p>
            <a:pPr>
              <a:lnSpc>
                <a:spcPct val="150000"/>
              </a:lnSpc>
            </a:pPr>
            <a:r>
              <a:rPr lang="zh-CN" altLang="en-US" sz="2000" b="1" dirty="0" smtClean="0">
                <a:latin typeface="Microsoft YaHei" charset="-122"/>
                <a:ea typeface="Microsoft YaHei" charset="-122"/>
                <a:cs typeface="Microsoft YaHei" charset="-122"/>
              </a:rPr>
              <a:t>散列</a:t>
            </a:r>
            <a:r>
              <a:rPr lang="zh-CN" altLang="en-US" sz="2000" b="1" dirty="0">
                <a:latin typeface="Microsoft YaHei" charset="-122"/>
                <a:ea typeface="Microsoft YaHei" charset="-122"/>
                <a:cs typeface="Microsoft YaHei" charset="-122"/>
              </a:rPr>
              <a:t>函数的特性：</a:t>
            </a:r>
            <a:endParaRPr lang="en-US" altLang="zh-CN" sz="2000" b="1"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、散列函数算法</a:t>
            </a:r>
            <a:r>
              <a:rPr lang="zh-CN" altLang="en-US" sz="2000" dirty="0">
                <a:solidFill>
                  <a:srgbClr val="C00000"/>
                </a:solidFill>
                <a:latin typeface="Microsoft YaHei" charset="-122"/>
                <a:ea typeface="Microsoft YaHei" charset="-122"/>
                <a:cs typeface="Microsoft YaHei" charset="-122"/>
              </a:rPr>
              <a:t>公开</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a:t>
            </a:r>
            <a:r>
              <a:rPr lang="en-US" altLang="zh-CN" sz="2000" dirty="0">
                <a:latin typeface="Microsoft YaHei" charset="-122"/>
                <a:ea typeface="Microsoft YaHei" charset="-122"/>
                <a:cs typeface="Microsoft YaHei" charset="-122"/>
              </a:rPr>
              <a:t>2</a:t>
            </a:r>
            <a:r>
              <a:rPr lang="zh-CN" altLang="en-US" sz="2000" dirty="0">
                <a:latin typeface="Microsoft YaHei" charset="-122"/>
                <a:ea typeface="Microsoft YaHei" charset="-122"/>
                <a:cs typeface="Microsoft YaHei" charset="-122"/>
              </a:rPr>
              <a:t>、</a:t>
            </a:r>
            <a:r>
              <a:rPr lang="zh-CN" altLang="en-US" sz="2000" dirty="0">
                <a:solidFill>
                  <a:srgbClr val="C00000"/>
                </a:solidFill>
                <a:latin typeface="Microsoft YaHei" charset="-122"/>
                <a:ea typeface="Microsoft YaHei" charset="-122"/>
                <a:cs typeface="Microsoft YaHei" charset="-122"/>
              </a:rPr>
              <a:t>快速</a:t>
            </a:r>
            <a:r>
              <a:rPr lang="zh-CN" altLang="en-US" sz="2000" dirty="0">
                <a:latin typeface="Microsoft YaHei" charset="-122"/>
                <a:ea typeface="Microsoft YaHei" charset="-122"/>
                <a:cs typeface="Microsoft YaHei" charset="-122"/>
              </a:rPr>
              <a:t>计算</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a:t>
            </a:r>
            <a:r>
              <a:rPr lang="en-US" altLang="zh-CN" sz="2000" dirty="0">
                <a:latin typeface="Microsoft YaHei" charset="-122"/>
                <a:ea typeface="Microsoft YaHei" charset="-122"/>
                <a:cs typeface="Microsoft YaHei" charset="-122"/>
              </a:rPr>
              <a:t>3</a:t>
            </a:r>
            <a:r>
              <a:rPr lang="zh-CN" altLang="en-US" sz="2000" dirty="0">
                <a:latin typeface="Microsoft YaHei" charset="-122"/>
                <a:ea typeface="Microsoft YaHei" charset="-122"/>
                <a:cs typeface="Microsoft YaHei" charset="-122"/>
              </a:rPr>
              <a:t>、对任意长度报文进行散列产生</a:t>
            </a:r>
            <a:r>
              <a:rPr lang="zh-CN" altLang="en-US" sz="2000" dirty="0">
                <a:solidFill>
                  <a:srgbClr val="C00000"/>
                </a:solidFill>
                <a:latin typeface="Microsoft YaHei" charset="-122"/>
                <a:ea typeface="Microsoft YaHei" charset="-122"/>
                <a:cs typeface="Microsoft YaHei" charset="-122"/>
              </a:rPr>
              <a:t>定长输出</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a:t>
            </a:r>
            <a:r>
              <a:rPr lang="en-US" altLang="zh-CN" sz="2000" dirty="0">
                <a:latin typeface="Microsoft YaHei" charset="-122"/>
                <a:ea typeface="Microsoft YaHei" charset="-122"/>
                <a:cs typeface="Microsoft YaHei" charset="-122"/>
              </a:rPr>
              <a:t>4</a:t>
            </a:r>
            <a:r>
              <a:rPr lang="zh-CN" altLang="en-US" sz="2000" dirty="0">
                <a:latin typeface="Microsoft YaHei" charset="-122"/>
                <a:ea typeface="Microsoft YaHei" charset="-122"/>
                <a:cs typeface="Microsoft YaHei" charset="-122"/>
              </a:rPr>
              <a:t>、对于任意报文无法预知其散列值</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a:t>
            </a:r>
            <a:r>
              <a:rPr lang="en-US" altLang="zh-CN" sz="2000" dirty="0">
                <a:latin typeface="Microsoft YaHei" charset="-122"/>
                <a:ea typeface="Microsoft YaHei" charset="-122"/>
                <a:cs typeface="Microsoft YaHei" charset="-122"/>
              </a:rPr>
              <a:t>5</a:t>
            </a:r>
            <a:r>
              <a:rPr lang="zh-CN" altLang="en-US" sz="2000" dirty="0">
                <a:latin typeface="Microsoft YaHei" charset="-122"/>
                <a:ea typeface="Microsoft YaHei" charset="-122"/>
                <a:cs typeface="Microsoft YaHei" charset="-122"/>
              </a:rPr>
              <a:t>、不同报文不产生相同的散列值</a:t>
            </a:r>
          </a:p>
          <a:p>
            <a:pPr>
              <a:lnSpc>
                <a:spcPct val="150000"/>
              </a:lnSpc>
            </a:pPr>
            <a:r>
              <a:rPr lang="zh-CN" altLang="en-US" sz="2000" dirty="0">
                <a:latin typeface="Microsoft YaHei" charset="-122"/>
                <a:ea typeface="Microsoft YaHei" charset="-122"/>
                <a:cs typeface="Microsoft YaHei" charset="-122"/>
              </a:rPr>
              <a:t>     </a:t>
            </a:r>
            <a:r>
              <a:rPr lang="en-US" altLang="zh-CN" sz="2000" dirty="0">
                <a:latin typeface="Microsoft YaHei" charset="-122"/>
                <a:ea typeface="Microsoft YaHei" charset="-122"/>
                <a:cs typeface="Microsoft YaHei" charset="-122"/>
              </a:rPr>
              <a:t>6</a:t>
            </a:r>
            <a:r>
              <a:rPr lang="zh-CN" altLang="en-US" sz="2000" dirty="0">
                <a:latin typeface="Microsoft YaHei" charset="-122"/>
                <a:ea typeface="Microsoft YaHei" charset="-122"/>
                <a:cs typeface="Microsoft YaHei" charset="-122"/>
              </a:rPr>
              <a:t>、单向性</a:t>
            </a:r>
          </a:p>
          <a:p>
            <a:pPr>
              <a:lnSpc>
                <a:spcPct val="150000"/>
              </a:lnSpc>
            </a:pPr>
            <a:r>
              <a:rPr lang="zh-CN" altLang="en-US" sz="2000" b="1" dirty="0" smtClean="0">
                <a:latin typeface="Microsoft YaHei" charset="-122"/>
                <a:ea typeface="Microsoft YaHei" charset="-122"/>
                <a:cs typeface="Microsoft YaHei" charset="-122"/>
              </a:rPr>
              <a:t>典型</a:t>
            </a:r>
            <a:r>
              <a:rPr lang="zh-CN" altLang="en-US" sz="2000" b="1" dirty="0">
                <a:latin typeface="Microsoft YaHei" charset="-122"/>
                <a:ea typeface="Microsoft YaHei" charset="-122"/>
                <a:cs typeface="Microsoft YaHei" charset="-122"/>
              </a:rPr>
              <a:t>的散列函数</a:t>
            </a:r>
          </a:p>
          <a:p>
            <a:pPr>
              <a:lnSpc>
                <a:spcPct val="150000"/>
              </a:lnSpc>
            </a:pPr>
            <a:r>
              <a:rPr lang="zh-CN" altLang="en-US" sz="2000" dirty="0" smtClean="0">
                <a:latin typeface="Microsoft YaHei" charset="-122"/>
                <a:ea typeface="Microsoft YaHei" charset="-122"/>
                <a:cs typeface="Microsoft YaHei" charset="-122"/>
              </a:rPr>
              <a:t>      第</a:t>
            </a:r>
            <a:r>
              <a:rPr lang="zh-CN" altLang="en-US" sz="2000" dirty="0">
                <a:latin typeface="Microsoft YaHei" charset="-122"/>
                <a:ea typeface="Microsoft YaHei" charset="-122"/>
                <a:cs typeface="Microsoft YaHei" charset="-122"/>
              </a:rPr>
              <a:t>一种：</a:t>
            </a:r>
            <a:r>
              <a:rPr lang="en-US" altLang="zh-CN" sz="2000" dirty="0">
                <a:latin typeface="Microsoft YaHei" charset="-122"/>
                <a:ea typeface="Microsoft YaHei" charset="-122"/>
                <a:cs typeface="Microsoft YaHei" charset="-122"/>
              </a:rPr>
              <a:t>MD5(Message-Digest Algorithm 5)</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128</a:t>
            </a:r>
            <a:r>
              <a:rPr lang="zh-CN" altLang="en-US" sz="2000" dirty="0">
                <a:latin typeface="Microsoft YaHei" charset="-122"/>
                <a:ea typeface="Microsoft YaHei" charset="-122"/>
                <a:cs typeface="Microsoft YaHei" charset="-122"/>
              </a:rPr>
              <a:t>位散列值。</a:t>
            </a:r>
          </a:p>
          <a:p>
            <a:pPr>
              <a:lnSpc>
                <a:spcPct val="150000"/>
              </a:lnSpc>
            </a:pPr>
            <a:r>
              <a:rPr lang="zh-CN" altLang="en-US" sz="2000" dirty="0" smtClean="0">
                <a:latin typeface="Microsoft YaHei" charset="-122"/>
                <a:ea typeface="Microsoft YaHei" charset="-122"/>
                <a:cs typeface="Microsoft YaHei" charset="-122"/>
              </a:rPr>
              <a:t>      第二</a:t>
            </a:r>
            <a:r>
              <a:rPr lang="zh-CN" altLang="en-US" sz="2000" dirty="0">
                <a:latin typeface="Microsoft YaHei" charset="-122"/>
                <a:ea typeface="Microsoft YaHei" charset="-122"/>
                <a:cs typeface="Microsoft YaHei" charset="-122"/>
              </a:rPr>
              <a:t>种：</a:t>
            </a:r>
            <a:r>
              <a:rPr lang="en-US" altLang="zh-CN" sz="2000" dirty="0">
                <a:latin typeface="Microsoft YaHei" charset="-122"/>
                <a:ea typeface="Microsoft YaHei" charset="-122"/>
                <a:cs typeface="Microsoft YaHei" charset="-122"/>
              </a:rPr>
              <a:t>SHA-1</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160</a:t>
            </a:r>
            <a:r>
              <a:rPr lang="zh-CN" altLang="en-US" sz="2000" dirty="0">
                <a:latin typeface="Microsoft YaHei" charset="-122"/>
                <a:ea typeface="Microsoft YaHei" charset="-122"/>
                <a:cs typeface="Microsoft YaHei" charset="-122"/>
              </a:rPr>
              <a:t>位散列</a:t>
            </a:r>
            <a:r>
              <a:rPr lang="zh-CN" altLang="en-US" sz="2000" dirty="0" smtClean="0">
                <a:latin typeface="Microsoft YaHei" charset="-122"/>
                <a:ea typeface="Microsoft YaHei" charset="-122"/>
                <a:cs typeface="Microsoft YaHei" charset="-122"/>
              </a:rPr>
              <a:t>值</a:t>
            </a:r>
            <a:endParaRPr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466518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1588168" y="1129168"/>
            <a:ext cx="4531055" cy="3831818"/>
          </a:xfrm>
          <a:prstGeom prst="rect">
            <a:avLst/>
          </a:prstGeom>
          <a:noFill/>
        </p:spPr>
        <p:txBody>
          <a:bodyPr wrap="square" rtlCol="0">
            <a:spAutoFit/>
          </a:bodyPr>
          <a:lstStyle/>
          <a:p>
            <a:pPr lvl="0" algn="just">
              <a:lnSpc>
                <a:spcPct val="150000"/>
              </a:lnSpc>
            </a:pPr>
            <a:r>
              <a:rPr lang="zh-CN" altLang="en-US" dirty="0" smtClean="0">
                <a:latin typeface="微软雅黑" pitchFamily="34" charset="-122"/>
                <a:ea typeface="微软雅黑" pitchFamily="34" charset="-122"/>
                <a:cs typeface="Microsoft YaHei" charset="-122"/>
                <a:sym typeface="+mn-ea"/>
              </a:rPr>
              <a:t>消息完整性检测</a:t>
            </a:r>
            <a:r>
              <a:rPr lang="zh-CN" altLang="en-US" dirty="0" smtClean="0">
                <a:latin typeface="微软雅黑" pitchFamily="34" charset="-122"/>
                <a:ea typeface="微软雅黑" pitchFamily="34" charset="-122"/>
                <a:cs typeface="Microsoft YaHei" charset="-122"/>
                <a:sym typeface="+mn-ea"/>
              </a:rPr>
              <a:t>方法</a:t>
            </a: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dirty="0" smtClean="0">
                <a:solidFill>
                  <a:srgbClr val="FF0000"/>
                </a:solidFill>
                <a:latin typeface="微软雅黑" pitchFamily="34" charset="-122"/>
                <a:ea typeface="微软雅黑" pitchFamily="34" charset="-122"/>
                <a:cs typeface="Microsoft YaHei" charset="-122"/>
                <a:sym typeface="+mn-ea"/>
              </a:rPr>
              <a:t>报文</a:t>
            </a:r>
            <a:r>
              <a:rPr lang="zh-CN" altLang="en-US" dirty="0" smtClean="0">
                <a:solidFill>
                  <a:srgbClr val="FF0000"/>
                </a:solidFill>
                <a:latin typeface="微软雅黑" pitchFamily="34" charset="-122"/>
                <a:ea typeface="微软雅黑" pitchFamily="34" charset="-122"/>
                <a:cs typeface="Microsoft YaHei" charset="-122"/>
                <a:sym typeface="+mn-ea"/>
              </a:rPr>
              <a:t>认证</a:t>
            </a:r>
            <a:endParaRPr lang="en-US" altLang="zh-CN" dirty="0" smtClean="0">
              <a:solidFill>
                <a:srgbClr val="FF0000"/>
              </a:solidFill>
              <a:latin typeface="微软雅黑" pitchFamily="34" charset="-122"/>
              <a:ea typeface="微软雅黑" pitchFamily="34" charset="-122"/>
              <a:cs typeface="Microsoft YaHei" charset="-122"/>
              <a:sym typeface="+mn-ea"/>
            </a:endParaRPr>
          </a:p>
          <a:p>
            <a:pPr lvl="0" algn="just">
              <a:lnSpc>
                <a:spcPct val="150000"/>
              </a:lnSpc>
            </a:pPr>
            <a:endParaRPr lang="en-US" altLang="zh-CN" dirty="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dirty="0" smtClean="0">
                <a:latin typeface="微软雅黑" pitchFamily="34" charset="-122"/>
                <a:ea typeface="微软雅黑" pitchFamily="34" charset="-122"/>
                <a:cs typeface="Microsoft YaHei" charset="-122"/>
                <a:sym typeface="+mn-ea"/>
              </a:rPr>
              <a:t>数字签名</a:t>
            </a:r>
            <a:endParaRPr lang="zh-CN" altLang="en-US" dirty="0">
              <a:latin typeface="微软雅黑" pitchFamily="34" charset="-122"/>
              <a:ea typeface="微软雅黑" pitchFamily="34" charset="-122"/>
              <a:cs typeface="Microsoft YaHei" charset="-122"/>
              <a:sym typeface="+mn-ea"/>
            </a:endParaRPr>
          </a:p>
        </p:txBody>
      </p:sp>
      <p:sp>
        <p:nvSpPr>
          <p:cNvPr id="6" name="左大括号 5"/>
          <p:cNvSpPr/>
          <p:nvPr/>
        </p:nvSpPr>
        <p:spPr>
          <a:xfrm>
            <a:off x="1154331" y="1351021"/>
            <a:ext cx="433837" cy="33881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a:latin typeface="微软雅黑" pitchFamily="34" charset="-122"/>
              <a:ea typeface="微软雅黑" pitchFamily="34" charset="-122"/>
            </a:endParaRPr>
          </a:p>
        </p:txBody>
      </p:sp>
      <p:sp>
        <p:nvSpPr>
          <p:cNvPr id="9" name="TextBox 30"/>
          <p:cNvSpPr txBox="1"/>
          <p:nvPr/>
        </p:nvSpPr>
        <p:spPr>
          <a:xfrm>
            <a:off x="0" y="2607875"/>
            <a:ext cx="1747889" cy="874407"/>
          </a:xfrm>
          <a:prstGeom prst="rect">
            <a:avLst/>
          </a:prstGeom>
          <a:noFill/>
        </p:spPr>
        <p:txBody>
          <a:bodyPr wrap="square" rtlCol="0">
            <a:spAutoFit/>
          </a:bodyPr>
          <a:lstStyle/>
          <a:p>
            <a:pPr algn="just">
              <a:lnSpc>
                <a:spcPct val="150000"/>
              </a:lnSpc>
            </a:pPr>
            <a:r>
              <a:rPr lang="zh-CN" altLang="en-US" dirty="0" smtClean="0">
                <a:latin typeface="微软雅黑" pitchFamily="34" charset="-122"/>
                <a:ea typeface="微软雅黑" pitchFamily="34" charset="-122"/>
              </a:rPr>
              <a:t>消息完整性</a:t>
            </a:r>
            <a:endParaRPr lang="en-US" altLang="zh-CN" dirty="0" smtClean="0">
              <a:latin typeface="微软雅黑" pitchFamily="34" charset="-122"/>
              <a:ea typeface="微软雅黑" pitchFamily="34" charset="-122"/>
            </a:endParaRPr>
          </a:p>
          <a:p>
            <a:pPr algn="just">
              <a:lnSpc>
                <a:spcPct val="150000"/>
              </a:lnSpc>
            </a:pPr>
            <a:r>
              <a:rPr lang="zh-CN" altLang="en-US" dirty="0" smtClean="0">
                <a:latin typeface="微软雅黑" pitchFamily="34" charset="-122"/>
                <a:ea typeface="微软雅黑" pitchFamily="34" charset="-122"/>
              </a:rPr>
              <a:t>与数字签名</a:t>
            </a:r>
            <a:endParaRPr lang="zh-CN" altLang="en-US" dirty="0">
              <a:latin typeface="微软雅黑" pitchFamily="34" charset="-122"/>
              <a:ea typeface="微软雅黑" pitchFamily="34" charset="-122"/>
            </a:endParaRPr>
          </a:p>
        </p:txBody>
      </p:sp>
      <p:sp>
        <p:nvSpPr>
          <p:cNvPr id="2" name="矩形 1"/>
          <p:cNvSpPr/>
          <p:nvPr/>
        </p:nvSpPr>
        <p:spPr>
          <a:xfrm>
            <a:off x="2742499" y="2515735"/>
            <a:ext cx="9048448" cy="1477328"/>
          </a:xfrm>
          <a:prstGeom prst="rect">
            <a:avLst/>
          </a:prstGeom>
          <a:ln>
            <a:solidFill>
              <a:schemeClr val="tx1"/>
            </a:solidFill>
          </a:ln>
        </p:spPr>
        <p:txBody>
          <a:bodyPr wrap="square">
            <a:spAutoFit/>
          </a:bodyPr>
          <a:lstStyle/>
          <a:p>
            <a:pPr>
              <a:lnSpc>
                <a:spcPct val="150000"/>
              </a:lnSpc>
            </a:pPr>
            <a:r>
              <a:rPr lang="zh-CN" altLang="en-US" sz="2000" dirty="0">
                <a:latin typeface="微软雅黑" pitchFamily="34" charset="-122"/>
                <a:ea typeface="微软雅黑" pitchFamily="34" charset="-122"/>
              </a:rPr>
              <a:t> 报文认证：消息</a:t>
            </a:r>
            <a:r>
              <a:rPr lang="zh-CN" altLang="en-US" sz="2000" dirty="0" smtClean="0">
                <a:latin typeface="微软雅黑" pitchFamily="34" charset="-122"/>
                <a:ea typeface="微软雅黑" pitchFamily="34" charset="-122"/>
              </a:rPr>
              <a:t>的接收者</a:t>
            </a:r>
            <a:r>
              <a:rPr lang="zh-CN" altLang="en-US" sz="2000" dirty="0">
                <a:latin typeface="微软雅黑" pitchFamily="34" charset="-122"/>
                <a:ea typeface="微软雅黑" pitchFamily="34" charset="-122"/>
              </a:rPr>
              <a:t>能够检验收到的消息是否是真实的方法</a:t>
            </a:r>
            <a:r>
              <a:rPr lang="zh-CN" altLang="en-US" sz="2000" dirty="0" smtClean="0">
                <a:latin typeface="微软雅黑" pitchFamily="34" charset="-122"/>
                <a:ea typeface="微软雅黑" pitchFamily="34" charset="-122"/>
              </a:rPr>
              <a:t>。要</a:t>
            </a:r>
            <a:r>
              <a:rPr lang="zh-CN" altLang="en-US" sz="2000" dirty="0">
                <a:latin typeface="微软雅黑" pitchFamily="34" charset="-122"/>
                <a:ea typeface="微软雅黑" pitchFamily="34" charset="-122"/>
              </a:rPr>
              <a:t>完成</a:t>
            </a:r>
            <a:r>
              <a:rPr lang="zh-CN" altLang="en-US" sz="2000" dirty="0">
                <a:solidFill>
                  <a:srgbClr val="FF0000"/>
                </a:solidFill>
                <a:latin typeface="微软雅黑" pitchFamily="34" charset="-122"/>
                <a:ea typeface="微软雅黑" pitchFamily="34" charset="-122"/>
              </a:rPr>
              <a:t>消息源的认证</a:t>
            </a:r>
            <a:r>
              <a:rPr lang="zh-CN" altLang="en-US" sz="2000" dirty="0">
                <a:latin typeface="微软雅黑" pitchFamily="34" charset="-122"/>
                <a:ea typeface="微软雅黑" pitchFamily="34" charset="-122"/>
              </a:rPr>
              <a:t>和</a:t>
            </a:r>
            <a:r>
              <a:rPr lang="zh-CN" altLang="en-US" sz="2000" dirty="0">
                <a:solidFill>
                  <a:srgbClr val="FF0000"/>
                </a:solidFill>
                <a:latin typeface="微软雅黑" pitchFamily="34" charset="-122"/>
                <a:ea typeface="微软雅黑" pitchFamily="34" charset="-122"/>
              </a:rPr>
              <a:t>消息的认证</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a:lnSpc>
                <a:spcPct val="150000"/>
              </a:lnSpc>
            </a:pPr>
            <a:r>
              <a:rPr lang="zh-CN" altLang="en-US" sz="2000" dirty="0" smtClean="0">
                <a:solidFill>
                  <a:srgbClr val="FF0000"/>
                </a:solidFill>
                <a:latin typeface="Microsoft YaHei" charset="-122"/>
                <a:ea typeface="Microsoft YaHei" charset="-122"/>
                <a:cs typeface="Microsoft YaHei" charset="-122"/>
              </a:rPr>
              <a:t>报</a:t>
            </a:r>
            <a:r>
              <a:rPr lang="zh-CN" altLang="en-US" sz="2000" dirty="0">
                <a:solidFill>
                  <a:srgbClr val="FF0000"/>
                </a:solidFill>
                <a:latin typeface="Microsoft YaHei" charset="-122"/>
                <a:ea typeface="Microsoft YaHei" charset="-122"/>
                <a:cs typeface="Microsoft YaHei" charset="-122"/>
              </a:rPr>
              <a:t>文摘要：</a:t>
            </a:r>
            <a:r>
              <a:rPr lang="zh-CN" altLang="en-US" sz="2000" dirty="0">
                <a:latin typeface="Microsoft YaHei" charset="-122"/>
                <a:ea typeface="Microsoft YaHei" charset="-122"/>
                <a:cs typeface="Microsoft YaHei" charset="-122"/>
              </a:rPr>
              <a:t>对报文</a:t>
            </a:r>
            <a:r>
              <a:rPr lang="en-US" altLang="zh-CN" sz="2000" dirty="0">
                <a:latin typeface="Microsoft YaHei" charset="-122"/>
                <a:ea typeface="Microsoft YaHei" charset="-122"/>
                <a:cs typeface="Microsoft YaHei" charset="-122"/>
              </a:rPr>
              <a:t>m</a:t>
            </a:r>
            <a:r>
              <a:rPr lang="zh-CN" altLang="en-US" sz="2000" dirty="0">
                <a:latin typeface="Microsoft YaHei" charset="-122"/>
                <a:ea typeface="Microsoft YaHei" charset="-122"/>
                <a:cs typeface="Microsoft YaHei" charset="-122"/>
              </a:rPr>
              <a:t>应用散列函数</a:t>
            </a:r>
            <a:r>
              <a:rPr lang="en-US" altLang="zh-CN" sz="2000" dirty="0">
                <a:latin typeface="Microsoft YaHei" charset="-122"/>
                <a:ea typeface="Microsoft YaHei" charset="-122"/>
                <a:cs typeface="Microsoft YaHei" charset="-122"/>
              </a:rPr>
              <a:t>H</a:t>
            </a:r>
            <a:r>
              <a:rPr lang="zh-CN" altLang="en-US" sz="2000" dirty="0">
                <a:latin typeface="Microsoft YaHei" charset="-122"/>
                <a:ea typeface="Microsoft YaHei" charset="-122"/>
                <a:cs typeface="Microsoft YaHei" charset="-122"/>
              </a:rPr>
              <a:t>，得到固定长度的散列码</a:t>
            </a:r>
            <a:r>
              <a:rPr lang="zh-CN" altLang="en-US" sz="2000" dirty="0" smtClean="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3739148" y="4138529"/>
            <a:ext cx="6350000" cy="1917700"/>
          </a:xfrm>
          <a:prstGeom prst="rect">
            <a:avLst/>
          </a:prstGeom>
        </p:spPr>
      </p:pic>
    </p:spTree>
    <p:extLst>
      <p:ext uri="{BB962C8B-B14F-4D97-AF65-F5344CB8AC3E}">
        <p14:creationId xmlns:p14="http://schemas.microsoft.com/office/powerpoint/2010/main" val="12378178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4337" y="277209"/>
            <a:ext cx="10831178" cy="581057"/>
          </a:xfrm>
          <a:prstGeom prst="rect">
            <a:avLst/>
          </a:prstGeom>
          <a:noFill/>
        </p:spPr>
        <p:txBody>
          <a:bodyPr wrap="square" rtlCol="0">
            <a:spAutoFit/>
          </a:bodyPr>
          <a:lstStyle/>
          <a:p>
            <a:pPr>
              <a:lnSpc>
                <a:spcPct val="150000"/>
              </a:lnSpc>
            </a:pPr>
            <a:r>
              <a:rPr lang="en-US" altLang="zh-CN" sz="2400" b="1" smtClean="0">
                <a:latin typeface="Microsoft YaHei" charset="-122"/>
                <a:ea typeface="Microsoft YaHei" charset="-122"/>
                <a:cs typeface="Microsoft YaHei" charset="-122"/>
              </a:rPr>
              <a:t>MAC</a:t>
            </a:r>
            <a:r>
              <a:rPr lang="zh-CN" altLang="en-US" sz="2400" b="1" dirty="0">
                <a:latin typeface="Microsoft YaHei" charset="-122"/>
                <a:ea typeface="Microsoft YaHei" charset="-122"/>
                <a:cs typeface="Microsoft YaHei" charset="-122"/>
              </a:rPr>
              <a:t>协议的根本任务：解决信道的</a:t>
            </a:r>
            <a:r>
              <a:rPr lang="zh-CN" altLang="en-US" sz="2400" b="1" dirty="0">
                <a:solidFill>
                  <a:srgbClr val="FF0000"/>
                </a:solidFill>
                <a:latin typeface="Microsoft YaHei" charset="-122"/>
                <a:ea typeface="Microsoft YaHei" charset="-122"/>
                <a:cs typeface="Microsoft YaHei" charset="-122"/>
              </a:rPr>
              <a:t>共享问题</a:t>
            </a:r>
            <a:r>
              <a:rPr lang="zh-CN" altLang="en-US" sz="2400" b="1" dirty="0" smtClean="0">
                <a:latin typeface="Microsoft YaHei" charset="-122"/>
                <a:ea typeface="Microsoft YaHei" charset="-122"/>
                <a:cs typeface="Microsoft YaHei" charset="-122"/>
              </a:rPr>
              <a:t>。 </a:t>
            </a:r>
            <a:endParaRPr lang="zh-CN" altLang="en-US" sz="2400" b="1" dirty="0">
              <a:latin typeface="Microsoft YaHei" charset="-122"/>
              <a:ea typeface="Microsoft YaHei" charset="-122"/>
              <a:cs typeface="Microsoft YaHei" charset="-122"/>
            </a:endParaRPr>
          </a:p>
        </p:txBody>
      </p:sp>
      <p:graphicFrame>
        <p:nvGraphicFramePr>
          <p:cNvPr id="2" name="表格 1"/>
          <p:cNvGraphicFramePr>
            <a:graphicFrameLocks noGrp="1"/>
          </p:cNvGraphicFramePr>
          <p:nvPr>
            <p:extLst/>
          </p:nvPr>
        </p:nvGraphicFramePr>
        <p:xfrm>
          <a:off x="1168316" y="1130981"/>
          <a:ext cx="9964903" cy="4991100"/>
        </p:xfrm>
        <a:graphic>
          <a:graphicData uri="http://schemas.openxmlformats.org/drawingml/2006/table">
            <a:tbl>
              <a:tblPr firstRow="1" bandRow="1">
                <a:tableStyleId>{5940675A-B579-460E-94D1-54222C63F5DA}</a:tableStyleId>
              </a:tblPr>
              <a:tblGrid>
                <a:gridCol w="1510819"/>
                <a:gridCol w="2782130"/>
                <a:gridCol w="2835977"/>
                <a:gridCol w="2835977"/>
              </a:tblGrid>
              <a:tr h="0">
                <a:tc rowSpan="10">
                  <a:txBody>
                    <a:bodyPr/>
                    <a:lstStyle/>
                    <a:p>
                      <a:pPr lvl="0" algn="ctr">
                        <a:lnSpc>
                          <a:spcPct val="150000"/>
                        </a:lnSpc>
                      </a:pPr>
                      <a:r>
                        <a:rPr lang="en-US" altLang="zh-CN" sz="2000" dirty="0" smtClean="0">
                          <a:solidFill>
                            <a:schemeClr val="tx1"/>
                          </a:solidFill>
                          <a:latin typeface="Microsoft YaHei" charset="-122"/>
                          <a:ea typeface="Microsoft YaHei" charset="-122"/>
                          <a:cs typeface="Microsoft YaHei" charset="-122"/>
                        </a:rPr>
                        <a:t>MAC</a:t>
                      </a:r>
                      <a:r>
                        <a:rPr lang="zh-CN" altLang="en-US" sz="2000" dirty="0" smtClean="0">
                          <a:solidFill>
                            <a:schemeClr val="tx1"/>
                          </a:solidFill>
                          <a:latin typeface="Microsoft YaHei" charset="-122"/>
                          <a:ea typeface="Microsoft YaHei" charset="-122"/>
                          <a:cs typeface="Microsoft YaHei" charset="-122"/>
                        </a:rPr>
                        <a:t>协议</a:t>
                      </a:r>
                      <a:endParaRPr lang="zh-CN" altLang="en-US" sz="2000" dirty="0">
                        <a:solidFill>
                          <a:schemeClr val="tx1"/>
                        </a:solidFill>
                        <a:latin typeface="Microsoft YaHei" charset="-122"/>
                        <a:ea typeface="Microsoft YaHei" charset="-122"/>
                        <a:cs typeface="Microsoft YaHei" charset="-122"/>
                      </a:endParaRPr>
                    </a:p>
                  </a:txBody>
                  <a:tcPr anchor="ctr"/>
                </a:tc>
                <a:tc rowSpan="4">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solidFill>
                            <a:schemeClr val="tx1"/>
                          </a:solidFill>
                          <a:latin typeface="Microsoft YaHei" charset="-122"/>
                          <a:ea typeface="Microsoft YaHei" charset="-122"/>
                          <a:cs typeface="Microsoft YaHei" charset="-122"/>
                        </a:rPr>
                        <a:t>信道划分</a:t>
                      </a:r>
                      <a:r>
                        <a:rPr lang="en-US" altLang="zh-CN" sz="2000" dirty="0" smtClean="0">
                          <a:solidFill>
                            <a:schemeClr val="tx1"/>
                          </a:solidFill>
                          <a:latin typeface="Microsoft YaHei" charset="-122"/>
                          <a:ea typeface="Microsoft YaHei" charset="-122"/>
                          <a:cs typeface="Microsoft YaHei" charset="-122"/>
                        </a:rPr>
                        <a:t>MAC</a:t>
                      </a:r>
                      <a:r>
                        <a:rPr lang="zh-CN" altLang="en-US" sz="2000" dirty="0" smtClean="0">
                          <a:solidFill>
                            <a:schemeClr val="tx1"/>
                          </a:solidFill>
                          <a:latin typeface="Microsoft YaHei" charset="-122"/>
                          <a:ea typeface="Microsoft YaHei" charset="-122"/>
                          <a:cs typeface="Microsoft YaHei" charset="-122"/>
                        </a:rPr>
                        <a:t>协议</a:t>
                      </a:r>
                    </a:p>
                  </a:txBody>
                  <a:tcPr anchor="ctr"/>
                </a:tc>
                <a:tc gridSpan="2">
                  <a:txBody>
                    <a:bodyPr/>
                    <a:lstStyle/>
                    <a:p>
                      <a:pPr lvl="0" algn="ctr">
                        <a:lnSpc>
                          <a:spcPct val="150000"/>
                        </a:lnSpc>
                      </a:pPr>
                      <a:r>
                        <a:rPr lang="zh-CN" altLang="en-US" sz="2000" dirty="0" smtClean="0">
                          <a:solidFill>
                            <a:schemeClr val="tx1"/>
                          </a:solidFill>
                          <a:latin typeface="Microsoft YaHei" charset="-122"/>
                          <a:ea typeface="Microsoft YaHei" charset="-122"/>
                          <a:cs typeface="Microsoft YaHei" charset="-122"/>
                        </a:rPr>
                        <a:t>频分多路复用</a:t>
                      </a:r>
                      <a:r>
                        <a:rPr lang="en-US" altLang="zh-CN" sz="2000" dirty="0" smtClean="0">
                          <a:solidFill>
                            <a:schemeClr val="tx1"/>
                          </a:solidFill>
                          <a:latin typeface="Microsoft YaHei" charset="-122"/>
                          <a:ea typeface="Microsoft YaHei" charset="-122"/>
                          <a:cs typeface="Microsoft YaHei" charset="-122"/>
                        </a:rPr>
                        <a:t>(FDM)</a:t>
                      </a:r>
                      <a:endParaRPr lang="zh-CN" altLang="en-US" sz="2000" dirty="0">
                        <a:solidFill>
                          <a:schemeClr val="tx1"/>
                        </a:solidFill>
                        <a:latin typeface="Microsoft YaHei" charset="-122"/>
                        <a:ea typeface="Microsoft YaHei" charset="-122"/>
                        <a:cs typeface="Microsoft YaHei" charset="-122"/>
                      </a:endParaRPr>
                    </a:p>
                  </a:txBody>
                  <a:tcPr anchor="ctr"/>
                </a:tc>
                <a:tc hMerge="1">
                  <a:txBody>
                    <a:bodyPr/>
                    <a:lstStyle/>
                    <a:p>
                      <a:endParaRPr lang="zh-CN" altLang="en-US"/>
                    </a:p>
                  </a:txBody>
                  <a:tcPr/>
                </a:tc>
              </a:tr>
              <a:tr h="273050">
                <a:tc vMerge="1">
                  <a:txBody>
                    <a:bodyPr/>
                    <a:lstStyle/>
                    <a:p>
                      <a:endParaRPr lang="zh-CN" altLang="en-US"/>
                    </a:p>
                  </a:txBody>
                  <a:tcPr/>
                </a:tc>
                <a:tc vMerge="1">
                  <a:txBody>
                    <a:bodyPr/>
                    <a:lstStyle/>
                    <a:p>
                      <a:endParaRPr lang="zh-CN" altLang="en-US"/>
                    </a:p>
                  </a:txBody>
                  <a:tcPr/>
                </a:tc>
                <a:tc grid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solidFill>
                            <a:schemeClr val="tx1"/>
                          </a:solidFill>
                          <a:latin typeface="Microsoft YaHei" charset="-122"/>
                          <a:ea typeface="Microsoft YaHei" charset="-122"/>
                          <a:cs typeface="Microsoft YaHei" charset="-122"/>
                        </a:rPr>
                        <a:t>时分多路复用</a:t>
                      </a:r>
                      <a:r>
                        <a:rPr lang="en-US" altLang="zh-CN" sz="2000" dirty="0" smtClean="0">
                          <a:solidFill>
                            <a:schemeClr val="tx1"/>
                          </a:solidFill>
                          <a:latin typeface="Microsoft YaHei" charset="-122"/>
                          <a:ea typeface="Microsoft YaHei" charset="-122"/>
                          <a:cs typeface="Microsoft YaHei" charset="-122"/>
                        </a:rPr>
                        <a:t>(TDM </a:t>
                      </a:r>
                      <a:endParaRPr lang="zh-CN" altLang="en-US" sz="2000" dirty="0" smtClean="0">
                        <a:solidFill>
                          <a:schemeClr val="tx1"/>
                        </a:solidFill>
                        <a:latin typeface="Microsoft YaHei" charset="-122"/>
                        <a:ea typeface="Microsoft YaHei" charset="-122"/>
                        <a:cs typeface="Microsoft YaHei" charset="-122"/>
                      </a:endParaRPr>
                    </a:p>
                  </a:txBody>
                  <a:tcPr anchor="ctr"/>
                </a:tc>
                <a:tc hMerge="1">
                  <a:txBody>
                    <a:bodyPr/>
                    <a:lstStyle/>
                    <a:p>
                      <a:endParaRPr lang="zh-CN" altLang="en-US"/>
                    </a:p>
                  </a:txBody>
                  <a:tcPr/>
                </a:tc>
              </a:tr>
              <a:tr h="180340">
                <a:tc vMerge="1">
                  <a:txBody>
                    <a:bodyPr/>
                    <a:lstStyle/>
                    <a:p>
                      <a:endParaRPr lang="zh-CN" altLang="en-US"/>
                    </a:p>
                  </a:txBody>
                  <a:tcPr/>
                </a:tc>
                <a:tc vMerge="1">
                  <a:txBody>
                    <a:bodyPr/>
                    <a:lstStyle/>
                    <a:p>
                      <a:endParaRPr lang="zh-CN" altLang="en-US"/>
                    </a:p>
                  </a:txBody>
                  <a:tcPr/>
                </a:tc>
                <a:tc grid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solidFill>
                            <a:schemeClr val="tx1"/>
                          </a:solidFill>
                          <a:latin typeface="Microsoft YaHei" charset="-122"/>
                          <a:ea typeface="Microsoft YaHei" charset="-122"/>
                          <a:cs typeface="Microsoft YaHei" charset="-122"/>
                        </a:rPr>
                        <a:t>波分多路复用</a:t>
                      </a:r>
                      <a:r>
                        <a:rPr lang="en-US" altLang="zh-CN" sz="2000" dirty="0" smtClean="0">
                          <a:solidFill>
                            <a:schemeClr val="tx1"/>
                          </a:solidFill>
                          <a:latin typeface="Microsoft YaHei" charset="-122"/>
                          <a:ea typeface="Microsoft YaHei" charset="-122"/>
                          <a:cs typeface="Microsoft YaHei" charset="-122"/>
                        </a:rPr>
                        <a:t>(WDM) </a:t>
                      </a:r>
                      <a:endParaRPr lang="zh-CN" altLang="en-US" sz="2000" dirty="0" smtClean="0">
                        <a:solidFill>
                          <a:schemeClr val="tx1"/>
                        </a:solidFill>
                        <a:latin typeface="Microsoft YaHei" charset="-122"/>
                        <a:ea typeface="Microsoft YaHei" charset="-122"/>
                        <a:cs typeface="Microsoft YaHei" charset="-122"/>
                      </a:endParaRPr>
                    </a:p>
                  </a:txBody>
                  <a:tcPr anchor="ctr"/>
                </a:tc>
                <a:tc hMerge="1">
                  <a:txBody>
                    <a:bodyPr/>
                    <a:lstStyle/>
                    <a:p>
                      <a:endParaRPr lang="zh-CN" altLang="en-US"/>
                    </a:p>
                  </a:txBody>
                  <a:tcPr/>
                </a:tc>
              </a:tr>
              <a:tr h="0">
                <a:tc vMerge="1">
                  <a:txBody>
                    <a:bodyPr/>
                    <a:lstStyle/>
                    <a:p>
                      <a:endParaRPr lang="zh-CN" altLang="en-US"/>
                    </a:p>
                  </a:txBody>
                  <a:tcPr/>
                </a:tc>
                <a:tc vMerge="1">
                  <a:txBody>
                    <a:bodyPr/>
                    <a:lstStyle/>
                    <a:p>
                      <a:endParaRPr lang="zh-CN" altLang="en-US"/>
                    </a:p>
                  </a:txBody>
                  <a:tcPr/>
                </a:tc>
                <a:tc grid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solidFill>
                            <a:schemeClr val="tx1"/>
                          </a:solidFill>
                          <a:latin typeface="Microsoft YaHei" charset="-122"/>
                          <a:ea typeface="Microsoft YaHei" charset="-122"/>
                          <a:cs typeface="Microsoft YaHei" charset="-122"/>
                        </a:rPr>
                        <a:t>码分多路复用</a:t>
                      </a:r>
                      <a:r>
                        <a:rPr lang="en-US" altLang="zh-CN" sz="2000" dirty="0" smtClean="0">
                          <a:solidFill>
                            <a:schemeClr val="tx1"/>
                          </a:solidFill>
                          <a:latin typeface="Microsoft YaHei" charset="-122"/>
                          <a:ea typeface="Microsoft YaHei" charset="-122"/>
                          <a:cs typeface="Microsoft YaHei" charset="-122"/>
                        </a:rPr>
                        <a:t>(CDM )</a:t>
                      </a:r>
                      <a:endParaRPr lang="zh-CN" altLang="en-US" sz="2000" dirty="0" smtClean="0">
                        <a:solidFill>
                          <a:schemeClr val="tx1"/>
                        </a:solidFill>
                        <a:latin typeface="Microsoft YaHei" charset="-122"/>
                        <a:ea typeface="Microsoft YaHei" charset="-122"/>
                        <a:cs typeface="Microsoft YaHei" charset="-122"/>
                      </a:endParaRPr>
                    </a:p>
                  </a:txBody>
                  <a:tcPr anchor="ctr"/>
                </a:tc>
                <a:tc hMerge="1">
                  <a:txBody>
                    <a:bodyPr/>
                    <a:lstStyle/>
                    <a:p>
                      <a:endParaRPr lang="zh-CN" altLang="en-US"/>
                    </a:p>
                  </a:txBody>
                  <a:tcPr/>
                </a:tc>
              </a:tr>
              <a:tr h="274320">
                <a:tc vMerge="1">
                  <a:txBody>
                    <a:bodyPr/>
                    <a:lstStyle/>
                    <a:p>
                      <a:endParaRPr lang="zh-CN" altLang="en-US" dirty="0"/>
                    </a:p>
                  </a:txBody>
                  <a:tcPr/>
                </a:tc>
                <a:tc rowSpan="4">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solidFill>
                            <a:schemeClr val="tx1"/>
                          </a:solidFill>
                          <a:latin typeface="Microsoft YaHei" charset="-122"/>
                          <a:ea typeface="Microsoft YaHei" charset="-122"/>
                          <a:cs typeface="Microsoft YaHei" charset="-122"/>
                        </a:rPr>
                        <a:t>随机访问</a:t>
                      </a:r>
                      <a:r>
                        <a:rPr lang="en-US" altLang="zh-CN" sz="2000" dirty="0" smtClean="0">
                          <a:solidFill>
                            <a:schemeClr val="tx1"/>
                          </a:solidFill>
                          <a:latin typeface="Microsoft YaHei" charset="-122"/>
                          <a:ea typeface="Microsoft YaHei" charset="-122"/>
                          <a:cs typeface="Microsoft YaHei" charset="-122"/>
                          <a:sym typeface="+mn-ea"/>
                        </a:rPr>
                        <a:t>MAC</a:t>
                      </a:r>
                      <a:r>
                        <a:rPr lang="zh-CN" altLang="en-US" sz="2000" dirty="0" smtClean="0">
                          <a:solidFill>
                            <a:schemeClr val="tx1"/>
                          </a:solidFill>
                          <a:latin typeface="Microsoft YaHei" charset="-122"/>
                          <a:ea typeface="Microsoft YaHei" charset="-122"/>
                          <a:cs typeface="Microsoft YaHei" charset="-122"/>
                          <a:sym typeface="+mn-ea"/>
                        </a:rPr>
                        <a:t>协议</a:t>
                      </a:r>
                      <a:endParaRPr lang="zh-CN" altLang="en-US" sz="2000" dirty="0" smtClean="0">
                        <a:solidFill>
                          <a:schemeClr val="tx1"/>
                        </a:solidFill>
                        <a:latin typeface="Microsoft YaHei" charset="-122"/>
                        <a:ea typeface="Microsoft YaHei" charset="-122"/>
                        <a:cs typeface="Microsoft YaHei" charset="-122"/>
                      </a:endParaRPr>
                    </a:p>
                  </a:txBody>
                  <a:tcPr anchor="ctr"/>
                </a:tc>
                <a:tc rowSpan="2">
                  <a:txBody>
                    <a:bodyPr/>
                    <a:lstStyle/>
                    <a:p>
                      <a:pPr algn="ctr">
                        <a:lnSpc>
                          <a:spcPct val="150000"/>
                        </a:lnSpc>
                      </a:pPr>
                      <a:r>
                        <a:rPr lang="en-US" altLang="zh-CN" sz="1600" dirty="0" smtClean="0">
                          <a:solidFill>
                            <a:schemeClr val="tx1"/>
                          </a:solidFill>
                          <a:latin typeface="Microsoft YaHei" charset="-122"/>
                          <a:ea typeface="Microsoft YaHei" charset="-122"/>
                          <a:cs typeface="Microsoft YaHei" charset="-122"/>
                        </a:rPr>
                        <a:t>ALOHA</a:t>
                      </a:r>
                      <a:r>
                        <a:rPr lang="zh-CN" altLang="en-US" sz="1600" dirty="0" smtClean="0">
                          <a:solidFill>
                            <a:schemeClr val="tx1"/>
                          </a:solidFill>
                          <a:latin typeface="Microsoft YaHei" charset="-122"/>
                          <a:ea typeface="Microsoft YaHei" charset="-122"/>
                          <a:cs typeface="Microsoft YaHei" charset="-122"/>
                        </a:rPr>
                        <a:t>协议</a:t>
                      </a:r>
                      <a:endParaRPr lang="en-US" altLang="zh-CN" sz="1600" dirty="0" smtClean="0">
                        <a:solidFill>
                          <a:schemeClr val="tx1"/>
                        </a:solidFill>
                        <a:latin typeface="Microsoft YaHei" charset="-122"/>
                        <a:ea typeface="Microsoft YaHei" charset="-122"/>
                        <a:cs typeface="Microsoft YaHei" charset="-122"/>
                      </a:endParaRPr>
                    </a:p>
                    <a:p>
                      <a:pPr algn="ctr">
                        <a:lnSpc>
                          <a:spcPct val="150000"/>
                        </a:lnSpc>
                      </a:pPr>
                      <a:r>
                        <a:rPr lang="zh-CN" altLang="en-US" sz="1600" dirty="0" smtClean="0">
                          <a:solidFill>
                            <a:srgbClr val="FF0000"/>
                          </a:solidFill>
                          <a:latin typeface="Microsoft YaHei" charset="-122"/>
                          <a:ea typeface="Microsoft YaHei" charset="-122"/>
                          <a:cs typeface="Microsoft YaHei" charset="-122"/>
                        </a:rPr>
                        <a:t>（只说不听）</a:t>
                      </a:r>
                      <a:endParaRPr lang="zh-CN" altLang="en-US" sz="1600" dirty="0">
                        <a:solidFill>
                          <a:srgbClr val="FF0000"/>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sz="1600" dirty="0" smtClean="0">
                          <a:solidFill>
                            <a:schemeClr val="tx1"/>
                          </a:solidFill>
                          <a:latin typeface="Microsoft YaHei" charset="-122"/>
                          <a:ea typeface="Microsoft YaHei" charset="-122"/>
                          <a:cs typeface="Microsoft YaHei" charset="-122"/>
                        </a:rPr>
                        <a:t>纯</a:t>
                      </a:r>
                      <a:r>
                        <a:rPr lang="en-US" altLang="zh-CN" sz="1600" dirty="0" smtClean="0">
                          <a:solidFill>
                            <a:schemeClr val="tx1"/>
                          </a:solidFill>
                          <a:latin typeface="Microsoft YaHei" charset="-122"/>
                          <a:ea typeface="Microsoft YaHei" charset="-122"/>
                          <a:cs typeface="Microsoft YaHei" charset="-122"/>
                        </a:rPr>
                        <a:t>ALOHA</a:t>
                      </a:r>
                      <a:endParaRPr lang="zh-CN" altLang="en-US" sz="1600" dirty="0">
                        <a:solidFill>
                          <a:schemeClr val="tx1"/>
                        </a:solidFill>
                        <a:latin typeface="Microsoft YaHei" charset="-122"/>
                        <a:ea typeface="Microsoft YaHei" charset="-122"/>
                        <a:cs typeface="Microsoft YaHei" charset="-122"/>
                      </a:endParaRPr>
                    </a:p>
                  </a:txBody>
                  <a:tcPr anchor="ctr"/>
                </a:tc>
              </a:tr>
              <a:tr h="27432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lnSpc>
                          <a:spcPct val="150000"/>
                        </a:lnSpc>
                      </a:pPr>
                      <a:r>
                        <a:rPr lang="zh-CN" altLang="en-US" sz="1600" dirty="0" smtClean="0">
                          <a:solidFill>
                            <a:schemeClr val="tx1"/>
                          </a:solidFill>
                          <a:latin typeface="Microsoft YaHei" charset="-122"/>
                          <a:ea typeface="Microsoft YaHei" charset="-122"/>
                          <a:cs typeface="Microsoft YaHei" charset="-122"/>
                        </a:rPr>
                        <a:t>时隙</a:t>
                      </a:r>
                      <a:r>
                        <a:rPr lang="en-US" altLang="zh-CN" sz="1600" dirty="0" smtClean="0">
                          <a:solidFill>
                            <a:schemeClr val="tx1"/>
                          </a:solidFill>
                          <a:latin typeface="Microsoft YaHei" charset="-122"/>
                          <a:ea typeface="Microsoft YaHei" charset="-122"/>
                          <a:cs typeface="Microsoft YaHei" charset="-122"/>
                        </a:rPr>
                        <a:t>ALOHA</a:t>
                      </a:r>
                      <a:endParaRPr lang="zh-CN" altLang="en-US" sz="1600" dirty="0">
                        <a:solidFill>
                          <a:schemeClr val="tx1"/>
                        </a:solidFill>
                        <a:latin typeface="Microsoft YaHei" charset="-122"/>
                        <a:ea typeface="Microsoft YaHei" charset="-122"/>
                        <a:cs typeface="Microsoft YaHei" charset="-122"/>
                      </a:endParaRPr>
                    </a:p>
                  </a:txBody>
                  <a:tcPr anchor="ctr"/>
                </a:tc>
              </a:tr>
              <a:tr h="242147">
                <a:tc vMerge="1">
                  <a:txBody>
                    <a:bodyPr/>
                    <a:lstStyle/>
                    <a:p>
                      <a:endParaRPr lang="zh-CN" altLang="en-US"/>
                    </a:p>
                  </a:txBody>
                  <a:tcPr/>
                </a:tc>
                <a:tc vMerge="1">
                  <a:txBody>
                    <a:bodyPr/>
                    <a:lstStyle/>
                    <a:p>
                      <a:endParaRPr lang="zh-CN" altLang="en-US"/>
                    </a:p>
                  </a:txBody>
                  <a:tcPr/>
                </a:tc>
                <a:tc gridSpan="2">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dirty="0" smtClean="0">
                          <a:solidFill>
                            <a:schemeClr val="tx1"/>
                          </a:solidFill>
                          <a:latin typeface="Microsoft YaHei" charset="-122"/>
                          <a:ea typeface="Microsoft YaHei" charset="-122"/>
                          <a:cs typeface="Microsoft YaHei" charset="-122"/>
                        </a:rPr>
                        <a:t>载波监听多路访问协议</a:t>
                      </a:r>
                      <a:r>
                        <a:rPr lang="zh-CN" altLang="en-US" sz="1600" dirty="0" smtClean="0">
                          <a:solidFill>
                            <a:srgbClr val="FF0000"/>
                          </a:solidFill>
                          <a:latin typeface="Microsoft YaHei" charset="-122"/>
                          <a:ea typeface="Microsoft YaHei" charset="-122"/>
                          <a:cs typeface="Microsoft YaHei" charset="-122"/>
                        </a:rPr>
                        <a:t>（</a:t>
                      </a:r>
                      <a:r>
                        <a:rPr kumimoji="1" lang="zh-CN" altLang="en-US" sz="1600" dirty="0" smtClean="0">
                          <a:solidFill>
                            <a:srgbClr val="FF0000"/>
                          </a:solidFill>
                          <a:latin typeface="Microsoft YaHei" charset="-122"/>
                          <a:ea typeface="Microsoft YaHei" charset="-122"/>
                          <a:cs typeface="Microsoft YaHei" charset="-122"/>
                        </a:rPr>
                        <a:t>先听后说</a:t>
                      </a:r>
                      <a:r>
                        <a:rPr lang="zh-CN" altLang="en-US" sz="1600" dirty="0" smtClean="0">
                          <a:solidFill>
                            <a:srgbClr val="FF0000"/>
                          </a:solidFill>
                          <a:latin typeface="Microsoft YaHei" charset="-122"/>
                          <a:ea typeface="Microsoft YaHei" charset="-122"/>
                          <a:cs typeface="Microsoft YaHei" charset="-122"/>
                        </a:rPr>
                        <a:t>）</a:t>
                      </a:r>
                      <a:endParaRPr lang="zh-CN" altLang="en-US" sz="1600" dirty="0">
                        <a:solidFill>
                          <a:srgbClr val="FF0000"/>
                        </a:solidFill>
                        <a:latin typeface="Microsoft YaHei" charset="-122"/>
                        <a:ea typeface="Microsoft YaHei" charset="-122"/>
                        <a:cs typeface="Microsoft YaHei" charset="-122"/>
                      </a:endParaRPr>
                    </a:p>
                  </a:txBody>
                  <a:tcPr anchor="ctr"/>
                </a:tc>
                <a:tc hMerge="1">
                  <a:txBody>
                    <a:bodyPr/>
                    <a:lstStyle/>
                    <a:p>
                      <a:endParaRPr lang="zh-CN" altLang="en-US"/>
                    </a:p>
                  </a:txBody>
                  <a:tcPr/>
                </a:tc>
              </a:tr>
              <a:tr h="123613">
                <a:tc vMerge="1">
                  <a:txBody>
                    <a:bodyPr/>
                    <a:lstStyle/>
                    <a:p>
                      <a:endParaRPr lang="zh-CN" altLang="en-US"/>
                    </a:p>
                  </a:txBody>
                  <a:tcPr/>
                </a:tc>
                <a:tc vMerge="1">
                  <a:txBody>
                    <a:bodyPr/>
                    <a:lstStyle/>
                    <a:p>
                      <a:endParaRPr lang="zh-CN" altLang="en-US"/>
                    </a:p>
                  </a:txBody>
                  <a:tcPr/>
                </a:tc>
                <a:tc gridSpan="2">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dirty="0" smtClean="0">
                          <a:solidFill>
                            <a:schemeClr val="tx1"/>
                          </a:solidFill>
                          <a:latin typeface="Microsoft YaHei" charset="-122"/>
                          <a:ea typeface="Microsoft YaHei" charset="-122"/>
                          <a:cs typeface="Microsoft YaHei" charset="-122"/>
                        </a:rPr>
                        <a:t>带冲突检测的载波监听多路访问协议</a:t>
                      </a:r>
                      <a:endParaRPr lang="en-US" altLang="zh-CN" sz="1600" dirty="0" smtClean="0">
                        <a:solidFill>
                          <a:schemeClr val="tx1"/>
                        </a:solidFill>
                        <a:latin typeface="Microsoft YaHei" charset="-122"/>
                        <a:ea typeface="Microsoft YaHei" charset="-122"/>
                        <a:cs typeface="Microsoft YaHei" charset="-122"/>
                      </a:endParaRPr>
                    </a:p>
                    <a:p>
                      <a:pPr marL="0" marR="0" indent="0" algn="ctr" defTabSz="914400" rtl="0" eaLnBrk="1" fontAlgn="auto" latinLnBrk="0" hangingPunct="1">
                        <a:lnSpc>
                          <a:spcPct val="150000"/>
                        </a:lnSpc>
                        <a:spcBef>
                          <a:spcPts val="0"/>
                        </a:spcBef>
                        <a:spcAft>
                          <a:spcPts val="0"/>
                        </a:spcAft>
                        <a:buClrTx/>
                        <a:buSzTx/>
                        <a:buFontTx/>
                        <a:buNone/>
                        <a:tabLst/>
                        <a:defRPr/>
                      </a:pPr>
                      <a:r>
                        <a:rPr kumimoji="1" lang="zh-CN" altLang="en-US" sz="1600" dirty="0" smtClean="0">
                          <a:solidFill>
                            <a:srgbClr val="FF0000"/>
                          </a:solidFill>
                          <a:latin typeface="Microsoft YaHei" charset="-122"/>
                          <a:ea typeface="Microsoft YaHei" charset="-122"/>
                          <a:cs typeface="Microsoft YaHei" charset="-122"/>
                        </a:rPr>
                        <a:t>（先听后说，边听边说）</a:t>
                      </a:r>
                    </a:p>
                  </a:txBody>
                  <a:tcPr anchor="ctr"/>
                </a:tc>
                <a:tc hMerge="1">
                  <a:txBody>
                    <a:bodyPr/>
                    <a:lstStyle/>
                    <a:p>
                      <a:endParaRPr lang="zh-CN" altLang="en-US"/>
                    </a:p>
                  </a:txBody>
                  <a:tcPr/>
                </a:tc>
              </a:tr>
              <a:tr h="185420">
                <a:tc vMerge="1">
                  <a:txBody>
                    <a:bodyPr/>
                    <a:lstStyle/>
                    <a:p>
                      <a:endParaRPr lang="zh-CN" altLang="en-US" dirty="0"/>
                    </a:p>
                  </a:txBody>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solidFill>
                            <a:schemeClr val="tx1"/>
                          </a:solidFill>
                          <a:latin typeface="Microsoft YaHei" charset="-122"/>
                          <a:ea typeface="Microsoft YaHei" charset="-122"/>
                          <a:cs typeface="Microsoft YaHei" charset="-122"/>
                          <a:sym typeface="+mn-ea"/>
                        </a:rPr>
                        <a:t>受控接入</a:t>
                      </a:r>
                      <a:r>
                        <a:rPr lang="en-US" altLang="zh-CN" sz="2000" dirty="0" smtClean="0">
                          <a:solidFill>
                            <a:schemeClr val="tx1"/>
                          </a:solidFill>
                          <a:latin typeface="Microsoft YaHei" charset="-122"/>
                          <a:ea typeface="Microsoft YaHei" charset="-122"/>
                          <a:cs typeface="Microsoft YaHei" charset="-122"/>
                          <a:sym typeface="+mn-ea"/>
                        </a:rPr>
                        <a:t>MAC</a:t>
                      </a:r>
                      <a:r>
                        <a:rPr lang="zh-CN" altLang="en-US" sz="2000" dirty="0" smtClean="0">
                          <a:solidFill>
                            <a:schemeClr val="tx1"/>
                          </a:solidFill>
                          <a:latin typeface="Microsoft YaHei" charset="-122"/>
                          <a:ea typeface="Microsoft YaHei" charset="-122"/>
                          <a:cs typeface="Microsoft YaHei" charset="-122"/>
                          <a:sym typeface="+mn-ea"/>
                        </a:rPr>
                        <a:t>协议</a:t>
                      </a:r>
                      <a:endParaRPr lang="zh-CN" altLang="en-US" sz="2000" dirty="0" smtClean="0">
                        <a:solidFill>
                          <a:schemeClr val="tx1"/>
                        </a:solidFill>
                        <a:latin typeface="Microsoft YaHei" charset="-122"/>
                        <a:ea typeface="Microsoft YaHei" charset="-122"/>
                        <a:cs typeface="Microsoft YaHei" charset="-122"/>
                      </a:endParaRPr>
                    </a:p>
                  </a:txBody>
                  <a:tcPr anchor="ctr"/>
                </a:tc>
                <a:tc gridSpan="2">
                  <a:txBody>
                    <a:bodyPr/>
                    <a:lstStyle/>
                    <a:p>
                      <a:pPr algn="ctr">
                        <a:lnSpc>
                          <a:spcPct val="150000"/>
                        </a:lnSpc>
                      </a:pPr>
                      <a:r>
                        <a:rPr lang="zh-CN" altLang="en-US" sz="2000" dirty="0" smtClean="0">
                          <a:solidFill>
                            <a:schemeClr val="tx1"/>
                          </a:solidFill>
                          <a:latin typeface="Microsoft YaHei" charset="-122"/>
                          <a:ea typeface="Microsoft YaHei" charset="-122"/>
                          <a:cs typeface="Microsoft YaHei" charset="-122"/>
                        </a:rPr>
                        <a:t>集中式控制</a:t>
                      </a:r>
                      <a:endParaRPr lang="zh-CN" altLang="en-US" sz="2000" dirty="0">
                        <a:solidFill>
                          <a:schemeClr val="tx1"/>
                        </a:solidFill>
                        <a:latin typeface="Microsoft YaHei" charset="-122"/>
                        <a:ea typeface="Microsoft YaHei" charset="-122"/>
                        <a:cs typeface="Microsoft YaHei" charset="-122"/>
                      </a:endParaRPr>
                    </a:p>
                  </a:txBody>
                  <a:tcPr anchor="ctr"/>
                </a:tc>
                <a:tc hMerge="1">
                  <a:txBody>
                    <a:bodyPr/>
                    <a:lstStyle/>
                    <a:p>
                      <a:endParaRPr lang="zh-CN" altLang="en-US"/>
                    </a:p>
                  </a:txBody>
                  <a:tcPr/>
                </a:tc>
              </a:tr>
              <a:tr h="185420">
                <a:tc vMerge="1">
                  <a:txBody>
                    <a:bodyPr/>
                    <a:lstStyle/>
                    <a:p>
                      <a:endParaRPr lang="zh-CN" altLang="en-US"/>
                    </a:p>
                  </a:txBody>
                  <a:tcPr/>
                </a:tc>
                <a:tc vMerge="1">
                  <a:txBody>
                    <a:bodyPr/>
                    <a:lstStyle/>
                    <a:p>
                      <a:endParaRPr lang="zh-CN" altLang="en-US"/>
                    </a:p>
                  </a:txBody>
                  <a:tcPr/>
                </a:tc>
                <a:tc gridSpan="2">
                  <a:txBody>
                    <a:bodyPr/>
                    <a:lstStyle/>
                    <a:p>
                      <a:pPr algn="ctr">
                        <a:lnSpc>
                          <a:spcPct val="150000"/>
                        </a:lnSpc>
                      </a:pPr>
                      <a:r>
                        <a:rPr lang="zh-CN" altLang="en-US" sz="2000" dirty="0" smtClean="0">
                          <a:solidFill>
                            <a:schemeClr val="tx1"/>
                          </a:solidFill>
                          <a:latin typeface="Microsoft YaHei" charset="-122"/>
                          <a:ea typeface="Microsoft YaHei" charset="-122"/>
                          <a:cs typeface="Microsoft YaHei" charset="-122"/>
                        </a:rPr>
                        <a:t>分散式控制</a:t>
                      </a:r>
                      <a:endParaRPr lang="zh-CN" altLang="en-US" sz="2000" dirty="0">
                        <a:solidFill>
                          <a:schemeClr val="tx1"/>
                        </a:solidFill>
                        <a:latin typeface="Microsoft YaHei" charset="-122"/>
                        <a:ea typeface="Microsoft YaHei" charset="-122"/>
                        <a:cs typeface="Microsoft YaHei" charset="-122"/>
                      </a:endParaRPr>
                    </a:p>
                  </a:txBody>
                  <a:tcPr anchor="ctr"/>
                </a:tc>
                <a:tc hMerge="1">
                  <a:txBody>
                    <a:bodyPr/>
                    <a:lstStyle/>
                    <a:p>
                      <a:endParaRPr lang="zh-CN" altLang="en-US"/>
                    </a:p>
                  </a:txBody>
                  <a:tcPr/>
                </a:tc>
              </a:tr>
            </a:tbl>
          </a:graphicData>
        </a:graphic>
      </p:graphicFrame>
    </p:spTree>
    <p:extLst>
      <p:ext uri="{BB962C8B-B14F-4D97-AF65-F5344CB8AC3E}">
        <p14:creationId xmlns:p14="http://schemas.microsoft.com/office/powerpoint/2010/main" val="101458031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1588168" y="1129168"/>
            <a:ext cx="4531055" cy="3831818"/>
          </a:xfrm>
          <a:prstGeom prst="rect">
            <a:avLst/>
          </a:prstGeom>
          <a:noFill/>
        </p:spPr>
        <p:txBody>
          <a:bodyPr wrap="square" rtlCol="0">
            <a:spAutoFit/>
          </a:bodyPr>
          <a:lstStyle/>
          <a:p>
            <a:pPr lvl="0" algn="just">
              <a:lnSpc>
                <a:spcPct val="150000"/>
              </a:lnSpc>
            </a:pPr>
            <a:r>
              <a:rPr lang="zh-CN" altLang="en-US" dirty="0" smtClean="0">
                <a:latin typeface="微软雅黑" pitchFamily="34" charset="-122"/>
                <a:ea typeface="微软雅黑" pitchFamily="34" charset="-122"/>
                <a:cs typeface="Microsoft YaHei" charset="-122"/>
                <a:sym typeface="+mn-ea"/>
              </a:rPr>
              <a:t>消息完整性检测</a:t>
            </a:r>
            <a:r>
              <a:rPr lang="zh-CN" altLang="en-US" dirty="0" smtClean="0">
                <a:latin typeface="微软雅黑" pitchFamily="34" charset="-122"/>
                <a:ea typeface="微软雅黑" pitchFamily="34" charset="-122"/>
                <a:cs typeface="Microsoft YaHei" charset="-122"/>
                <a:sym typeface="+mn-ea"/>
              </a:rPr>
              <a:t>方法</a:t>
            </a: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dirty="0" smtClean="0">
                <a:solidFill>
                  <a:srgbClr val="FF0000"/>
                </a:solidFill>
                <a:latin typeface="微软雅黑" pitchFamily="34" charset="-122"/>
                <a:ea typeface="微软雅黑" pitchFamily="34" charset="-122"/>
                <a:cs typeface="Microsoft YaHei" charset="-122"/>
                <a:sym typeface="+mn-ea"/>
              </a:rPr>
              <a:t>报文</a:t>
            </a:r>
            <a:r>
              <a:rPr lang="zh-CN" altLang="en-US" dirty="0" smtClean="0">
                <a:solidFill>
                  <a:srgbClr val="FF0000"/>
                </a:solidFill>
                <a:latin typeface="微软雅黑" pitchFamily="34" charset="-122"/>
                <a:ea typeface="微软雅黑" pitchFamily="34" charset="-122"/>
                <a:cs typeface="Microsoft YaHei" charset="-122"/>
                <a:sym typeface="+mn-ea"/>
              </a:rPr>
              <a:t>认证</a:t>
            </a:r>
            <a:endParaRPr lang="en-US" altLang="zh-CN" dirty="0" smtClean="0">
              <a:solidFill>
                <a:srgbClr val="FF0000"/>
              </a:solidFill>
              <a:latin typeface="微软雅黑" pitchFamily="34" charset="-122"/>
              <a:ea typeface="微软雅黑" pitchFamily="34" charset="-122"/>
              <a:cs typeface="Microsoft YaHei" charset="-122"/>
              <a:sym typeface="+mn-ea"/>
            </a:endParaRPr>
          </a:p>
          <a:p>
            <a:pPr lvl="0" algn="just">
              <a:lnSpc>
                <a:spcPct val="150000"/>
              </a:lnSpc>
            </a:pPr>
            <a:endParaRPr lang="en-US" altLang="zh-CN" dirty="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dirty="0" smtClean="0">
                <a:latin typeface="微软雅黑" pitchFamily="34" charset="-122"/>
                <a:ea typeface="微软雅黑" pitchFamily="34" charset="-122"/>
                <a:cs typeface="Microsoft YaHei" charset="-122"/>
                <a:sym typeface="+mn-ea"/>
              </a:rPr>
              <a:t>数字签名</a:t>
            </a:r>
            <a:endParaRPr lang="zh-CN" altLang="en-US" dirty="0">
              <a:latin typeface="微软雅黑" pitchFamily="34" charset="-122"/>
              <a:ea typeface="微软雅黑" pitchFamily="34" charset="-122"/>
              <a:cs typeface="Microsoft YaHei" charset="-122"/>
              <a:sym typeface="+mn-ea"/>
            </a:endParaRPr>
          </a:p>
        </p:txBody>
      </p:sp>
      <p:sp>
        <p:nvSpPr>
          <p:cNvPr id="6" name="左大括号 5"/>
          <p:cNvSpPr/>
          <p:nvPr/>
        </p:nvSpPr>
        <p:spPr>
          <a:xfrm>
            <a:off x="1154331" y="1351021"/>
            <a:ext cx="433837" cy="33881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a:latin typeface="微软雅黑" pitchFamily="34" charset="-122"/>
              <a:ea typeface="微软雅黑" pitchFamily="34" charset="-122"/>
            </a:endParaRPr>
          </a:p>
        </p:txBody>
      </p:sp>
      <p:sp>
        <p:nvSpPr>
          <p:cNvPr id="9" name="TextBox 30"/>
          <p:cNvSpPr txBox="1"/>
          <p:nvPr/>
        </p:nvSpPr>
        <p:spPr>
          <a:xfrm>
            <a:off x="0" y="2607875"/>
            <a:ext cx="1747889" cy="874407"/>
          </a:xfrm>
          <a:prstGeom prst="rect">
            <a:avLst/>
          </a:prstGeom>
          <a:noFill/>
        </p:spPr>
        <p:txBody>
          <a:bodyPr wrap="square" rtlCol="0">
            <a:spAutoFit/>
          </a:bodyPr>
          <a:lstStyle/>
          <a:p>
            <a:pPr algn="just">
              <a:lnSpc>
                <a:spcPct val="150000"/>
              </a:lnSpc>
            </a:pPr>
            <a:r>
              <a:rPr lang="zh-CN" altLang="en-US" dirty="0" smtClean="0">
                <a:latin typeface="微软雅黑" pitchFamily="34" charset="-122"/>
                <a:ea typeface="微软雅黑" pitchFamily="34" charset="-122"/>
              </a:rPr>
              <a:t>消息完整性</a:t>
            </a:r>
            <a:endParaRPr lang="en-US" altLang="zh-CN" dirty="0" smtClean="0">
              <a:latin typeface="微软雅黑" pitchFamily="34" charset="-122"/>
              <a:ea typeface="微软雅黑" pitchFamily="34" charset="-122"/>
            </a:endParaRPr>
          </a:p>
          <a:p>
            <a:pPr algn="just">
              <a:lnSpc>
                <a:spcPct val="150000"/>
              </a:lnSpc>
            </a:pPr>
            <a:r>
              <a:rPr lang="zh-CN" altLang="en-US" dirty="0" smtClean="0">
                <a:latin typeface="微软雅黑" pitchFamily="34" charset="-122"/>
                <a:ea typeface="微软雅黑" pitchFamily="34" charset="-122"/>
              </a:rPr>
              <a:t>与数字签名</a:t>
            </a:r>
            <a:endParaRPr lang="zh-CN" altLang="en-US" dirty="0">
              <a:latin typeface="微软雅黑" pitchFamily="34" charset="-122"/>
              <a:ea typeface="微软雅黑" pitchFamily="34" charset="-122"/>
            </a:endParaRPr>
          </a:p>
        </p:txBody>
      </p:sp>
      <p:sp>
        <p:nvSpPr>
          <p:cNvPr id="3" name="矩形 2"/>
          <p:cNvSpPr/>
          <p:nvPr/>
        </p:nvSpPr>
        <p:spPr>
          <a:xfrm>
            <a:off x="3190490" y="1815097"/>
            <a:ext cx="1569660" cy="458908"/>
          </a:xfrm>
          <a:prstGeom prst="rect">
            <a:avLst/>
          </a:prstGeom>
        </p:spPr>
        <p:txBody>
          <a:bodyPr wrap="none">
            <a:spAutoFit/>
          </a:bodyPr>
          <a:lstStyle/>
          <a:p>
            <a:pPr>
              <a:lnSpc>
                <a:spcPct val="150000"/>
              </a:lnSpc>
            </a:pPr>
            <a:r>
              <a:rPr lang="zh-CN" altLang="en-US" dirty="0">
                <a:solidFill>
                  <a:srgbClr val="FF0000"/>
                </a:solidFill>
                <a:latin typeface="微软雅黑" pitchFamily="34" charset="-122"/>
                <a:ea typeface="微软雅黑" pitchFamily="34" charset="-122"/>
              </a:rPr>
              <a:t>简单报文验证</a:t>
            </a:r>
          </a:p>
        </p:txBody>
      </p:sp>
      <p:sp>
        <p:nvSpPr>
          <p:cNvPr id="4" name="矩形 3"/>
          <p:cNvSpPr/>
          <p:nvPr/>
        </p:nvSpPr>
        <p:spPr>
          <a:xfrm>
            <a:off x="3184281" y="3836474"/>
            <a:ext cx="1338828" cy="369332"/>
          </a:xfrm>
          <a:prstGeom prst="rect">
            <a:avLst/>
          </a:prstGeom>
        </p:spPr>
        <p:txBody>
          <a:bodyPr wrap="none">
            <a:spAutoFit/>
          </a:bodyPr>
          <a:lstStyle/>
          <a:p>
            <a:r>
              <a:rPr lang="zh-CN" altLang="en-US">
                <a:latin typeface="微软雅黑" pitchFamily="34" charset="-122"/>
                <a:ea typeface="微软雅黑" pitchFamily="34" charset="-122"/>
              </a:rPr>
              <a:t>报文认证码</a:t>
            </a:r>
            <a:endParaRPr lang="zh-CN" altLang="en-US"/>
          </a:p>
        </p:txBody>
      </p:sp>
      <p:sp>
        <p:nvSpPr>
          <p:cNvPr id="8" name="左大括号 7"/>
          <p:cNvSpPr/>
          <p:nvPr/>
        </p:nvSpPr>
        <p:spPr>
          <a:xfrm>
            <a:off x="2685302" y="2069013"/>
            <a:ext cx="403686" cy="195212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a:latin typeface="微软雅黑" pitchFamily="34" charset="-122"/>
              <a:ea typeface="微软雅黑" pitchFamily="34" charset="-122"/>
            </a:endParaRPr>
          </a:p>
        </p:txBody>
      </p:sp>
    </p:spTree>
    <p:extLst>
      <p:ext uri="{BB962C8B-B14F-4D97-AF65-F5344CB8AC3E}">
        <p14:creationId xmlns:p14="http://schemas.microsoft.com/office/powerpoint/2010/main" val="155020226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278" y="179781"/>
            <a:ext cx="11631941" cy="1422954"/>
          </a:xfrm>
          <a:prstGeom prst="rect">
            <a:avLst/>
          </a:prstGeom>
          <a:noFill/>
        </p:spPr>
        <p:txBody>
          <a:bodyPr wrap="square" rtlCol="0">
            <a:spAutoFit/>
          </a:bodyPr>
          <a:lstStyle/>
          <a:p>
            <a:pPr>
              <a:lnSpc>
                <a:spcPct val="150000"/>
              </a:lnSpc>
            </a:pPr>
            <a:r>
              <a:rPr lang="zh-CN" altLang="en-US" sz="2000" dirty="0" smtClean="0">
                <a:latin typeface="微软雅黑" pitchFamily="34" charset="-122"/>
                <a:ea typeface="微软雅黑" pitchFamily="34" charset="-122"/>
              </a:rPr>
              <a:t>报</a:t>
            </a:r>
            <a:r>
              <a:rPr lang="zh-CN" altLang="en-US" sz="2000" dirty="0" smtClean="0">
                <a:latin typeface="微软雅黑" pitchFamily="34" charset="-122"/>
                <a:ea typeface="微软雅黑" pitchFamily="34" charset="-122"/>
              </a:rPr>
              <a:t>文认证的一种方式：简单报文验证</a:t>
            </a:r>
          </a:p>
          <a:p>
            <a:pPr>
              <a:lnSpc>
                <a:spcPct val="150000"/>
              </a:lnSpc>
            </a:pPr>
            <a:r>
              <a:rPr lang="en-US" altLang="zh-CN" sz="2000" dirty="0" smtClean="0">
                <a:latin typeface="微软雅黑" pitchFamily="34" charset="-122"/>
                <a:ea typeface="微软雅黑" pitchFamily="34" charset="-122"/>
              </a:rPr>
              <a:t>1</a:t>
            </a:r>
            <a:r>
              <a:rPr lang="zh-CN" altLang="en-US" sz="2000" dirty="0" smtClean="0">
                <a:latin typeface="微软雅黑" pitchFamily="34" charset="-122"/>
                <a:ea typeface="微软雅黑" pitchFamily="34" charset="-122"/>
              </a:rPr>
              <a:t>、发送方对报文</a:t>
            </a:r>
            <a:r>
              <a:rPr lang="en-US" altLang="zh-CN" sz="2000" dirty="0" smtClean="0">
                <a:latin typeface="微软雅黑" pitchFamily="34" charset="-122"/>
                <a:ea typeface="微软雅黑" pitchFamily="34" charset="-122"/>
              </a:rPr>
              <a:t>m</a:t>
            </a:r>
            <a:r>
              <a:rPr lang="zh-CN" altLang="en-US" sz="2000" dirty="0" smtClean="0">
                <a:latin typeface="微软雅黑" pitchFamily="34" charset="-122"/>
                <a:ea typeface="微软雅黑" pitchFamily="34" charset="-122"/>
              </a:rPr>
              <a:t>应用散列函数，得到固定长度的散列码，获得报文摘要</a:t>
            </a:r>
            <a:r>
              <a:rPr lang="en-US" altLang="zh-CN" sz="2000" dirty="0" smtClean="0">
                <a:solidFill>
                  <a:srgbClr val="C00000"/>
                </a:solidFill>
                <a:latin typeface="微软雅黑" pitchFamily="34" charset="-122"/>
                <a:ea typeface="微软雅黑" pitchFamily="34" charset="-122"/>
              </a:rPr>
              <a:t>h</a:t>
            </a:r>
            <a:r>
              <a:rPr lang="zh-CN" altLang="en-US" sz="2000" dirty="0" smtClean="0">
                <a:latin typeface="微软雅黑" pitchFamily="34" charset="-122"/>
                <a:ea typeface="微软雅黑" pitchFamily="34" charset="-122"/>
              </a:rPr>
              <a:t>，将扩展报文</a:t>
            </a:r>
            <a:r>
              <a:rPr lang="en-US" altLang="zh-CN" sz="2000" dirty="0" smtClean="0">
                <a:solidFill>
                  <a:srgbClr val="C00000"/>
                </a:solidFill>
                <a:latin typeface="微软雅黑" pitchFamily="34" charset="-122"/>
                <a:ea typeface="微软雅黑" pitchFamily="34" charset="-122"/>
              </a:rPr>
              <a:t>(</a:t>
            </a:r>
            <a:r>
              <a:rPr lang="en-US" altLang="zh-CN" sz="2000" dirty="0" err="1" smtClean="0">
                <a:solidFill>
                  <a:srgbClr val="C00000"/>
                </a:solidFill>
                <a:latin typeface="微软雅黑" pitchFamily="34" charset="-122"/>
                <a:ea typeface="微软雅黑" pitchFamily="34" charset="-122"/>
                <a:sym typeface="+mn-ea"/>
              </a:rPr>
              <a:t>m,h</a:t>
            </a:r>
            <a:r>
              <a:rPr lang="en-US" altLang="zh-CN" sz="2000" dirty="0" smtClean="0">
                <a:solidFill>
                  <a:srgbClr val="C00000"/>
                </a:solidFill>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发送给接收方。</a:t>
            </a:r>
            <a:endParaRPr lang="en-US" altLang="zh-CN" sz="2000" dirty="0" smtClean="0">
              <a:latin typeface="微软雅黑" pitchFamily="34" charset="-122"/>
              <a:ea typeface="微软雅黑" pitchFamily="34" charset="-122"/>
            </a:endParaRPr>
          </a:p>
        </p:txBody>
      </p:sp>
      <p:pic>
        <p:nvPicPr>
          <p:cNvPr id="3" name="图片 2"/>
          <p:cNvPicPr>
            <a:picLocks noChangeAspect="1"/>
          </p:cNvPicPr>
          <p:nvPr/>
        </p:nvPicPr>
        <p:blipFill>
          <a:blip r:embed="rId3"/>
          <a:stretch>
            <a:fillRect/>
          </a:stretch>
        </p:blipFill>
        <p:spPr>
          <a:xfrm>
            <a:off x="3576053" y="1170693"/>
            <a:ext cx="3851442" cy="2010368"/>
          </a:xfrm>
          <a:prstGeom prst="rect">
            <a:avLst/>
          </a:prstGeom>
        </p:spPr>
      </p:pic>
      <p:sp>
        <p:nvSpPr>
          <p:cNvPr id="17" name="TextBox 4"/>
          <p:cNvSpPr txBox="1"/>
          <p:nvPr/>
        </p:nvSpPr>
        <p:spPr>
          <a:xfrm>
            <a:off x="183277" y="2965540"/>
            <a:ext cx="11631941" cy="961289"/>
          </a:xfrm>
          <a:prstGeom prst="rect">
            <a:avLst/>
          </a:prstGeom>
          <a:noFill/>
        </p:spPr>
        <p:txBody>
          <a:bodyPr wrap="square" rtlCol="0">
            <a:spAutoFit/>
          </a:bodyPr>
          <a:lstStyle/>
          <a:p>
            <a:pPr>
              <a:lnSpc>
                <a:spcPct val="150000"/>
              </a:lnSpc>
            </a:pPr>
            <a:r>
              <a:rPr lang="en-US" altLang="zh-CN" sz="2000" dirty="0" smtClean="0">
                <a:latin typeface="微软雅黑" pitchFamily="34" charset="-122"/>
                <a:ea typeface="微软雅黑" pitchFamily="34" charset="-122"/>
              </a:rPr>
              <a:t>2</a:t>
            </a:r>
            <a:r>
              <a:rPr lang="zh-CN" altLang="en-US" sz="2000" dirty="0" smtClean="0">
                <a:latin typeface="微软雅黑" pitchFamily="34" charset="-122"/>
                <a:ea typeface="微软雅黑" pitchFamily="34" charset="-122"/>
              </a:rPr>
              <a:t>、接收方收到扩展报文后，提取出报文</a:t>
            </a:r>
            <a:r>
              <a:rPr lang="en-US" altLang="zh-CN" sz="2000" dirty="0" smtClean="0">
                <a:latin typeface="微软雅黑" pitchFamily="34" charset="-122"/>
                <a:ea typeface="微软雅黑" pitchFamily="34" charset="-122"/>
              </a:rPr>
              <a:t>m</a:t>
            </a:r>
            <a:r>
              <a:rPr lang="zh-CN" altLang="en-US" sz="2000" dirty="0" smtClean="0">
                <a:latin typeface="微软雅黑" pitchFamily="34" charset="-122"/>
                <a:ea typeface="微软雅黑" pitchFamily="34" charset="-122"/>
              </a:rPr>
              <a:t>和报文摘要</a:t>
            </a:r>
            <a:r>
              <a:rPr lang="en-US" altLang="zh-CN" sz="2000" dirty="0" smtClean="0">
                <a:latin typeface="微软雅黑" pitchFamily="34" charset="-122"/>
                <a:ea typeface="微软雅黑" pitchFamily="34" charset="-122"/>
              </a:rPr>
              <a:t>h</a:t>
            </a:r>
            <a:r>
              <a:rPr lang="zh-CN" altLang="en-US" sz="2000" dirty="0" smtClean="0">
                <a:latin typeface="微软雅黑" pitchFamily="34" charset="-122"/>
                <a:ea typeface="微软雅黑" pitchFamily="34" charset="-122"/>
              </a:rPr>
              <a:t>，同样对报文</a:t>
            </a:r>
            <a:r>
              <a:rPr lang="en-US" altLang="zh-CN" sz="2000" dirty="0" smtClean="0">
                <a:latin typeface="微软雅黑" pitchFamily="34" charset="-122"/>
                <a:ea typeface="微软雅黑" pitchFamily="34" charset="-122"/>
              </a:rPr>
              <a:t>m</a:t>
            </a:r>
            <a:r>
              <a:rPr lang="zh-CN" altLang="en-US" sz="2000" dirty="0" smtClean="0">
                <a:latin typeface="微软雅黑" pitchFamily="34" charset="-122"/>
                <a:ea typeface="微软雅黑" pitchFamily="34" charset="-122"/>
              </a:rPr>
              <a:t>应用散列函数</a:t>
            </a:r>
            <a:r>
              <a:rPr lang="en-US" altLang="zh-CN" sz="2000" dirty="0" smtClean="0">
                <a:latin typeface="微软雅黑" pitchFamily="34" charset="-122"/>
                <a:ea typeface="微软雅黑" pitchFamily="34" charset="-122"/>
              </a:rPr>
              <a:t>H</a:t>
            </a:r>
            <a:r>
              <a:rPr lang="zh-CN" altLang="en-US" sz="2000" dirty="0" smtClean="0">
                <a:latin typeface="微软雅黑" pitchFamily="34" charset="-122"/>
                <a:ea typeface="微软雅黑" pitchFamily="34" charset="-122"/>
              </a:rPr>
              <a:t>获得</a:t>
            </a:r>
            <a:r>
              <a:rPr lang="zh-CN" altLang="en-US" sz="2000" dirty="0" smtClean="0">
                <a:solidFill>
                  <a:srgbClr val="C00000"/>
                </a:solidFill>
                <a:latin typeface="微软雅黑" pitchFamily="34" charset="-122"/>
                <a:ea typeface="微软雅黑" pitchFamily="34" charset="-122"/>
              </a:rPr>
              <a:t>新的报文摘要</a:t>
            </a:r>
            <a:r>
              <a:rPr lang="en-US" altLang="zh-CN" sz="2000" dirty="0" smtClean="0">
                <a:solidFill>
                  <a:srgbClr val="C00000"/>
                </a:solidFill>
                <a:latin typeface="微软雅黑" pitchFamily="34" charset="-122"/>
                <a:ea typeface="微软雅黑" pitchFamily="34" charset="-122"/>
                <a:sym typeface="+mn-ea"/>
              </a:rPr>
              <a:t>H(m)</a:t>
            </a:r>
            <a:r>
              <a:rPr lang="zh-CN" altLang="en-US" sz="2000" dirty="0" smtClean="0">
                <a:latin typeface="微软雅黑" pitchFamily="34" charset="-122"/>
                <a:ea typeface="微软雅黑" pitchFamily="34" charset="-122"/>
                <a:sym typeface="+mn-ea"/>
              </a:rPr>
              <a:t>，将</a:t>
            </a:r>
            <a:r>
              <a:rPr lang="en-US" altLang="zh-CN" sz="2000" dirty="0" smtClean="0">
                <a:solidFill>
                  <a:srgbClr val="C00000"/>
                </a:solidFill>
                <a:latin typeface="微软雅黑" pitchFamily="34" charset="-122"/>
                <a:ea typeface="微软雅黑" pitchFamily="34" charset="-122"/>
                <a:sym typeface="+mn-ea"/>
              </a:rPr>
              <a:t>H(m)</a:t>
            </a:r>
            <a:r>
              <a:rPr lang="zh-CN" altLang="en-US" sz="2000" dirty="0" smtClean="0">
                <a:solidFill>
                  <a:srgbClr val="C00000"/>
                </a:solidFill>
                <a:latin typeface="微软雅黑" pitchFamily="34" charset="-122"/>
                <a:ea typeface="微软雅黑" pitchFamily="34" charset="-122"/>
                <a:sym typeface="+mn-ea"/>
              </a:rPr>
              <a:t>和</a:t>
            </a:r>
            <a:r>
              <a:rPr lang="en-US" altLang="zh-CN" sz="2000" dirty="0" smtClean="0">
                <a:solidFill>
                  <a:srgbClr val="C00000"/>
                </a:solidFill>
                <a:latin typeface="微软雅黑" pitchFamily="34" charset="-122"/>
                <a:ea typeface="微软雅黑" pitchFamily="34" charset="-122"/>
                <a:sym typeface="+mn-ea"/>
              </a:rPr>
              <a:t>h</a:t>
            </a:r>
            <a:r>
              <a:rPr lang="zh-CN" altLang="en-US" sz="2000" dirty="0" smtClean="0">
                <a:latin typeface="微软雅黑" pitchFamily="34" charset="-122"/>
                <a:ea typeface="微软雅黑" pitchFamily="34" charset="-122"/>
                <a:sym typeface="+mn-ea"/>
              </a:rPr>
              <a:t>比较。</a:t>
            </a:r>
            <a:endParaRPr lang="en-US" altLang="zh-CN" sz="2000" dirty="0" smtClean="0">
              <a:latin typeface="微软雅黑" pitchFamily="34" charset="-122"/>
              <a:ea typeface="微软雅黑" pitchFamily="34" charset="-122"/>
              <a:sym typeface="+mn-ea"/>
            </a:endParaRPr>
          </a:p>
        </p:txBody>
      </p:sp>
      <p:pic>
        <p:nvPicPr>
          <p:cNvPr id="15" name="图片 14"/>
          <p:cNvPicPr>
            <a:picLocks noChangeAspect="1"/>
          </p:cNvPicPr>
          <p:nvPr/>
        </p:nvPicPr>
        <p:blipFill>
          <a:blip r:embed="rId4"/>
          <a:stretch>
            <a:fillRect/>
          </a:stretch>
        </p:blipFill>
        <p:spPr>
          <a:xfrm>
            <a:off x="3816684" y="3810065"/>
            <a:ext cx="4662403" cy="1868855"/>
          </a:xfrm>
          <a:prstGeom prst="rect">
            <a:avLst/>
          </a:prstGeom>
        </p:spPr>
      </p:pic>
      <p:sp>
        <p:nvSpPr>
          <p:cNvPr id="18" name="TextBox 4"/>
          <p:cNvSpPr txBox="1"/>
          <p:nvPr/>
        </p:nvSpPr>
        <p:spPr>
          <a:xfrm>
            <a:off x="183277" y="5678920"/>
            <a:ext cx="11631941" cy="499624"/>
          </a:xfrm>
          <a:prstGeom prst="rect">
            <a:avLst/>
          </a:prstGeom>
          <a:noFill/>
        </p:spPr>
        <p:txBody>
          <a:bodyPr wrap="square" rtlCol="0">
            <a:spAutoFit/>
          </a:bodyPr>
          <a:lstStyle/>
          <a:p>
            <a:pPr>
              <a:lnSpc>
                <a:spcPct val="150000"/>
              </a:lnSpc>
            </a:pPr>
            <a:r>
              <a:rPr lang="en-US" altLang="zh-CN" sz="2000" dirty="0" smtClean="0">
                <a:latin typeface="微软雅黑" pitchFamily="34" charset="-122"/>
                <a:ea typeface="微软雅黑" pitchFamily="34" charset="-122"/>
                <a:sym typeface="+mn-ea"/>
              </a:rPr>
              <a:t>3</a:t>
            </a:r>
            <a:r>
              <a:rPr lang="zh-CN" altLang="en-US" sz="2000" dirty="0" smtClean="0">
                <a:latin typeface="微软雅黑" pitchFamily="34" charset="-122"/>
                <a:ea typeface="微软雅黑" pitchFamily="34" charset="-122"/>
                <a:sym typeface="+mn-ea"/>
              </a:rPr>
              <a:t>、若相同，报文认证成功。否则报文认证失败。</a:t>
            </a:r>
          </a:p>
        </p:txBody>
      </p:sp>
    </p:spTree>
    <p:extLst>
      <p:ext uri="{BB962C8B-B14F-4D97-AF65-F5344CB8AC3E}">
        <p14:creationId xmlns:p14="http://schemas.microsoft.com/office/powerpoint/2010/main" val="137665154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1588168" y="1129168"/>
            <a:ext cx="4531055" cy="3831818"/>
          </a:xfrm>
          <a:prstGeom prst="rect">
            <a:avLst/>
          </a:prstGeom>
          <a:noFill/>
        </p:spPr>
        <p:txBody>
          <a:bodyPr wrap="square" rtlCol="0">
            <a:spAutoFit/>
          </a:bodyPr>
          <a:lstStyle/>
          <a:p>
            <a:pPr lvl="0" algn="just">
              <a:lnSpc>
                <a:spcPct val="150000"/>
              </a:lnSpc>
            </a:pPr>
            <a:r>
              <a:rPr lang="zh-CN" altLang="en-US" dirty="0" smtClean="0">
                <a:latin typeface="微软雅黑" pitchFamily="34" charset="-122"/>
                <a:ea typeface="微软雅黑" pitchFamily="34" charset="-122"/>
                <a:cs typeface="Microsoft YaHei" charset="-122"/>
                <a:sym typeface="+mn-ea"/>
              </a:rPr>
              <a:t>消息完整性检测</a:t>
            </a:r>
            <a:r>
              <a:rPr lang="zh-CN" altLang="en-US" dirty="0" smtClean="0">
                <a:latin typeface="微软雅黑" pitchFamily="34" charset="-122"/>
                <a:ea typeface="微软雅黑" pitchFamily="34" charset="-122"/>
                <a:cs typeface="Microsoft YaHei" charset="-122"/>
                <a:sym typeface="+mn-ea"/>
              </a:rPr>
              <a:t>方法</a:t>
            </a: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dirty="0" smtClean="0">
                <a:solidFill>
                  <a:srgbClr val="FF0000"/>
                </a:solidFill>
                <a:latin typeface="微软雅黑" pitchFamily="34" charset="-122"/>
                <a:ea typeface="微软雅黑" pitchFamily="34" charset="-122"/>
                <a:cs typeface="Microsoft YaHei" charset="-122"/>
                <a:sym typeface="+mn-ea"/>
              </a:rPr>
              <a:t>报文</a:t>
            </a:r>
            <a:r>
              <a:rPr lang="zh-CN" altLang="en-US" dirty="0" smtClean="0">
                <a:solidFill>
                  <a:srgbClr val="FF0000"/>
                </a:solidFill>
                <a:latin typeface="微软雅黑" pitchFamily="34" charset="-122"/>
                <a:ea typeface="微软雅黑" pitchFamily="34" charset="-122"/>
                <a:cs typeface="Microsoft YaHei" charset="-122"/>
                <a:sym typeface="+mn-ea"/>
              </a:rPr>
              <a:t>认证</a:t>
            </a:r>
            <a:endParaRPr lang="en-US" altLang="zh-CN" dirty="0" smtClean="0">
              <a:solidFill>
                <a:srgbClr val="FF0000"/>
              </a:solidFill>
              <a:latin typeface="微软雅黑" pitchFamily="34" charset="-122"/>
              <a:ea typeface="微软雅黑" pitchFamily="34" charset="-122"/>
              <a:cs typeface="Microsoft YaHei" charset="-122"/>
              <a:sym typeface="+mn-ea"/>
            </a:endParaRPr>
          </a:p>
          <a:p>
            <a:pPr lvl="0" algn="just">
              <a:lnSpc>
                <a:spcPct val="150000"/>
              </a:lnSpc>
            </a:pPr>
            <a:endParaRPr lang="en-US" altLang="zh-CN" dirty="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dirty="0" smtClean="0">
                <a:latin typeface="微软雅黑" pitchFamily="34" charset="-122"/>
                <a:ea typeface="微软雅黑" pitchFamily="34" charset="-122"/>
                <a:cs typeface="Microsoft YaHei" charset="-122"/>
                <a:sym typeface="+mn-ea"/>
              </a:rPr>
              <a:t>数字签名</a:t>
            </a:r>
            <a:endParaRPr lang="zh-CN" altLang="en-US" dirty="0">
              <a:latin typeface="微软雅黑" pitchFamily="34" charset="-122"/>
              <a:ea typeface="微软雅黑" pitchFamily="34" charset="-122"/>
              <a:cs typeface="Microsoft YaHei" charset="-122"/>
              <a:sym typeface="+mn-ea"/>
            </a:endParaRPr>
          </a:p>
        </p:txBody>
      </p:sp>
      <p:sp>
        <p:nvSpPr>
          <p:cNvPr id="6" name="左大括号 5"/>
          <p:cNvSpPr/>
          <p:nvPr/>
        </p:nvSpPr>
        <p:spPr>
          <a:xfrm>
            <a:off x="1154331" y="1351021"/>
            <a:ext cx="433837" cy="33881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a:latin typeface="微软雅黑" pitchFamily="34" charset="-122"/>
              <a:ea typeface="微软雅黑" pitchFamily="34" charset="-122"/>
            </a:endParaRPr>
          </a:p>
        </p:txBody>
      </p:sp>
      <p:sp>
        <p:nvSpPr>
          <p:cNvPr id="9" name="TextBox 30"/>
          <p:cNvSpPr txBox="1"/>
          <p:nvPr/>
        </p:nvSpPr>
        <p:spPr>
          <a:xfrm>
            <a:off x="0" y="2607875"/>
            <a:ext cx="1747889" cy="874407"/>
          </a:xfrm>
          <a:prstGeom prst="rect">
            <a:avLst/>
          </a:prstGeom>
          <a:noFill/>
        </p:spPr>
        <p:txBody>
          <a:bodyPr wrap="square" rtlCol="0">
            <a:spAutoFit/>
          </a:bodyPr>
          <a:lstStyle/>
          <a:p>
            <a:pPr algn="just">
              <a:lnSpc>
                <a:spcPct val="150000"/>
              </a:lnSpc>
            </a:pPr>
            <a:r>
              <a:rPr lang="zh-CN" altLang="en-US" dirty="0" smtClean="0">
                <a:latin typeface="微软雅黑" pitchFamily="34" charset="-122"/>
                <a:ea typeface="微软雅黑" pitchFamily="34" charset="-122"/>
              </a:rPr>
              <a:t>消息完整性</a:t>
            </a:r>
            <a:endParaRPr lang="en-US" altLang="zh-CN" dirty="0" smtClean="0">
              <a:latin typeface="微软雅黑" pitchFamily="34" charset="-122"/>
              <a:ea typeface="微软雅黑" pitchFamily="34" charset="-122"/>
            </a:endParaRPr>
          </a:p>
          <a:p>
            <a:pPr algn="just">
              <a:lnSpc>
                <a:spcPct val="150000"/>
              </a:lnSpc>
            </a:pPr>
            <a:r>
              <a:rPr lang="zh-CN" altLang="en-US" dirty="0" smtClean="0">
                <a:latin typeface="微软雅黑" pitchFamily="34" charset="-122"/>
                <a:ea typeface="微软雅黑" pitchFamily="34" charset="-122"/>
              </a:rPr>
              <a:t>与数字签名</a:t>
            </a:r>
            <a:endParaRPr lang="zh-CN" altLang="en-US" dirty="0">
              <a:latin typeface="微软雅黑" pitchFamily="34" charset="-122"/>
              <a:ea typeface="微软雅黑" pitchFamily="34" charset="-122"/>
            </a:endParaRPr>
          </a:p>
        </p:txBody>
      </p:sp>
      <p:sp>
        <p:nvSpPr>
          <p:cNvPr id="3" name="矩形 2"/>
          <p:cNvSpPr/>
          <p:nvPr/>
        </p:nvSpPr>
        <p:spPr>
          <a:xfrm>
            <a:off x="3190490" y="1815097"/>
            <a:ext cx="1569660" cy="458908"/>
          </a:xfrm>
          <a:prstGeom prst="rect">
            <a:avLst/>
          </a:prstGeom>
        </p:spPr>
        <p:txBody>
          <a:bodyPr wrap="none">
            <a:spAutoFit/>
          </a:bodyPr>
          <a:lstStyle/>
          <a:p>
            <a:pPr>
              <a:lnSpc>
                <a:spcPct val="150000"/>
              </a:lnSpc>
            </a:pPr>
            <a:r>
              <a:rPr lang="zh-CN" altLang="en-US" dirty="0">
                <a:latin typeface="微软雅黑" pitchFamily="34" charset="-122"/>
                <a:ea typeface="微软雅黑" pitchFamily="34" charset="-122"/>
              </a:rPr>
              <a:t>简单报文验证</a:t>
            </a:r>
          </a:p>
        </p:txBody>
      </p:sp>
      <p:sp>
        <p:nvSpPr>
          <p:cNvPr id="4" name="矩形 3"/>
          <p:cNvSpPr/>
          <p:nvPr/>
        </p:nvSpPr>
        <p:spPr>
          <a:xfrm>
            <a:off x="3184281" y="3836474"/>
            <a:ext cx="1338828" cy="369332"/>
          </a:xfrm>
          <a:prstGeom prst="rect">
            <a:avLst/>
          </a:prstGeom>
        </p:spPr>
        <p:txBody>
          <a:bodyPr wrap="none">
            <a:spAutoFit/>
          </a:bodyPr>
          <a:lstStyle/>
          <a:p>
            <a:r>
              <a:rPr lang="zh-CN" altLang="en-US" dirty="0">
                <a:solidFill>
                  <a:srgbClr val="FF0000"/>
                </a:solidFill>
                <a:latin typeface="微软雅黑" pitchFamily="34" charset="-122"/>
                <a:ea typeface="微软雅黑" pitchFamily="34" charset="-122"/>
              </a:rPr>
              <a:t>报文认证码</a:t>
            </a:r>
            <a:endParaRPr lang="zh-CN" altLang="en-US" dirty="0">
              <a:solidFill>
                <a:srgbClr val="FF0000"/>
              </a:solidFill>
            </a:endParaRPr>
          </a:p>
        </p:txBody>
      </p:sp>
      <p:sp>
        <p:nvSpPr>
          <p:cNvPr id="8" name="左大括号 7"/>
          <p:cNvSpPr/>
          <p:nvPr/>
        </p:nvSpPr>
        <p:spPr>
          <a:xfrm>
            <a:off x="2685302" y="2069013"/>
            <a:ext cx="403686" cy="195212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a:latin typeface="微软雅黑" pitchFamily="34" charset="-122"/>
              <a:ea typeface="微软雅黑" pitchFamily="34" charset="-122"/>
            </a:endParaRPr>
          </a:p>
        </p:txBody>
      </p:sp>
    </p:spTree>
    <p:extLst>
      <p:ext uri="{BB962C8B-B14F-4D97-AF65-F5344CB8AC3E}">
        <p14:creationId xmlns:p14="http://schemas.microsoft.com/office/powerpoint/2010/main" val="174694886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2505" y="272716"/>
            <a:ext cx="11999495" cy="1477328"/>
          </a:xfrm>
          <a:prstGeom prst="rect">
            <a:avLst/>
          </a:prstGeom>
          <a:noFill/>
        </p:spPr>
        <p:txBody>
          <a:bodyPr wrap="square" rtlCol="0">
            <a:spAutoFit/>
          </a:bodyPr>
          <a:lstStyle/>
          <a:p>
            <a:pPr>
              <a:lnSpc>
                <a:spcPct val="150000"/>
              </a:lnSpc>
            </a:pPr>
            <a:r>
              <a:rPr lang="zh-CN" altLang="en-US" sz="2000" dirty="0" smtClean="0">
                <a:latin typeface="微软雅黑" pitchFamily="34" charset="-122"/>
                <a:ea typeface="微软雅黑" pitchFamily="34" charset="-122"/>
              </a:rPr>
              <a:t>报</a:t>
            </a:r>
            <a:r>
              <a:rPr lang="zh-CN" altLang="en-US" sz="2000" dirty="0" smtClean="0">
                <a:latin typeface="微软雅黑" pitchFamily="34" charset="-122"/>
                <a:ea typeface="微软雅黑" pitchFamily="34" charset="-122"/>
              </a:rPr>
              <a:t>文认证的另外一种方式：报文认证</a:t>
            </a:r>
            <a:r>
              <a:rPr lang="zh-CN" altLang="en-US" sz="2000" dirty="0" smtClean="0">
                <a:latin typeface="微软雅黑" pitchFamily="34" charset="-122"/>
                <a:ea typeface="微软雅黑" pitchFamily="34" charset="-122"/>
              </a:rPr>
              <a:t>码</a:t>
            </a:r>
            <a:endParaRPr lang="en-US" altLang="zh-CN" sz="2000" dirty="0" smtClean="0">
              <a:latin typeface="微软雅黑" pitchFamily="34" charset="-122"/>
              <a:ea typeface="微软雅黑" pitchFamily="34" charset="-122"/>
            </a:endParaRPr>
          </a:p>
          <a:p>
            <a:pPr>
              <a:lnSpc>
                <a:spcPct val="150000"/>
              </a:lnSpc>
            </a:pPr>
            <a:r>
              <a:rPr lang="en-US" altLang="zh-CN" sz="2000" dirty="0" smtClean="0">
                <a:latin typeface="微软雅黑" pitchFamily="34" charset="-122"/>
                <a:ea typeface="微软雅黑" pitchFamily="34" charset="-122"/>
              </a:rPr>
              <a:t>1</a:t>
            </a:r>
            <a:r>
              <a:rPr lang="zh-CN" altLang="en-US" sz="2000" dirty="0" smtClean="0">
                <a:latin typeface="微软雅黑" pitchFamily="34" charset="-122"/>
                <a:ea typeface="微软雅黑" pitchFamily="34" charset="-122"/>
              </a:rPr>
              <a:t>、发送方和接收方共享一个认证密钥</a:t>
            </a:r>
            <a:r>
              <a:rPr lang="en-US" altLang="zh-CN" sz="2000" dirty="0" smtClean="0">
                <a:latin typeface="微软雅黑" pitchFamily="34" charset="-122"/>
                <a:ea typeface="微软雅黑" pitchFamily="34" charset="-122"/>
              </a:rPr>
              <a:t>s</a:t>
            </a:r>
            <a:r>
              <a:rPr lang="zh-CN" altLang="en-US" sz="2000" dirty="0" smtClean="0">
                <a:latin typeface="微软雅黑" pitchFamily="34" charset="-122"/>
                <a:ea typeface="微软雅黑" pitchFamily="34" charset="-122"/>
              </a:rPr>
              <a:t>，发送方对报文</a:t>
            </a:r>
            <a:r>
              <a:rPr lang="en-US" altLang="zh-CN" sz="2000" dirty="0" smtClean="0">
                <a:latin typeface="微软雅黑" pitchFamily="34" charset="-122"/>
                <a:ea typeface="微软雅黑" pitchFamily="34" charset="-122"/>
              </a:rPr>
              <a:t>m</a:t>
            </a:r>
            <a:r>
              <a:rPr lang="zh-CN" altLang="en-US" sz="2000" dirty="0" smtClean="0">
                <a:latin typeface="微软雅黑" pitchFamily="34" charset="-122"/>
                <a:ea typeface="微软雅黑" pitchFamily="34" charset="-122"/>
              </a:rPr>
              <a:t>和认证密钥</a:t>
            </a:r>
            <a:r>
              <a:rPr lang="en-US" altLang="zh-CN" sz="2000" dirty="0" smtClean="0">
                <a:latin typeface="微软雅黑" pitchFamily="34" charset="-122"/>
                <a:ea typeface="微软雅黑" pitchFamily="34" charset="-122"/>
              </a:rPr>
              <a:t>s</a:t>
            </a:r>
            <a:r>
              <a:rPr lang="zh-CN" altLang="en-US" sz="2000" dirty="0" smtClean="0">
                <a:latin typeface="微软雅黑" pitchFamily="34" charset="-122"/>
                <a:ea typeface="微软雅黑" pitchFamily="34" charset="-122"/>
              </a:rPr>
              <a:t>应用散列函数</a:t>
            </a:r>
            <a:r>
              <a:rPr lang="en-US" altLang="zh-CN" sz="2000" dirty="0" smtClean="0">
                <a:latin typeface="微软雅黑" pitchFamily="34" charset="-122"/>
                <a:ea typeface="微软雅黑" pitchFamily="34" charset="-122"/>
              </a:rPr>
              <a:t>H</a:t>
            </a:r>
            <a:r>
              <a:rPr lang="zh-CN" altLang="en-US" sz="2000" dirty="0" smtClean="0">
                <a:latin typeface="微软雅黑" pitchFamily="34" charset="-122"/>
                <a:ea typeface="微软雅黑" pitchFamily="34" charset="-122"/>
              </a:rPr>
              <a:t>得到报文认证码</a:t>
            </a:r>
            <a:r>
              <a:rPr lang="en-US" altLang="zh-CN" sz="2000" dirty="0" smtClean="0">
                <a:latin typeface="微软雅黑" pitchFamily="34" charset="-122"/>
                <a:ea typeface="微软雅黑" pitchFamily="34" charset="-122"/>
              </a:rPr>
              <a:t>h</a:t>
            </a:r>
            <a:r>
              <a:rPr lang="zh-CN" altLang="en-US" sz="2000" dirty="0" smtClean="0">
                <a:latin typeface="微软雅黑" pitchFamily="34" charset="-122"/>
                <a:ea typeface="微软雅黑" pitchFamily="34" charset="-122"/>
              </a:rPr>
              <a:t>，将扩展报文</a:t>
            </a:r>
            <a:r>
              <a:rPr lang="en-US" altLang="zh-CN" sz="2000" dirty="0" smtClean="0">
                <a:solidFill>
                  <a:srgbClr val="C00000"/>
                </a:solidFill>
                <a:latin typeface="微软雅黑" pitchFamily="34" charset="-122"/>
                <a:ea typeface="微软雅黑" pitchFamily="34" charset="-122"/>
              </a:rPr>
              <a:t>(</a:t>
            </a:r>
            <a:r>
              <a:rPr lang="en-US" altLang="zh-CN" sz="2000" dirty="0" err="1" smtClean="0">
                <a:solidFill>
                  <a:srgbClr val="C00000"/>
                </a:solidFill>
                <a:latin typeface="微软雅黑" pitchFamily="34" charset="-122"/>
                <a:ea typeface="微软雅黑" pitchFamily="34" charset="-122"/>
              </a:rPr>
              <a:t>m,</a:t>
            </a:r>
            <a:r>
              <a:rPr lang="en-US" altLang="zh-CN" sz="2000" dirty="0" err="1" smtClean="0">
                <a:solidFill>
                  <a:srgbClr val="C00000"/>
                </a:solidFill>
                <a:latin typeface="微软雅黑" pitchFamily="34" charset="-122"/>
                <a:ea typeface="微软雅黑" pitchFamily="34" charset="-122"/>
                <a:sym typeface="+mn-ea"/>
              </a:rPr>
              <a:t>h</a:t>
            </a:r>
            <a:r>
              <a:rPr lang="en-US" altLang="zh-CN" sz="2000" dirty="0" smtClean="0">
                <a:solidFill>
                  <a:srgbClr val="C00000"/>
                </a:solidFill>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发送给接收方。</a:t>
            </a:r>
          </a:p>
        </p:txBody>
      </p:sp>
      <p:pic>
        <p:nvPicPr>
          <p:cNvPr id="2" name="图片 1"/>
          <p:cNvPicPr>
            <a:picLocks noChangeAspect="1"/>
          </p:cNvPicPr>
          <p:nvPr/>
        </p:nvPicPr>
        <p:blipFill>
          <a:blip r:embed="rId3"/>
          <a:stretch>
            <a:fillRect/>
          </a:stretch>
        </p:blipFill>
        <p:spPr>
          <a:xfrm>
            <a:off x="3678655" y="1461286"/>
            <a:ext cx="5353051" cy="1868817"/>
          </a:xfrm>
          <a:prstGeom prst="rect">
            <a:avLst/>
          </a:prstGeom>
        </p:spPr>
      </p:pic>
      <p:sp>
        <p:nvSpPr>
          <p:cNvPr id="20" name="TextBox 5"/>
          <p:cNvSpPr txBox="1"/>
          <p:nvPr/>
        </p:nvSpPr>
        <p:spPr>
          <a:xfrm>
            <a:off x="192505" y="3179655"/>
            <a:ext cx="11762570" cy="961289"/>
          </a:xfrm>
          <a:prstGeom prst="rect">
            <a:avLst/>
          </a:prstGeom>
          <a:noFill/>
        </p:spPr>
        <p:txBody>
          <a:bodyPr wrap="square" rtlCol="0">
            <a:spAutoFit/>
          </a:bodyPr>
          <a:lstStyle/>
          <a:p>
            <a:pPr>
              <a:lnSpc>
                <a:spcPct val="150000"/>
              </a:lnSpc>
            </a:pPr>
            <a:r>
              <a:rPr lang="en-US" altLang="zh-CN" sz="2000" smtClean="0">
                <a:latin typeface="微软雅黑" pitchFamily="34" charset="-122"/>
                <a:ea typeface="微软雅黑" pitchFamily="34" charset="-122"/>
              </a:rPr>
              <a:t>2</a:t>
            </a:r>
            <a:r>
              <a:rPr lang="zh-CN" altLang="en-US" sz="2000" dirty="0" smtClean="0">
                <a:latin typeface="微软雅黑" pitchFamily="34" charset="-122"/>
                <a:ea typeface="微软雅黑" pitchFamily="34" charset="-122"/>
              </a:rPr>
              <a:t>、接收方收到扩展报文后，提取出报文</a:t>
            </a:r>
            <a:r>
              <a:rPr lang="en-US" altLang="zh-CN" sz="2000" dirty="0" smtClean="0">
                <a:latin typeface="微软雅黑" pitchFamily="34" charset="-122"/>
                <a:ea typeface="微软雅黑" pitchFamily="34" charset="-122"/>
              </a:rPr>
              <a:t>m</a:t>
            </a:r>
            <a:r>
              <a:rPr lang="zh-CN" altLang="en-US" sz="2000" dirty="0" smtClean="0">
                <a:latin typeface="微软雅黑" pitchFamily="34" charset="-122"/>
                <a:ea typeface="微软雅黑" pitchFamily="34" charset="-122"/>
              </a:rPr>
              <a:t>和报文认证码</a:t>
            </a:r>
            <a:r>
              <a:rPr lang="en-US" altLang="zh-CN" sz="2000" dirty="0" smtClean="0">
                <a:latin typeface="微软雅黑" pitchFamily="34" charset="-122"/>
                <a:ea typeface="微软雅黑" pitchFamily="34" charset="-122"/>
              </a:rPr>
              <a:t>h</a:t>
            </a:r>
            <a:r>
              <a:rPr lang="zh-CN" altLang="en-US" sz="2000" dirty="0" smtClean="0">
                <a:latin typeface="微软雅黑" pitchFamily="34" charset="-122"/>
                <a:ea typeface="微软雅黑" pitchFamily="34" charset="-122"/>
              </a:rPr>
              <a:t>，对报文</a:t>
            </a:r>
            <a:r>
              <a:rPr lang="en-US" altLang="zh-CN" sz="2000" dirty="0" smtClean="0">
                <a:latin typeface="微软雅黑" pitchFamily="34" charset="-122"/>
                <a:ea typeface="微软雅黑" pitchFamily="34" charset="-122"/>
              </a:rPr>
              <a:t>m</a:t>
            </a:r>
            <a:r>
              <a:rPr lang="zh-CN" altLang="en-US" sz="2000" dirty="0" smtClean="0">
                <a:latin typeface="微软雅黑" pitchFamily="34" charset="-122"/>
                <a:ea typeface="微软雅黑" pitchFamily="34" charset="-122"/>
              </a:rPr>
              <a:t>和认证密钥</a:t>
            </a:r>
            <a:r>
              <a:rPr lang="en-US" altLang="zh-CN" sz="2000" dirty="0" smtClean="0">
                <a:latin typeface="微软雅黑" pitchFamily="34" charset="-122"/>
                <a:ea typeface="微软雅黑" pitchFamily="34" charset="-122"/>
              </a:rPr>
              <a:t>s</a:t>
            </a:r>
            <a:r>
              <a:rPr lang="zh-CN" altLang="en-US" sz="2000" dirty="0" smtClean="0">
                <a:latin typeface="微软雅黑" pitchFamily="34" charset="-122"/>
                <a:ea typeface="微软雅黑" pitchFamily="34" charset="-122"/>
              </a:rPr>
              <a:t>应用散列函数</a:t>
            </a:r>
            <a:r>
              <a:rPr lang="en-US" altLang="zh-CN" sz="2000" dirty="0" smtClean="0">
                <a:latin typeface="微软雅黑" pitchFamily="34" charset="-122"/>
                <a:ea typeface="微软雅黑" pitchFamily="34" charset="-122"/>
              </a:rPr>
              <a:t>H</a:t>
            </a:r>
            <a:r>
              <a:rPr lang="zh-CN" altLang="en-US" sz="2000" dirty="0" smtClean="0">
                <a:latin typeface="微软雅黑" pitchFamily="34" charset="-122"/>
                <a:ea typeface="微软雅黑" pitchFamily="34" charset="-122"/>
              </a:rPr>
              <a:t>获得</a:t>
            </a:r>
            <a:r>
              <a:rPr lang="zh-CN" altLang="en-US" sz="2000" dirty="0" smtClean="0">
                <a:solidFill>
                  <a:srgbClr val="C00000"/>
                </a:solidFill>
                <a:latin typeface="微软雅黑" pitchFamily="34" charset="-122"/>
                <a:ea typeface="微软雅黑" pitchFamily="34" charset="-122"/>
              </a:rPr>
              <a:t>新的报文认证码</a:t>
            </a:r>
            <a:r>
              <a:rPr lang="en-US" altLang="zh-CN" sz="2000" dirty="0" smtClean="0">
                <a:solidFill>
                  <a:srgbClr val="C00000"/>
                </a:solidFill>
                <a:latin typeface="微软雅黑" pitchFamily="34" charset="-122"/>
                <a:ea typeface="微软雅黑" pitchFamily="34" charset="-122"/>
                <a:sym typeface="+mn-ea"/>
              </a:rPr>
              <a:t>H(m+s)</a:t>
            </a:r>
            <a:r>
              <a:rPr lang="zh-CN" altLang="en-US" sz="2000" dirty="0" smtClean="0">
                <a:latin typeface="微软雅黑" pitchFamily="34" charset="-122"/>
                <a:ea typeface="微软雅黑" pitchFamily="34" charset="-122"/>
                <a:sym typeface="+mn-ea"/>
              </a:rPr>
              <a:t>，将</a:t>
            </a:r>
            <a:r>
              <a:rPr lang="en-US" altLang="zh-CN" sz="2000" dirty="0" smtClean="0">
                <a:solidFill>
                  <a:srgbClr val="C00000"/>
                </a:solidFill>
                <a:latin typeface="微软雅黑" pitchFamily="34" charset="-122"/>
                <a:ea typeface="微软雅黑" pitchFamily="34" charset="-122"/>
                <a:sym typeface="+mn-ea"/>
              </a:rPr>
              <a:t>H(m+s)</a:t>
            </a:r>
            <a:r>
              <a:rPr lang="zh-CN" altLang="en-US" sz="2000" dirty="0" smtClean="0">
                <a:solidFill>
                  <a:srgbClr val="C00000"/>
                </a:solidFill>
                <a:latin typeface="微软雅黑" pitchFamily="34" charset="-122"/>
                <a:ea typeface="微软雅黑" pitchFamily="34" charset="-122"/>
                <a:sym typeface="+mn-ea"/>
              </a:rPr>
              <a:t>与</a:t>
            </a:r>
            <a:r>
              <a:rPr lang="en-US" altLang="zh-CN" sz="2000" dirty="0" smtClean="0">
                <a:solidFill>
                  <a:srgbClr val="C00000"/>
                </a:solidFill>
                <a:latin typeface="微软雅黑" pitchFamily="34" charset="-122"/>
                <a:ea typeface="微软雅黑" pitchFamily="34" charset="-122"/>
                <a:sym typeface="+mn-ea"/>
              </a:rPr>
              <a:t>h</a:t>
            </a:r>
            <a:r>
              <a:rPr lang="zh-CN" altLang="en-US" sz="2000" dirty="0" smtClean="0">
                <a:latin typeface="微软雅黑" pitchFamily="34" charset="-122"/>
                <a:ea typeface="微软雅黑" pitchFamily="34" charset="-122"/>
                <a:sym typeface="+mn-ea"/>
              </a:rPr>
              <a:t>比较。</a:t>
            </a:r>
            <a:endParaRPr lang="en-US" altLang="zh-CN" sz="2000" dirty="0" smtClean="0">
              <a:latin typeface="微软雅黑" pitchFamily="34" charset="-122"/>
              <a:ea typeface="微软雅黑" pitchFamily="34" charset="-122"/>
              <a:sym typeface="+mn-ea"/>
            </a:endParaRPr>
          </a:p>
        </p:txBody>
      </p:sp>
      <p:pic>
        <p:nvPicPr>
          <p:cNvPr id="3" name="图片 2"/>
          <p:cNvPicPr>
            <a:picLocks noChangeAspect="1"/>
          </p:cNvPicPr>
          <p:nvPr/>
        </p:nvPicPr>
        <p:blipFill>
          <a:blip r:embed="rId4"/>
          <a:stretch>
            <a:fillRect/>
          </a:stretch>
        </p:blipFill>
        <p:spPr>
          <a:xfrm>
            <a:off x="3924558" y="4140944"/>
            <a:ext cx="4861244" cy="1531507"/>
          </a:xfrm>
          <a:prstGeom prst="rect">
            <a:avLst/>
          </a:prstGeom>
        </p:spPr>
      </p:pic>
      <p:sp>
        <p:nvSpPr>
          <p:cNvPr id="21" name="TextBox 5"/>
          <p:cNvSpPr txBox="1"/>
          <p:nvPr/>
        </p:nvSpPr>
        <p:spPr>
          <a:xfrm>
            <a:off x="192505" y="5638668"/>
            <a:ext cx="11762570" cy="499624"/>
          </a:xfrm>
          <a:prstGeom prst="rect">
            <a:avLst/>
          </a:prstGeom>
          <a:noFill/>
        </p:spPr>
        <p:txBody>
          <a:bodyPr wrap="square" rtlCol="0">
            <a:spAutoFit/>
          </a:bodyPr>
          <a:lstStyle/>
          <a:p>
            <a:pPr>
              <a:lnSpc>
                <a:spcPct val="150000"/>
              </a:lnSpc>
            </a:pPr>
            <a:r>
              <a:rPr lang="en-US" altLang="zh-CN" sz="2000" smtClean="0">
                <a:latin typeface="微软雅黑" pitchFamily="34" charset="-122"/>
                <a:ea typeface="微软雅黑" pitchFamily="34" charset="-122"/>
                <a:sym typeface="+mn-ea"/>
              </a:rPr>
              <a:t>3</a:t>
            </a:r>
            <a:r>
              <a:rPr lang="zh-CN" altLang="en-US" sz="2000" dirty="0" smtClean="0">
                <a:latin typeface="微软雅黑" pitchFamily="34" charset="-122"/>
                <a:ea typeface="微软雅黑" pitchFamily="34" charset="-122"/>
                <a:sym typeface="+mn-ea"/>
              </a:rPr>
              <a:t>、若相等，则报文认证成功。否则失败。</a:t>
            </a:r>
          </a:p>
        </p:txBody>
      </p:sp>
    </p:spTree>
    <p:extLst>
      <p:ext uri="{BB962C8B-B14F-4D97-AF65-F5344CB8AC3E}">
        <p14:creationId xmlns:p14="http://schemas.microsoft.com/office/powerpoint/2010/main" val="104011648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1588168" y="1129168"/>
            <a:ext cx="4531055" cy="3831818"/>
          </a:xfrm>
          <a:prstGeom prst="rect">
            <a:avLst/>
          </a:prstGeom>
          <a:noFill/>
        </p:spPr>
        <p:txBody>
          <a:bodyPr wrap="square" rtlCol="0">
            <a:spAutoFit/>
          </a:bodyPr>
          <a:lstStyle/>
          <a:p>
            <a:pPr lvl="0" algn="just">
              <a:lnSpc>
                <a:spcPct val="150000"/>
              </a:lnSpc>
            </a:pPr>
            <a:r>
              <a:rPr lang="zh-CN" altLang="en-US" dirty="0" smtClean="0">
                <a:latin typeface="微软雅黑" pitchFamily="34" charset="-122"/>
                <a:ea typeface="微软雅黑" pitchFamily="34" charset="-122"/>
                <a:cs typeface="Microsoft YaHei" charset="-122"/>
                <a:sym typeface="+mn-ea"/>
              </a:rPr>
              <a:t>消息完整性检测</a:t>
            </a:r>
            <a:r>
              <a:rPr lang="zh-CN" altLang="en-US" dirty="0" smtClean="0">
                <a:latin typeface="微软雅黑" pitchFamily="34" charset="-122"/>
                <a:ea typeface="微软雅黑" pitchFamily="34" charset="-122"/>
                <a:cs typeface="Microsoft YaHei" charset="-122"/>
                <a:sym typeface="+mn-ea"/>
              </a:rPr>
              <a:t>方法</a:t>
            </a: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dirty="0" smtClean="0">
                <a:latin typeface="微软雅黑" pitchFamily="34" charset="-122"/>
                <a:ea typeface="微软雅黑" pitchFamily="34" charset="-122"/>
                <a:cs typeface="Microsoft YaHei" charset="-122"/>
                <a:sym typeface="+mn-ea"/>
              </a:rPr>
              <a:t>报文</a:t>
            </a:r>
            <a:r>
              <a:rPr lang="zh-CN" altLang="en-US" dirty="0" smtClean="0">
                <a:latin typeface="微软雅黑" pitchFamily="34" charset="-122"/>
                <a:ea typeface="微软雅黑" pitchFamily="34" charset="-122"/>
                <a:cs typeface="Microsoft YaHei" charset="-122"/>
                <a:sym typeface="+mn-ea"/>
              </a:rPr>
              <a:t>认证</a:t>
            </a: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dirty="0" smtClean="0">
                <a:solidFill>
                  <a:srgbClr val="FF0000"/>
                </a:solidFill>
                <a:latin typeface="微软雅黑" pitchFamily="34" charset="-122"/>
                <a:ea typeface="微软雅黑" pitchFamily="34" charset="-122"/>
                <a:cs typeface="Microsoft YaHei" charset="-122"/>
                <a:sym typeface="+mn-ea"/>
              </a:rPr>
              <a:t>数字签名</a:t>
            </a:r>
            <a:endParaRPr lang="zh-CN" altLang="en-US" dirty="0">
              <a:solidFill>
                <a:srgbClr val="FF0000"/>
              </a:solidFill>
              <a:latin typeface="微软雅黑" pitchFamily="34" charset="-122"/>
              <a:ea typeface="微软雅黑" pitchFamily="34" charset="-122"/>
              <a:cs typeface="Microsoft YaHei" charset="-122"/>
              <a:sym typeface="+mn-ea"/>
            </a:endParaRPr>
          </a:p>
        </p:txBody>
      </p:sp>
      <p:sp>
        <p:nvSpPr>
          <p:cNvPr id="6" name="左大括号 5"/>
          <p:cNvSpPr/>
          <p:nvPr/>
        </p:nvSpPr>
        <p:spPr>
          <a:xfrm>
            <a:off x="1154331" y="1351021"/>
            <a:ext cx="433837" cy="33881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a:latin typeface="微软雅黑" pitchFamily="34" charset="-122"/>
              <a:ea typeface="微软雅黑" pitchFamily="34" charset="-122"/>
            </a:endParaRPr>
          </a:p>
        </p:txBody>
      </p:sp>
      <p:sp>
        <p:nvSpPr>
          <p:cNvPr id="9" name="TextBox 30"/>
          <p:cNvSpPr txBox="1"/>
          <p:nvPr/>
        </p:nvSpPr>
        <p:spPr>
          <a:xfrm>
            <a:off x="0" y="2607875"/>
            <a:ext cx="1747889" cy="874407"/>
          </a:xfrm>
          <a:prstGeom prst="rect">
            <a:avLst/>
          </a:prstGeom>
          <a:noFill/>
        </p:spPr>
        <p:txBody>
          <a:bodyPr wrap="square" rtlCol="0">
            <a:spAutoFit/>
          </a:bodyPr>
          <a:lstStyle/>
          <a:p>
            <a:pPr algn="just">
              <a:lnSpc>
                <a:spcPct val="150000"/>
              </a:lnSpc>
            </a:pPr>
            <a:r>
              <a:rPr lang="zh-CN" altLang="en-US" dirty="0" smtClean="0">
                <a:latin typeface="微软雅黑" pitchFamily="34" charset="-122"/>
                <a:ea typeface="微软雅黑" pitchFamily="34" charset="-122"/>
              </a:rPr>
              <a:t>消息完整性</a:t>
            </a:r>
            <a:endParaRPr lang="en-US" altLang="zh-CN" dirty="0" smtClean="0">
              <a:latin typeface="微软雅黑" pitchFamily="34" charset="-122"/>
              <a:ea typeface="微软雅黑" pitchFamily="34" charset="-122"/>
            </a:endParaRPr>
          </a:p>
          <a:p>
            <a:pPr algn="just">
              <a:lnSpc>
                <a:spcPct val="150000"/>
              </a:lnSpc>
            </a:pPr>
            <a:r>
              <a:rPr lang="zh-CN" altLang="en-US" dirty="0" smtClean="0">
                <a:latin typeface="微软雅黑" pitchFamily="34" charset="-122"/>
                <a:ea typeface="微软雅黑" pitchFamily="34" charset="-122"/>
              </a:rPr>
              <a:t>与数字签名</a:t>
            </a:r>
            <a:endParaRPr lang="zh-CN" altLang="en-US" dirty="0">
              <a:latin typeface="微软雅黑" pitchFamily="34" charset="-122"/>
              <a:ea typeface="微软雅黑" pitchFamily="34" charset="-122"/>
            </a:endParaRPr>
          </a:p>
        </p:txBody>
      </p:sp>
      <p:sp>
        <p:nvSpPr>
          <p:cNvPr id="3" name="矩形 2"/>
          <p:cNvSpPr/>
          <p:nvPr/>
        </p:nvSpPr>
        <p:spPr>
          <a:xfrm>
            <a:off x="3190490" y="1815097"/>
            <a:ext cx="1569660" cy="458908"/>
          </a:xfrm>
          <a:prstGeom prst="rect">
            <a:avLst/>
          </a:prstGeom>
        </p:spPr>
        <p:txBody>
          <a:bodyPr wrap="none">
            <a:spAutoFit/>
          </a:bodyPr>
          <a:lstStyle/>
          <a:p>
            <a:pPr>
              <a:lnSpc>
                <a:spcPct val="150000"/>
              </a:lnSpc>
            </a:pPr>
            <a:r>
              <a:rPr lang="zh-CN" altLang="en-US" dirty="0">
                <a:latin typeface="微软雅黑" pitchFamily="34" charset="-122"/>
                <a:ea typeface="微软雅黑" pitchFamily="34" charset="-122"/>
              </a:rPr>
              <a:t>简单报文验证</a:t>
            </a:r>
          </a:p>
        </p:txBody>
      </p:sp>
      <p:sp>
        <p:nvSpPr>
          <p:cNvPr id="4" name="矩形 3"/>
          <p:cNvSpPr/>
          <p:nvPr/>
        </p:nvSpPr>
        <p:spPr>
          <a:xfrm>
            <a:off x="3184281" y="3836474"/>
            <a:ext cx="1338828" cy="369332"/>
          </a:xfrm>
          <a:prstGeom prst="rect">
            <a:avLst/>
          </a:prstGeom>
        </p:spPr>
        <p:txBody>
          <a:bodyPr wrap="none">
            <a:spAutoFit/>
          </a:bodyPr>
          <a:lstStyle/>
          <a:p>
            <a:r>
              <a:rPr lang="zh-CN" altLang="en-US" dirty="0">
                <a:latin typeface="微软雅黑" pitchFamily="34" charset="-122"/>
                <a:ea typeface="微软雅黑" pitchFamily="34" charset="-122"/>
              </a:rPr>
              <a:t>报文认证码</a:t>
            </a:r>
            <a:endParaRPr lang="zh-CN" altLang="en-US" dirty="0"/>
          </a:p>
        </p:txBody>
      </p:sp>
      <p:sp>
        <p:nvSpPr>
          <p:cNvPr id="8" name="左大括号 7"/>
          <p:cNvSpPr/>
          <p:nvPr/>
        </p:nvSpPr>
        <p:spPr>
          <a:xfrm>
            <a:off x="2685302" y="2069013"/>
            <a:ext cx="403686" cy="195212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a:latin typeface="微软雅黑" pitchFamily="34" charset="-122"/>
              <a:ea typeface="微软雅黑" pitchFamily="34" charset="-122"/>
            </a:endParaRPr>
          </a:p>
        </p:txBody>
      </p:sp>
      <p:sp>
        <p:nvSpPr>
          <p:cNvPr id="10" name="TextBox 4"/>
          <p:cNvSpPr txBox="1"/>
          <p:nvPr/>
        </p:nvSpPr>
        <p:spPr>
          <a:xfrm>
            <a:off x="2887145" y="4362109"/>
            <a:ext cx="8599002" cy="1477328"/>
          </a:xfrm>
          <a:prstGeom prst="rect">
            <a:avLst/>
          </a:prstGeom>
          <a:noFill/>
          <a:ln>
            <a:solidFill>
              <a:schemeClr val="tx1"/>
            </a:solidFill>
          </a:ln>
        </p:spPr>
        <p:txBody>
          <a:bodyPr wrap="square" rtlCol="0">
            <a:spAutoFit/>
          </a:bodyPr>
          <a:lstStyle/>
          <a:p>
            <a:pPr>
              <a:lnSpc>
                <a:spcPct val="150000"/>
              </a:lnSpc>
            </a:pPr>
            <a:r>
              <a:rPr lang="zh-CN" altLang="en-US" sz="2000" smtClean="0">
                <a:latin typeface="微软雅黑" pitchFamily="34" charset="-122"/>
                <a:ea typeface="微软雅黑" pitchFamily="34" charset="-122"/>
              </a:rPr>
              <a:t>数字</a:t>
            </a:r>
            <a:r>
              <a:rPr lang="zh-CN" altLang="en-US" sz="2000" dirty="0" smtClean="0">
                <a:latin typeface="微软雅黑" pitchFamily="34" charset="-122"/>
                <a:ea typeface="微软雅黑" pitchFamily="34" charset="-122"/>
              </a:rPr>
              <a:t>签名：在公开密码体制中，一个主体使用自己的</a:t>
            </a:r>
            <a:r>
              <a:rPr lang="zh-CN" altLang="en-US" sz="2000" dirty="0" smtClean="0">
                <a:solidFill>
                  <a:srgbClr val="C00000"/>
                </a:solidFill>
                <a:latin typeface="微软雅黑" pitchFamily="34" charset="-122"/>
                <a:ea typeface="微软雅黑" pitchFamily="34" charset="-122"/>
              </a:rPr>
              <a:t>私钥加密</a:t>
            </a:r>
            <a:r>
              <a:rPr lang="zh-CN" altLang="en-US" sz="2000" dirty="0" smtClean="0">
                <a:latin typeface="微软雅黑" pitchFamily="34" charset="-122"/>
                <a:ea typeface="微软雅黑" pitchFamily="34" charset="-122"/>
              </a:rPr>
              <a:t>消息，得到的密文。密文可以使用该主体的</a:t>
            </a:r>
            <a:r>
              <a:rPr lang="zh-CN" altLang="en-US" sz="2000" dirty="0" smtClean="0">
                <a:solidFill>
                  <a:srgbClr val="C00000"/>
                </a:solidFill>
                <a:latin typeface="微软雅黑" pitchFamily="34" charset="-122"/>
                <a:ea typeface="微软雅黑" pitchFamily="34" charset="-122"/>
              </a:rPr>
              <a:t>公钥解密</a:t>
            </a:r>
            <a:r>
              <a:rPr lang="zh-CN" altLang="en-US" sz="2000" dirty="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恢复成原来的消息。如此生成的“密文”对该消息提供</a:t>
            </a:r>
            <a:r>
              <a:rPr lang="zh-CN" altLang="en-US" sz="2000" dirty="0" smtClean="0">
                <a:solidFill>
                  <a:srgbClr val="C00000"/>
                </a:solidFill>
                <a:latin typeface="微软雅黑" pitchFamily="34" charset="-122"/>
                <a:ea typeface="微软雅黑" pitchFamily="34" charset="-122"/>
              </a:rPr>
              <a:t>认证服务</a:t>
            </a:r>
            <a:r>
              <a:rPr lang="zh-CN" altLang="en-US" sz="2000" dirty="0" smtClean="0">
                <a:latin typeface="微软雅黑" pitchFamily="34" charset="-122"/>
                <a:ea typeface="微软雅黑" pitchFamily="34" charset="-122"/>
              </a:rPr>
              <a:t>。</a:t>
            </a:r>
          </a:p>
        </p:txBody>
      </p:sp>
    </p:spTree>
    <p:extLst>
      <p:ext uri="{BB962C8B-B14F-4D97-AF65-F5344CB8AC3E}">
        <p14:creationId xmlns:p14="http://schemas.microsoft.com/office/powerpoint/2010/main" val="103983611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1588168" y="1129168"/>
            <a:ext cx="4531055" cy="3831818"/>
          </a:xfrm>
          <a:prstGeom prst="rect">
            <a:avLst/>
          </a:prstGeom>
          <a:noFill/>
        </p:spPr>
        <p:txBody>
          <a:bodyPr wrap="square" rtlCol="0">
            <a:spAutoFit/>
          </a:bodyPr>
          <a:lstStyle/>
          <a:p>
            <a:pPr lvl="0" algn="just">
              <a:lnSpc>
                <a:spcPct val="150000"/>
              </a:lnSpc>
            </a:pPr>
            <a:r>
              <a:rPr lang="zh-CN" altLang="en-US" dirty="0" smtClean="0">
                <a:latin typeface="微软雅黑" pitchFamily="34" charset="-122"/>
                <a:ea typeface="微软雅黑" pitchFamily="34" charset="-122"/>
                <a:cs typeface="Microsoft YaHei" charset="-122"/>
                <a:sym typeface="+mn-ea"/>
              </a:rPr>
              <a:t>消息完整性检测</a:t>
            </a:r>
            <a:r>
              <a:rPr lang="zh-CN" altLang="en-US" dirty="0" smtClean="0">
                <a:latin typeface="微软雅黑" pitchFamily="34" charset="-122"/>
                <a:ea typeface="微软雅黑" pitchFamily="34" charset="-122"/>
                <a:cs typeface="Microsoft YaHei" charset="-122"/>
                <a:sym typeface="+mn-ea"/>
              </a:rPr>
              <a:t>方法</a:t>
            </a: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dirty="0" smtClean="0">
                <a:latin typeface="微软雅黑" pitchFamily="34" charset="-122"/>
                <a:ea typeface="微软雅黑" pitchFamily="34" charset="-122"/>
                <a:cs typeface="Microsoft YaHei" charset="-122"/>
                <a:sym typeface="+mn-ea"/>
              </a:rPr>
              <a:t>报文</a:t>
            </a:r>
            <a:r>
              <a:rPr lang="zh-CN" altLang="en-US" dirty="0" smtClean="0">
                <a:latin typeface="微软雅黑" pitchFamily="34" charset="-122"/>
                <a:ea typeface="微软雅黑" pitchFamily="34" charset="-122"/>
                <a:cs typeface="Microsoft YaHei" charset="-122"/>
                <a:sym typeface="+mn-ea"/>
              </a:rPr>
              <a:t>认证</a:t>
            </a: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dirty="0" smtClean="0">
                <a:solidFill>
                  <a:srgbClr val="FF0000"/>
                </a:solidFill>
                <a:latin typeface="微软雅黑" pitchFamily="34" charset="-122"/>
                <a:ea typeface="微软雅黑" pitchFamily="34" charset="-122"/>
                <a:cs typeface="Microsoft YaHei" charset="-122"/>
                <a:sym typeface="+mn-ea"/>
              </a:rPr>
              <a:t>数字签名</a:t>
            </a:r>
            <a:endParaRPr lang="zh-CN" altLang="en-US" dirty="0">
              <a:solidFill>
                <a:srgbClr val="FF0000"/>
              </a:solidFill>
              <a:latin typeface="微软雅黑" pitchFamily="34" charset="-122"/>
              <a:ea typeface="微软雅黑" pitchFamily="34" charset="-122"/>
              <a:cs typeface="Microsoft YaHei" charset="-122"/>
              <a:sym typeface="+mn-ea"/>
            </a:endParaRPr>
          </a:p>
        </p:txBody>
      </p:sp>
      <p:sp>
        <p:nvSpPr>
          <p:cNvPr id="6" name="左大括号 5"/>
          <p:cNvSpPr/>
          <p:nvPr/>
        </p:nvSpPr>
        <p:spPr>
          <a:xfrm>
            <a:off x="1154331" y="1351021"/>
            <a:ext cx="433837" cy="33881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a:latin typeface="微软雅黑" pitchFamily="34" charset="-122"/>
              <a:ea typeface="微软雅黑" pitchFamily="34" charset="-122"/>
            </a:endParaRPr>
          </a:p>
        </p:txBody>
      </p:sp>
      <p:sp>
        <p:nvSpPr>
          <p:cNvPr id="9" name="TextBox 30"/>
          <p:cNvSpPr txBox="1"/>
          <p:nvPr/>
        </p:nvSpPr>
        <p:spPr>
          <a:xfrm>
            <a:off x="0" y="2607875"/>
            <a:ext cx="1747889" cy="874407"/>
          </a:xfrm>
          <a:prstGeom prst="rect">
            <a:avLst/>
          </a:prstGeom>
          <a:noFill/>
        </p:spPr>
        <p:txBody>
          <a:bodyPr wrap="square" rtlCol="0">
            <a:spAutoFit/>
          </a:bodyPr>
          <a:lstStyle/>
          <a:p>
            <a:pPr algn="just">
              <a:lnSpc>
                <a:spcPct val="150000"/>
              </a:lnSpc>
            </a:pPr>
            <a:r>
              <a:rPr lang="zh-CN" altLang="en-US" dirty="0" smtClean="0">
                <a:latin typeface="微软雅黑" pitchFamily="34" charset="-122"/>
                <a:ea typeface="微软雅黑" pitchFamily="34" charset="-122"/>
              </a:rPr>
              <a:t>消息完整性</a:t>
            </a:r>
            <a:endParaRPr lang="en-US" altLang="zh-CN" dirty="0" smtClean="0">
              <a:latin typeface="微软雅黑" pitchFamily="34" charset="-122"/>
              <a:ea typeface="微软雅黑" pitchFamily="34" charset="-122"/>
            </a:endParaRPr>
          </a:p>
          <a:p>
            <a:pPr algn="just">
              <a:lnSpc>
                <a:spcPct val="150000"/>
              </a:lnSpc>
            </a:pPr>
            <a:r>
              <a:rPr lang="zh-CN" altLang="en-US" dirty="0" smtClean="0">
                <a:latin typeface="微软雅黑" pitchFamily="34" charset="-122"/>
                <a:ea typeface="微软雅黑" pitchFamily="34" charset="-122"/>
              </a:rPr>
              <a:t>与数字签名</a:t>
            </a:r>
            <a:endParaRPr lang="zh-CN" altLang="en-US" dirty="0">
              <a:latin typeface="微软雅黑" pitchFamily="34" charset="-122"/>
              <a:ea typeface="微软雅黑" pitchFamily="34" charset="-122"/>
            </a:endParaRPr>
          </a:p>
        </p:txBody>
      </p:sp>
      <p:sp>
        <p:nvSpPr>
          <p:cNvPr id="3" name="矩形 2"/>
          <p:cNvSpPr/>
          <p:nvPr/>
        </p:nvSpPr>
        <p:spPr>
          <a:xfrm>
            <a:off x="3190490" y="1815097"/>
            <a:ext cx="1569660" cy="458908"/>
          </a:xfrm>
          <a:prstGeom prst="rect">
            <a:avLst/>
          </a:prstGeom>
        </p:spPr>
        <p:txBody>
          <a:bodyPr wrap="none">
            <a:spAutoFit/>
          </a:bodyPr>
          <a:lstStyle/>
          <a:p>
            <a:pPr>
              <a:lnSpc>
                <a:spcPct val="150000"/>
              </a:lnSpc>
            </a:pPr>
            <a:r>
              <a:rPr lang="zh-CN" altLang="en-US" dirty="0">
                <a:latin typeface="微软雅黑" pitchFamily="34" charset="-122"/>
                <a:ea typeface="微软雅黑" pitchFamily="34" charset="-122"/>
              </a:rPr>
              <a:t>简单报文验证</a:t>
            </a:r>
          </a:p>
        </p:txBody>
      </p:sp>
      <p:sp>
        <p:nvSpPr>
          <p:cNvPr id="4" name="矩形 3"/>
          <p:cNvSpPr/>
          <p:nvPr/>
        </p:nvSpPr>
        <p:spPr>
          <a:xfrm>
            <a:off x="3184281" y="3836474"/>
            <a:ext cx="1338828" cy="369332"/>
          </a:xfrm>
          <a:prstGeom prst="rect">
            <a:avLst/>
          </a:prstGeom>
        </p:spPr>
        <p:txBody>
          <a:bodyPr wrap="none">
            <a:spAutoFit/>
          </a:bodyPr>
          <a:lstStyle/>
          <a:p>
            <a:r>
              <a:rPr lang="zh-CN" altLang="en-US" dirty="0">
                <a:latin typeface="微软雅黑" pitchFamily="34" charset="-122"/>
                <a:ea typeface="微软雅黑" pitchFamily="34" charset="-122"/>
              </a:rPr>
              <a:t>报文认证码</a:t>
            </a:r>
            <a:endParaRPr lang="zh-CN" altLang="en-US" dirty="0"/>
          </a:p>
        </p:txBody>
      </p:sp>
      <p:sp>
        <p:nvSpPr>
          <p:cNvPr id="8" name="左大括号 7"/>
          <p:cNvSpPr/>
          <p:nvPr/>
        </p:nvSpPr>
        <p:spPr>
          <a:xfrm>
            <a:off x="2685302" y="2069013"/>
            <a:ext cx="403686" cy="195212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a:latin typeface="微软雅黑" pitchFamily="34" charset="-122"/>
              <a:ea typeface="微软雅黑" pitchFamily="34" charset="-122"/>
            </a:endParaRPr>
          </a:p>
        </p:txBody>
      </p:sp>
      <p:sp>
        <p:nvSpPr>
          <p:cNvPr id="11" name="矩形 10"/>
          <p:cNvSpPr/>
          <p:nvPr/>
        </p:nvSpPr>
        <p:spPr>
          <a:xfrm>
            <a:off x="3152392" y="4205806"/>
            <a:ext cx="2610404" cy="521425"/>
          </a:xfrm>
          <a:prstGeom prst="rect">
            <a:avLst/>
          </a:prstGeom>
        </p:spPr>
        <p:txBody>
          <a:bodyPr wrap="square">
            <a:spAutoFit/>
          </a:bodyPr>
          <a:lstStyle/>
          <a:p>
            <a:pPr>
              <a:lnSpc>
                <a:spcPts val="3700"/>
              </a:lnSpc>
            </a:pPr>
            <a:r>
              <a:rPr lang="zh-CN" altLang="en-US" dirty="0">
                <a:solidFill>
                  <a:srgbClr val="FF0000"/>
                </a:solidFill>
                <a:latin typeface="Microsoft YaHei" charset="-122"/>
                <a:ea typeface="Microsoft YaHei" charset="-122"/>
                <a:cs typeface="Microsoft YaHei" charset="-122"/>
              </a:rPr>
              <a:t>简单数字签名</a:t>
            </a:r>
            <a:endParaRPr lang="en-US" altLang="zh-CN" dirty="0">
              <a:solidFill>
                <a:srgbClr val="FF0000"/>
              </a:solidFill>
              <a:latin typeface="Microsoft YaHei" charset="-122"/>
              <a:ea typeface="Microsoft YaHei" charset="-122"/>
              <a:cs typeface="Microsoft YaHei" charset="-122"/>
            </a:endParaRPr>
          </a:p>
        </p:txBody>
      </p:sp>
      <p:sp>
        <p:nvSpPr>
          <p:cNvPr id="12" name="矩形 11"/>
          <p:cNvSpPr/>
          <p:nvPr/>
        </p:nvSpPr>
        <p:spPr>
          <a:xfrm>
            <a:off x="3184281" y="6072913"/>
            <a:ext cx="2226521" cy="369332"/>
          </a:xfrm>
          <a:prstGeom prst="rect">
            <a:avLst/>
          </a:prstGeom>
        </p:spPr>
        <p:txBody>
          <a:bodyPr wrap="square">
            <a:spAutoFit/>
          </a:bodyPr>
          <a:lstStyle/>
          <a:p>
            <a:r>
              <a:rPr lang="zh-CN" altLang="en-US" dirty="0">
                <a:latin typeface="Microsoft YaHei" charset="-122"/>
                <a:ea typeface="Microsoft YaHei" charset="-122"/>
                <a:cs typeface="Microsoft YaHei" charset="-122"/>
              </a:rPr>
              <a:t>签名报文摘要</a:t>
            </a:r>
            <a:endParaRPr lang="zh-CN" altLang="en-US" dirty="0"/>
          </a:p>
        </p:txBody>
      </p:sp>
      <p:sp>
        <p:nvSpPr>
          <p:cNvPr id="13" name="左大括号 12"/>
          <p:cNvSpPr/>
          <p:nvPr/>
        </p:nvSpPr>
        <p:spPr>
          <a:xfrm>
            <a:off x="2518611" y="4305452"/>
            <a:ext cx="671345" cy="1952127"/>
          </a:xfrm>
          <a:prstGeom prst="leftBrace">
            <a:avLst>
              <a:gd name="adj1" fmla="val 8333"/>
              <a:gd name="adj2" fmla="val 19594"/>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a:latin typeface="微软雅黑" pitchFamily="34" charset="-122"/>
              <a:ea typeface="微软雅黑" pitchFamily="34" charset="-122"/>
            </a:endParaRPr>
          </a:p>
        </p:txBody>
      </p:sp>
    </p:spTree>
    <p:extLst>
      <p:ext uri="{BB962C8B-B14F-4D97-AF65-F5344CB8AC3E}">
        <p14:creationId xmlns:p14="http://schemas.microsoft.com/office/powerpoint/2010/main" val="195371500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64168"/>
            <a:ext cx="6247935" cy="521425"/>
          </a:xfrm>
          <a:prstGeom prst="rect">
            <a:avLst/>
          </a:prstGeom>
          <a:noFill/>
        </p:spPr>
        <p:txBody>
          <a:bodyPr wrap="square" rtlCol="0">
            <a:spAutoFit/>
          </a:bodyPr>
          <a:lstStyle/>
          <a:p>
            <a:pPr>
              <a:lnSpc>
                <a:spcPts val="3700"/>
              </a:lnSpc>
            </a:pPr>
            <a:r>
              <a:rPr lang="zh-CN" altLang="en-US" sz="2000" smtClean="0">
                <a:latin typeface="Microsoft YaHei" charset="-122"/>
                <a:ea typeface="Microsoft YaHei" charset="-122"/>
                <a:cs typeface="Microsoft YaHei" charset="-122"/>
              </a:rPr>
              <a:t>数字</a:t>
            </a:r>
            <a:r>
              <a:rPr lang="zh-CN" altLang="en-US" sz="2000" dirty="0" smtClean="0">
                <a:latin typeface="Microsoft YaHei" charset="-122"/>
                <a:ea typeface="Microsoft YaHei" charset="-122"/>
                <a:cs typeface="Microsoft YaHei" charset="-122"/>
              </a:rPr>
              <a:t>签名的一种方式：简单数字签名</a:t>
            </a:r>
            <a:endParaRPr lang="en-US" altLang="zh-CN" sz="2000" dirty="0" smtClean="0">
              <a:latin typeface="Microsoft YaHei" charset="-122"/>
              <a:ea typeface="Microsoft YaHei" charset="-122"/>
              <a:cs typeface="Microsoft YaHei" charset="-122"/>
            </a:endParaRPr>
          </a:p>
        </p:txBody>
      </p:sp>
      <p:sp>
        <p:nvSpPr>
          <p:cNvPr id="6" name="文本框 5"/>
          <p:cNvSpPr txBox="1"/>
          <p:nvPr/>
        </p:nvSpPr>
        <p:spPr>
          <a:xfrm>
            <a:off x="76236" y="631441"/>
            <a:ext cx="11538247" cy="553998"/>
          </a:xfrm>
          <a:prstGeom prst="rect">
            <a:avLst/>
          </a:prstGeom>
          <a:noFill/>
        </p:spPr>
        <p:txBody>
          <a:bodyPr wrap="square" rtlCol="0">
            <a:spAutoFit/>
          </a:bodyPr>
          <a:lstStyle/>
          <a:p>
            <a:pPr>
              <a:lnSpc>
                <a:spcPct val="150000"/>
              </a:lnSpc>
            </a:pP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Bob</a:t>
            </a:r>
            <a:r>
              <a:rPr lang="zh-CN" altLang="en-US" sz="2000" dirty="0">
                <a:latin typeface="Microsoft YaHei" charset="-122"/>
                <a:ea typeface="Microsoft YaHei" charset="-122"/>
                <a:cs typeface="Microsoft YaHei" charset="-122"/>
              </a:rPr>
              <a:t>利用自己的私钥对报文</a:t>
            </a:r>
            <a:r>
              <a:rPr lang="en-US" altLang="zh-CN" sz="2000" dirty="0">
                <a:latin typeface="Microsoft YaHei" charset="-122"/>
                <a:ea typeface="Microsoft YaHei" charset="-122"/>
                <a:cs typeface="Microsoft YaHei" charset="-122"/>
              </a:rPr>
              <a:t>m</a:t>
            </a:r>
            <a:r>
              <a:rPr lang="zh-CN" altLang="en-US" sz="2000" dirty="0">
                <a:latin typeface="Microsoft YaHei" charset="-122"/>
                <a:ea typeface="Microsoft YaHei" charset="-122"/>
                <a:cs typeface="Microsoft YaHei" charset="-122"/>
              </a:rPr>
              <a:t>加密，创建</a:t>
            </a:r>
            <a:r>
              <a:rPr lang="zh-CN" altLang="en-US" sz="2000" dirty="0">
                <a:solidFill>
                  <a:srgbClr val="C00000"/>
                </a:solidFill>
                <a:latin typeface="Microsoft YaHei" charset="-122"/>
                <a:ea typeface="Microsoft YaHei" charset="-122"/>
                <a:cs typeface="Microsoft YaHei" charset="-122"/>
              </a:rPr>
              <a:t>签名报文</a:t>
            </a:r>
            <a:r>
              <a:rPr lang="zh-CN" altLang="en-US" sz="2000" dirty="0">
                <a:latin typeface="Microsoft YaHei" charset="-122"/>
                <a:ea typeface="Microsoft YaHei" charset="-122"/>
                <a:cs typeface="Microsoft YaHei" charset="-122"/>
              </a:rPr>
              <a:t>。将扩展报</a:t>
            </a:r>
            <a:r>
              <a:rPr lang="zh-CN" altLang="en-US" sz="2000" dirty="0" smtClean="0">
                <a:latin typeface="Microsoft YaHei" charset="-122"/>
                <a:ea typeface="Microsoft YaHei" charset="-122"/>
                <a:cs typeface="Microsoft YaHei" charset="-122"/>
              </a:rPr>
              <a:t>文</a:t>
            </a:r>
            <a:r>
              <a:rPr lang="en-US" altLang="zh-CN"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报文，签名报文</a:t>
            </a:r>
            <a:r>
              <a:rPr lang="en-US" altLang="zh-CN"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发送</a:t>
            </a:r>
            <a:r>
              <a:rPr lang="zh-CN" altLang="en-US" sz="2000" dirty="0">
                <a:latin typeface="Microsoft YaHei" charset="-122"/>
                <a:ea typeface="Microsoft YaHei" charset="-122"/>
                <a:cs typeface="Microsoft YaHei" charset="-122"/>
              </a:rPr>
              <a:t>给</a:t>
            </a:r>
            <a:r>
              <a:rPr lang="en-US" altLang="zh-CN" sz="2000" dirty="0">
                <a:latin typeface="Microsoft YaHei" charset="-122"/>
                <a:ea typeface="Microsoft YaHei" charset="-122"/>
                <a:cs typeface="Microsoft YaHei" charset="-122"/>
              </a:rPr>
              <a:t>Alice</a:t>
            </a:r>
            <a:r>
              <a:rPr lang="zh-CN" altLang="en-US" sz="2000" dirty="0" smtClean="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3392588" y="1231287"/>
            <a:ext cx="4532212" cy="1471847"/>
          </a:xfrm>
          <a:prstGeom prst="rect">
            <a:avLst/>
          </a:prstGeom>
        </p:spPr>
      </p:pic>
      <p:sp>
        <p:nvSpPr>
          <p:cNvPr id="17" name="文本框 16"/>
          <p:cNvSpPr txBox="1"/>
          <p:nvPr/>
        </p:nvSpPr>
        <p:spPr>
          <a:xfrm>
            <a:off x="76236" y="2703134"/>
            <a:ext cx="11896878" cy="553998"/>
          </a:xfrm>
          <a:prstGeom prst="rect">
            <a:avLst/>
          </a:prstGeom>
          <a:noFill/>
        </p:spPr>
        <p:txBody>
          <a:bodyPr wrap="square" rtlCol="0">
            <a:spAutoFit/>
          </a:bodyPr>
          <a:lstStyle/>
          <a:p>
            <a:pPr>
              <a:lnSpc>
                <a:spcPct val="150000"/>
              </a:lnSpc>
            </a:pPr>
            <a:r>
              <a:rPr lang="en-US" altLang="zh-CN" sz="2000" dirty="0" smtClean="0">
                <a:latin typeface="Microsoft YaHei" charset="-122"/>
                <a:ea typeface="Microsoft YaHei" charset="-122"/>
                <a:cs typeface="Microsoft YaHei" charset="-122"/>
              </a:rPr>
              <a:t>2</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Alice</a:t>
            </a:r>
            <a:r>
              <a:rPr lang="zh-CN" altLang="en-US" sz="2000" dirty="0" smtClean="0">
                <a:latin typeface="Microsoft YaHei" charset="-122"/>
                <a:ea typeface="Microsoft YaHei" charset="-122"/>
                <a:cs typeface="Microsoft YaHei" charset="-122"/>
              </a:rPr>
              <a:t>收到扩展报文。</a:t>
            </a:r>
            <a:r>
              <a:rPr lang="zh-CN" altLang="en-US" sz="2000" dirty="0">
                <a:latin typeface="Microsoft YaHei" charset="-122"/>
                <a:ea typeface="Microsoft YaHei" charset="-122"/>
                <a:cs typeface="Microsoft YaHei" charset="-122"/>
              </a:rPr>
              <a:t>利用</a:t>
            </a:r>
            <a:r>
              <a:rPr lang="en-US" altLang="zh-CN" sz="2000" dirty="0">
                <a:latin typeface="Microsoft YaHei" charset="-122"/>
                <a:ea typeface="Microsoft YaHei" charset="-122"/>
                <a:cs typeface="Microsoft YaHei" charset="-122"/>
              </a:rPr>
              <a:t>Bob</a:t>
            </a:r>
            <a:r>
              <a:rPr lang="zh-CN" altLang="en-US" sz="2000" dirty="0">
                <a:latin typeface="Microsoft YaHei" charset="-122"/>
                <a:ea typeface="Microsoft YaHei" charset="-122"/>
                <a:cs typeface="Microsoft YaHei" charset="-122"/>
              </a:rPr>
              <a:t>的</a:t>
            </a:r>
            <a:r>
              <a:rPr lang="zh-CN" altLang="en-US" sz="2000" dirty="0">
                <a:solidFill>
                  <a:srgbClr val="C00000"/>
                </a:solidFill>
                <a:latin typeface="Microsoft YaHei" charset="-122"/>
                <a:ea typeface="Microsoft YaHei" charset="-122"/>
                <a:cs typeface="Microsoft YaHei" charset="-122"/>
              </a:rPr>
              <a:t>公钥解密签名报文</a:t>
            </a:r>
            <a:r>
              <a:rPr lang="zh-CN" altLang="en-US" sz="2000" dirty="0">
                <a:latin typeface="Microsoft YaHei" charset="-122"/>
                <a:ea typeface="Microsoft YaHei" charset="-122"/>
                <a:cs typeface="Microsoft YaHei" charset="-122"/>
              </a:rPr>
              <a:t>，并检验解密后的签名报文和报文</a:t>
            </a:r>
            <a:r>
              <a:rPr lang="en-US" altLang="zh-CN" sz="2000" dirty="0">
                <a:latin typeface="Microsoft YaHei" charset="-122"/>
                <a:ea typeface="Microsoft YaHei" charset="-122"/>
                <a:cs typeface="Microsoft YaHei" charset="-122"/>
              </a:rPr>
              <a:t>m</a:t>
            </a:r>
            <a:r>
              <a:rPr lang="zh-CN" altLang="en-US" sz="2000" dirty="0">
                <a:latin typeface="Microsoft YaHei" charset="-122"/>
                <a:ea typeface="Microsoft YaHei" charset="-122"/>
                <a:cs typeface="Microsoft YaHei" charset="-122"/>
              </a:rPr>
              <a:t>是否一致</a:t>
            </a:r>
            <a:r>
              <a:rPr lang="zh-CN" altLang="en-US" sz="2000" dirty="0" smtClean="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3705588" y="3383684"/>
            <a:ext cx="4219212" cy="1674290"/>
          </a:xfrm>
          <a:prstGeom prst="rect">
            <a:avLst/>
          </a:prstGeom>
        </p:spPr>
      </p:pic>
      <p:sp>
        <p:nvSpPr>
          <p:cNvPr id="20" name="文本框 19"/>
          <p:cNvSpPr txBox="1"/>
          <p:nvPr/>
        </p:nvSpPr>
        <p:spPr>
          <a:xfrm>
            <a:off x="150743" y="5057974"/>
            <a:ext cx="11015902" cy="499624"/>
          </a:xfrm>
          <a:prstGeom prst="rect">
            <a:avLst/>
          </a:prstGeom>
          <a:noFill/>
        </p:spPr>
        <p:txBody>
          <a:bodyPr wrap="square" rtlCol="0">
            <a:spAutoFit/>
          </a:bodyPr>
          <a:lstStyle/>
          <a:p>
            <a:pPr>
              <a:lnSpc>
                <a:spcPct val="150000"/>
              </a:lnSpc>
            </a:pPr>
            <a:r>
              <a:rPr lang="en-US" altLang="zh-CN" sz="2000" dirty="0" smtClean="0">
                <a:latin typeface="Microsoft YaHei" charset="-122"/>
                <a:ea typeface="Microsoft YaHei" charset="-122"/>
                <a:cs typeface="Microsoft YaHei" charset="-122"/>
              </a:rPr>
              <a:t>3</a:t>
            </a:r>
            <a:r>
              <a:rPr lang="zh-CN" altLang="en-US" sz="2000" dirty="0">
                <a:latin typeface="Microsoft YaHei" charset="-122"/>
                <a:ea typeface="Microsoft YaHei" charset="-122"/>
                <a:cs typeface="Microsoft YaHei" charset="-122"/>
              </a:rPr>
              <a:t>、若一致，则签名</a:t>
            </a:r>
            <a:r>
              <a:rPr lang="en-US" altLang="zh-CN" sz="2000" dirty="0">
                <a:latin typeface="Microsoft YaHei" charset="-122"/>
                <a:ea typeface="Microsoft YaHei" charset="-122"/>
                <a:cs typeface="Microsoft YaHei" charset="-122"/>
              </a:rPr>
              <a:t>m</a:t>
            </a:r>
            <a:r>
              <a:rPr lang="zh-CN" altLang="en-US" sz="2000" dirty="0">
                <a:latin typeface="Microsoft YaHei" charset="-122"/>
                <a:ea typeface="Microsoft YaHei" charset="-122"/>
                <a:cs typeface="Microsoft YaHei" charset="-122"/>
              </a:rPr>
              <a:t>的一定是</a:t>
            </a:r>
            <a:r>
              <a:rPr lang="en-US" altLang="zh-CN" sz="2000" dirty="0">
                <a:latin typeface="Microsoft YaHei" charset="-122"/>
                <a:ea typeface="Microsoft YaHei" charset="-122"/>
                <a:cs typeface="Microsoft YaHei" charset="-122"/>
              </a:rPr>
              <a:t>Bob</a:t>
            </a:r>
            <a:r>
              <a:rPr lang="zh-CN" altLang="en-US" sz="2000" dirty="0">
                <a:latin typeface="Microsoft YaHei" charset="-122"/>
                <a:ea typeface="Microsoft YaHei" charset="-122"/>
                <a:cs typeface="Microsoft YaHei" charset="-122"/>
              </a:rPr>
              <a:t>的私钥。</a:t>
            </a:r>
          </a:p>
        </p:txBody>
      </p:sp>
    </p:spTree>
    <p:extLst>
      <p:ext uri="{BB962C8B-B14F-4D97-AF65-F5344CB8AC3E}">
        <p14:creationId xmlns:p14="http://schemas.microsoft.com/office/powerpoint/2010/main" val="74952159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1588168" y="1129168"/>
            <a:ext cx="4531055" cy="3831818"/>
          </a:xfrm>
          <a:prstGeom prst="rect">
            <a:avLst/>
          </a:prstGeom>
          <a:noFill/>
        </p:spPr>
        <p:txBody>
          <a:bodyPr wrap="square" rtlCol="0">
            <a:spAutoFit/>
          </a:bodyPr>
          <a:lstStyle/>
          <a:p>
            <a:pPr lvl="0" algn="just">
              <a:lnSpc>
                <a:spcPct val="150000"/>
              </a:lnSpc>
            </a:pPr>
            <a:r>
              <a:rPr lang="zh-CN" altLang="en-US" dirty="0" smtClean="0">
                <a:latin typeface="微软雅黑" pitchFamily="34" charset="-122"/>
                <a:ea typeface="微软雅黑" pitchFamily="34" charset="-122"/>
                <a:cs typeface="Microsoft YaHei" charset="-122"/>
                <a:sym typeface="+mn-ea"/>
              </a:rPr>
              <a:t>消息完整性检测</a:t>
            </a:r>
            <a:r>
              <a:rPr lang="zh-CN" altLang="en-US" dirty="0" smtClean="0">
                <a:latin typeface="微软雅黑" pitchFamily="34" charset="-122"/>
                <a:ea typeface="微软雅黑" pitchFamily="34" charset="-122"/>
                <a:cs typeface="Microsoft YaHei" charset="-122"/>
                <a:sym typeface="+mn-ea"/>
              </a:rPr>
              <a:t>方法</a:t>
            </a: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dirty="0" smtClean="0">
                <a:latin typeface="微软雅黑" pitchFamily="34" charset="-122"/>
                <a:ea typeface="微软雅黑" pitchFamily="34" charset="-122"/>
                <a:cs typeface="Microsoft YaHei" charset="-122"/>
                <a:sym typeface="+mn-ea"/>
              </a:rPr>
              <a:t>报文</a:t>
            </a:r>
            <a:r>
              <a:rPr lang="zh-CN" altLang="en-US" dirty="0" smtClean="0">
                <a:latin typeface="微软雅黑" pitchFamily="34" charset="-122"/>
                <a:ea typeface="微软雅黑" pitchFamily="34" charset="-122"/>
                <a:cs typeface="Microsoft YaHei" charset="-122"/>
                <a:sym typeface="+mn-ea"/>
              </a:rPr>
              <a:t>认证</a:t>
            </a: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endParaRPr lang="en-US" altLang="zh-CN" dirty="0" smtClean="0">
              <a:latin typeface="微软雅黑" pitchFamily="34" charset="-122"/>
              <a:ea typeface="微软雅黑" pitchFamily="34" charset="-122"/>
              <a:cs typeface="Microsoft YaHei" charset="-122"/>
              <a:sym typeface="+mn-ea"/>
            </a:endParaRPr>
          </a:p>
          <a:p>
            <a:pPr lvl="0" algn="just">
              <a:lnSpc>
                <a:spcPct val="150000"/>
              </a:lnSpc>
            </a:pPr>
            <a:r>
              <a:rPr lang="zh-CN" altLang="en-US" dirty="0" smtClean="0">
                <a:solidFill>
                  <a:srgbClr val="FF0000"/>
                </a:solidFill>
                <a:latin typeface="微软雅黑" pitchFamily="34" charset="-122"/>
                <a:ea typeface="微软雅黑" pitchFamily="34" charset="-122"/>
                <a:cs typeface="Microsoft YaHei" charset="-122"/>
                <a:sym typeface="+mn-ea"/>
              </a:rPr>
              <a:t>数字签名</a:t>
            </a:r>
            <a:endParaRPr lang="zh-CN" altLang="en-US" dirty="0">
              <a:solidFill>
                <a:srgbClr val="FF0000"/>
              </a:solidFill>
              <a:latin typeface="微软雅黑" pitchFamily="34" charset="-122"/>
              <a:ea typeface="微软雅黑" pitchFamily="34" charset="-122"/>
              <a:cs typeface="Microsoft YaHei" charset="-122"/>
              <a:sym typeface="+mn-ea"/>
            </a:endParaRPr>
          </a:p>
        </p:txBody>
      </p:sp>
      <p:sp>
        <p:nvSpPr>
          <p:cNvPr id="6" name="左大括号 5"/>
          <p:cNvSpPr/>
          <p:nvPr/>
        </p:nvSpPr>
        <p:spPr>
          <a:xfrm>
            <a:off x="1154331" y="1351021"/>
            <a:ext cx="433837" cy="33881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a:latin typeface="微软雅黑" pitchFamily="34" charset="-122"/>
              <a:ea typeface="微软雅黑" pitchFamily="34" charset="-122"/>
            </a:endParaRPr>
          </a:p>
        </p:txBody>
      </p:sp>
      <p:sp>
        <p:nvSpPr>
          <p:cNvPr id="9" name="TextBox 30"/>
          <p:cNvSpPr txBox="1"/>
          <p:nvPr/>
        </p:nvSpPr>
        <p:spPr>
          <a:xfrm>
            <a:off x="0" y="2607875"/>
            <a:ext cx="1747889" cy="874407"/>
          </a:xfrm>
          <a:prstGeom prst="rect">
            <a:avLst/>
          </a:prstGeom>
          <a:noFill/>
        </p:spPr>
        <p:txBody>
          <a:bodyPr wrap="square" rtlCol="0">
            <a:spAutoFit/>
          </a:bodyPr>
          <a:lstStyle/>
          <a:p>
            <a:pPr algn="just">
              <a:lnSpc>
                <a:spcPct val="150000"/>
              </a:lnSpc>
            </a:pPr>
            <a:r>
              <a:rPr lang="zh-CN" altLang="en-US" dirty="0" smtClean="0">
                <a:latin typeface="微软雅黑" pitchFamily="34" charset="-122"/>
                <a:ea typeface="微软雅黑" pitchFamily="34" charset="-122"/>
              </a:rPr>
              <a:t>消息完整性</a:t>
            </a:r>
            <a:endParaRPr lang="en-US" altLang="zh-CN" dirty="0" smtClean="0">
              <a:latin typeface="微软雅黑" pitchFamily="34" charset="-122"/>
              <a:ea typeface="微软雅黑" pitchFamily="34" charset="-122"/>
            </a:endParaRPr>
          </a:p>
          <a:p>
            <a:pPr algn="just">
              <a:lnSpc>
                <a:spcPct val="150000"/>
              </a:lnSpc>
            </a:pPr>
            <a:r>
              <a:rPr lang="zh-CN" altLang="en-US" dirty="0" smtClean="0">
                <a:latin typeface="微软雅黑" pitchFamily="34" charset="-122"/>
                <a:ea typeface="微软雅黑" pitchFamily="34" charset="-122"/>
              </a:rPr>
              <a:t>与数字签名</a:t>
            </a:r>
            <a:endParaRPr lang="zh-CN" altLang="en-US" dirty="0">
              <a:latin typeface="微软雅黑" pitchFamily="34" charset="-122"/>
              <a:ea typeface="微软雅黑" pitchFamily="34" charset="-122"/>
            </a:endParaRPr>
          </a:p>
        </p:txBody>
      </p:sp>
      <p:sp>
        <p:nvSpPr>
          <p:cNvPr id="3" name="矩形 2"/>
          <p:cNvSpPr/>
          <p:nvPr/>
        </p:nvSpPr>
        <p:spPr>
          <a:xfrm>
            <a:off x="3190490" y="1815097"/>
            <a:ext cx="1569660" cy="458908"/>
          </a:xfrm>
          <a:prstGeom prst="rect">
            <a:avLst/>
          </a:prstGeom>
        </p:spPr>
        <p:txBody>
          <a:bodyPr wrap="none">
            <a:spAutoFit/>
          </a:bodyPr>
          <a:lstStyle/>
          <a:p>
            <a:pPr>
              <a:lnSpc>
                <a:spcPct val="150000"/>
              </a:lnSpc>
            </a:pPr>
            <a:r>
              <a:rPr lang="zh-CN" altLang="en-US" dirty="0">
                <a:latin typeface="微软雅黑" pitchFamily="34" charset="-122"/>
                <a:ea typeface="微软雅黑" pitchFamily="34" charset="-122"/>
              </a:rPr>
              <a:t>简单报文验证</a:t>
            </a:r>
          </a:p>
        </p:txBody>
      </p:sp>
      <p:sp>
        <p:nvSpPr>
          <p:cNvPr id="4" name="矩形 3"/>
          <p:cNvSpPr/>
          <p:nvPr/>
        </p:nvSpPr>
        <p:spPr>
          <a:xfrm>
            <a:off x="3184281" y="3836474"/>
            <a:ext cx="1338828" cy="369332"/>
          </a:xfrm>
          <a:prstGeom prst="rect">
            <a:avLst/>
          </a:prstGeom>
        </p:spPr>
        <p:txBody>
          <a:bodyPr wrap="none">
            <a:spAutoFit/>
          </a:bodyPr>
          <a:lstStyle/>
          <a:p>
            <a:r>
              <a:rPr lang="zh-CN" altLang="en-US" dirty="0">
                <a:latin typeface="微软雅黑" pitchFamily="34" charset="-122"/>
                <a:ea typeface="微软雅黑" pitchFamily="34" charset="-122"/>
              </a:rPr>
              <a:t>报文认证码</a:t>
            </a:r>
            <a:endParaRPr lang="zh-CN" altLang="en-US" dirty="0"/>
          </a:p>
        </p:txBody>
      </p:sp>
      <p:sp>
        <p:nvSpPr>
          <p:cNvPr id="8" name="左大括号 7"/>
          <p:cNvSpPr/>
          <p:nvPr/>
        </p:nvSpPr>
        <p:spPr>
          <a:xfrm>
            <a:off x="2685302" y="2069013"/>
            <a:ext cx="403686" cy="195212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a:latin typeface="微软雅黑" pitchFamily="34" charset="-122"/>
              <a:ea typeface="微软雅黑" pitchFamily="34" charset="-122"/>
            </a:endParaRPr>
          </a:p>
        </p:txBody>
      </p:sp>
      <p:sp>
        <p:nvSpPr>
          <p:cNvPr id="11" name="矩形 10"/>
          <p:cNvSpPr/>
          <p:nvPr/>
        </p:nvSpPr>
        <p:spPr>
          <a:xfrm>
            <a:off x="3152392" y="4205806"/>
            <a:ext cx="2610404" cy="521425"/>
          </a:xfrm>
          <a:prstGeom prst="rect">
            <a:avLst/>
          </a:prstGeom>
        </p:spPr>
        <p:txBody>
          <a:bodyPr wrap="square">
            <a:spAutoFit/>
          </a:bodyPr>
          <a:lstStyle/>
          <a:p>
            <a:pPr>
              <a:lnSpc>
                <a:spcPts val="3700"/>
              </a:lnSpc>
            </a:pPr>
            <a:r>
              <a:rPr lang="zh-CN" altLang="en-US" dirty="0">
                <a:latin typeface="Microsoft YaHei" charset="-122"/>
                <a:ea typeface="Microsoft YaHei" charset="-122"/>
                <a:cs typeface="Microsoft YaHei" charset="-122"/>
              </a:rPr>
              <a:t>简单数字签名</a:t>
            </a:r>
            <a:endParaRPr lang="en-US" altLang="zh-CN" dirty="0">
              <a:latin typeface="Microsoft YaHei" charset="-122"/>
              <a:ea typeface="Microsoft YaHei" charset="-122"/>
              <a:cs typeface="Microsoft YaHei" charset="-122"/>
            </a:endParaRPr>
          </a:p>
        </p:txBody>
      </p:sp>
      <p:sp>
        <p:nvSpPr>
          <p:cNvPr id="12" name="矩形 11"/>
          <p:cNvSpPr/>
          <p:nvPr/>
        </p:nvSpPr>
        <p:spPr>
          <a:xfrm>
            <a:off x="3184281" y="6072913"/>
            <a:ext cx="2226521" cy="369332"/>
          </a:xfrm>
          <a:prstGeom prst="rect">
            <a:avLst/>
          </a:prstGeom>
        </p:spPr>
        <p:txBody>
          <a:bodyPr wrap="square">
            <a:spAutoFit/>
          </a:bodyPr>
          <a:lstStyle/>
          <a:p>
            <a:r>
              <a:rPr lang="zh-CN" altLang="en-US" dirty="0">
                <a:solidFill>
                  <a:srgbClr val="FF0000"/>
                </a:solidFill>
                <a:latin typeface="Microsoft YaHei" charset="-122"/>
                <a:ea typeface="Microsoft YaHei" charset="-122"/>
                <a:cs typeface="Microsoft YaHei" charset="-122"/>
              </a:rPr>
              <a:t>签名报文摘要</a:t>
            </a:r>
            <a:endParaRPr lang="zh-CN" altLang="en-US" dirty="0">
              <a:solidFill>
                <a:srgbClr val="FF0000"/>
              </a:solidFill>
            </a:endParaRPr>
          </a:p>
        </p:txBody>
      </p:sp>
      <p:sp>
        <p:nvSpPr>
          <p:cNvPr id="13" name="左大括号 12"/>
          <p:cNvSpPr/>
          <p:nvPr/>
        </p:nvSpPr>
        <p:spPr>
          <a:xfrm>
            <a:off x="2518611" y="4305452"/>
            <a:ext cx="671345" cy="1952127"/>
          </a:xfrm>
          <a:prstGeom prst="leftBrace">
            <a:avLst>
              <a:gd name="adj1" fmla="val 8333"/>
              <a:gd name="adj2" fmla="val 19594"/>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a:latin typeface="微软雅黑" pitchFamily="34" charset="-122"/>
              <a:ea typeface="微软雅黑" pitchFamily="34" charset="-122"/>
            </a:endParaRPr>
          </a:p>
        </p:txBody>
      </p:sp>
    </p:spTree>
    <p:extLst>
      <p:ext uri="{BB962C8B-B14F-4D97-AF65-F5344CB8AC3E}">
        <p14:creationId xmlns:p14="http://schemas.microsoft.com/office/powerpoint/2010/main" val="38595467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8126"/>
            <a:ext cx="11468253" cy="1422954"/>
          </a:xfrm>
          <a:prstGeom prst="rect">
            <a:avLst/>
          </a:prstGeom>
          <a:noFill/>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四、数字签名的另外一种方式：签名报文摘要</a:t>
            </a:r>
          </a:p>
          <a:p>
            <a:pPr>
              <a:lnSpc>
                <a:spcPct val="150000"/>
              </a:lnSpc>
            </a:pPr>
            <a:r>
              <a:rPr lang="en-US" altLang="zh-CN" sz="2000" dirty="0" smtClean="0">
                <a:latin typeface="Microsoft YaHei" charset="-122"/>
                <a:ea typeface="Microsoft YaHei" charset="-122"/>
                <a:cs typeface="Microsoft YaHei" charset="-122"/>
              </a:rPr>
              <a:t>1</a:t>
            </a:r>
            <a:r>
              <a:rPr lang="zh-CN" altLang="en-US" sz="2000" dirty="0" smtClean="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Bob</a:t>
            </a:r>
            <a:r>
              <a:rPr lang="zh-CN" altLang="en-US" sz="2000" dirty="0" smtClean="0">
                <a:latin typeface="Microsoft YaHei" charset="-122"/>
                <a:ea typeface="Microsoft YaHei" charset="-122"/>
                <a:cs typeface="Microsoft YaHei" charset="-122"/>
              </a:rPr>
              <a:t>对报文</a:t>
            </a:r>
            <a:r>
              <a:rPr lang="en-US" altLang="zh-CN" sz="2000" dirty="0" smtClean="0">
                <a:latin typeface="Microsoft YaHei" charset="-122"/>
                <a:ea typeface="Microsoft YaHei" charset="-122"/>
                <a:cs typeface="Microsoft YaHei" charset="-122"/>
              </a:rPr>
              <a:t>m</a:t>
            </a:r>
            <a:r>
              <a:rPr lang="zh-CN" altLang="en-US" sz="2000" dirty="0" smtClean="0">
                <a:latin typeface="Microsoft YaHei" charset="-122"/>
                <a:ea typeface="Microsoft YaHei" charset="-122"/>
                <a:cs typeface="Microsoft YaHei" charset="-122"/>
              </a:rPr>
              <a:t>应用散列函数</a:t>
            </a:r>
            <a:r>
              <a:rPr lang="en-US" altLang="zh-CN" sz="2000" dirty="0" smtClean="0">
                <a:latin typeface="Microsoft YaHei" charset="-122"/>
                <a:ea typeface="Microsoft YaHei" charset="-122"/>
                <a:cs typeface="Microsoft YaHei" charset="-122"/>
              </a:rPr>
              <a:t>H</a:t>
            </a:r>
            <a:r>
              <a:rPr lang="zh-CN" altLang="en-US" sz="2000" dirty="0" smtClean="0">
                <a:latin typeface="Microsoft YaHei" charset="-122"/>
                <a:ea typeface="Microsoft YaHei" charset="-122"/>
                <a:cs typeface="Microsoft YaHei" charset="-122"/>
              </a:rPr>
              <a:t>生成</a:t>
            </a:r>
            <a:r>
              <a:rPr lang="zh-CN" altLang="en-US" sz="2000" dirty="0" smtClean="0">
                <a:solidFill>
                  <a:srgbClr val="C00000"/>
                </a:solidFill>
                <a:latin typeface="Microsoft YaHei" charset="-122"/>
                <a:ea typeface="Microsoft YaHei" charset="-122"/>
                <a:cs typeface="Microsoft YaHei" charset="-122"/>
              </a:rPr>
              <a:t>报文摘要</a:t>
            </a:r>
            <a:r>
              <a:rPr lang="en-US" altLang="zh-CN" sz="2000" dirty="0" smtClean="0">
                <a:solidFill>
                  <a:srgbClr val="C00000"/>
                </a:solidFill>
                <a:latin typeface="Microsoft YaHei" charset="-122"/>
                <a:ea typeface="Microsoft YaHei" charset="-122"/>
                <a:cs typeface="Microsoft YaHei" charset="-122"/>
              </a:rPr>
              <a:t>H(m)</a:t>
            </a:r>
            <a:r>
              <a:rPr lang="zh-CN" altLang="en-US" sz="2000" dirty="0" smtClean="0">
                <a:latin typeface="Microsoft YaHei" charset="-122"/>
                <a:ea typeface="Microsoft YaHei" charset="-122"/>
                <a:cs typeface="Microsoft YaHei" charset="-122"/>
              </a:rPr>
              <a:t>，然后</a:t>
            </a:r>
            <a:r>
              <a:rPr lang="en-US" altLang="zh-CN" sz="2000" dirty="0" smtClean="0">
                <a:latin typeface="Microsoft YaHei" charset="-122"/>
                <a:ea typeface="Microsoft YaHei" charset="-122"/>
                <a:cs typeface="Microsoft YaHei" charset="-122"/>
              </a:rPr>
              <a:t>Bob</a:t>
            </a:r>
            <a:r>
              <a:rPr lang="zh-CN" altLang="en-US" sz="2000" dirty="0" smtClean="0">
                <a:latin typeface="Microsoft YaHei" charset="-122"/>
                <a:ea typeface="Microsoft YaHei" charset="-122"/>
                <a:cs typeface="Microsoft YaHei" charset="-122"/>
              </a:rPr>
              <a:t>通过其私钥对报文摘要进行加密生成</a:t>
            </a:r>
            <a:r>
              <a:rPr lang="zh-CN" altLang="en-US" sz="2000" dirty="0" smtClean="0">
                <a:solidFill>
                  <a:srgbClr val="C00000"/>
                </a:solidFill>
                <a:latin typeface="Microsoft YaHei" charset="-122"/>
                <a:ea typeface="Microsoft YaHei" charset="-122"/>
                <a:cs typeface="Microsoft YaHei" charset="-122"/>
              </a:rPr>
              <a:t>加密的报文摘要</a:t>
            </a:r>
            <a:r>
              <a:rPr lang="zh-CN" altLang="en-US" sz="2000" dirty="0" smtClean="0">
                <a:latin typeface="Microsoft YaHei" charset="-122"/>
                <a:ea typeface="Microsoft YaHei" charset="-122"/>
                <a:cs typeface="Microsoft YaHei" charset="-122"/>
              </a:rPr>
              <a:t>，将</a:t>
            </a:r>
            <a:r>
              <a:rPr lang="zh-CN" altLang="en-US" sz="2000" dirty="0" smtClean="0">
                <a:solidFill>
                  <a:srgbClr val="C00000"/>
                </a:solidFill>
                <a:latin typeface="Microsoft YaHei" charset="-122"/>
                <a:ea typeface="Microsoft YaHei" charset="-122"/>
                <a:cs typeface="Microsoft YaHei" charset="-122"/>
              </a:rPr>
              <a:t>扩展报文</a:t>
            </a:r>
            <a:r>
              <a:rPr lang="en-US" altLang="zh-CN"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报文，加密的报文摘要</a:t>
            </a:r>
            <a:r>
              <a:rPr lang="en-US" altLang="zh-CN"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发送给</a:t>
            </a:r>
            <a:r>
              <a:rPr lang="en-US" altLang="zh-CN" sz="2000" dirty="0" smtClean="0">
                <a:latin typeface="Microsoft YaHei" charset="-122"/>
                <a:ea typeface="Microsoft YaHei" charset="-122"/>
                <a:cs typeface="Microsoft YaHei" charset="-122"/>
              </a:rPr>
              <a:t>Alice</a:t>
            </a:r>
            <a:r>
              <a:rPr lang="zh-CN" altLang="en-US" sz="2000" dirty="0" smtClean="0">
                <a:latin typeface="Microsoft YaHei" charset="-122"/>
                <a:ea typeface="Microsoft YaHei" charset="-122"/>
                <a:cs typeface="Microsoft YaHei" charset="-122"/>
              </a:rPr>
              <a:t>。</a:t>
            </a:r>
          </a:p>
        </p:txBody>
      </p:sp>
      <p:pic>
        <p:nvPicPr>
          <p:cNvPr id="2" name="图片 1"/>
          <p:cNvPicPr>
            <a:picLocks noChangeAspect="1"/>
          </p:cNvPicPr>
          <p:nvPr/>
        </p:nvPicPr>
        <p:blipFill>
          <a:blip r:embed="rId2"/>
          <a:stretch>
            <a:fillRect/>
          </a:stretch>
        </p:blipFill>
        <p:spPr>
          <a:xfrm>
            <a:off x="3055687" y="1471080"/>
            <a:ext cx="6152481" cy="1456947"/>
          </a:xfrm>
          <a:prstGeom prst="rect">
            <a:avLst/>
          </a:prstGeom>
        </p:spPr>
      </p:pic>
      <p:sp>
        <p:nvSpPr>
          <p:cNvPr id="21" name="TextBox 4"/>
          <p:cNvSpPr txBox="1"/>
          <p:nvPr/>
        </p:nvSpPr>
        <p:spPr>
          <a:xfrm>
            <a:off x="-1" y="2894034"/>
            <a:ext cx="11855117" cy="1015663"/>
          </a:xfrm>
          <a:prstGeom prst="rect">
            <a:avLst/>
          </a:prstGeom>
          <a:noFill/>
        </p:spPr>
        <p:txBody>
          <a:bodyPr wrap="square" rtlCol="0">
            <a:spAutoFit/>
          </a:bodyPr>
          <a:lstStyle/>
          <a:p>
            <a:pPr>
              <a:lnSpc>
                <a:spcPct val="150000"/>
              </a:lnSpc>
            </a:pPr>
            <a:r>
              <a:rPr lang="en-US" altLang="zh-CN" sz="2000" dirty="0" smtClean="0">
                <a:latin typeface="Microsoft YaHei" charset="-122"/>
                <a:ea typeface="Microsoft YaHei" charset="-122"/>
                <a:cs typeface="Microsoft YaHei" charset="-122"/>
              </a:rPr>
              <a:t>2</a:t>
            </a:r>
            <a:r>
              <a:rPr lang="zh-CN" altLang="en-US" sz="2000" dirty="0" smtClean="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Alice</a:t>
            </a:r>
            <a:r>
              <a:rPr lang="zh-CN" altLang="en-US" sz="2000" dirty="0" smtClean="0">
                <a:latin typeface="Microsoft YaHei" charset="-122"/>
                <a:ea typeface="Microsoft YaHei" charset="-122"/>
                <a:cs typeface="Microsoft YaHei" charset="-122"/>
              </a:rPr>
              <a:t>收到报文</a:t>
            </a:r>
            <a:r>
              <a:rPr lang="en-US" altLang="zh-CN" sz="2000" dirty="0" smtClean="0">
                <a:latin typeface="Microsoft YaHei" charset="-122"/>
                <a:ea typeface="Microsoft YaHei" charset="-122"/>
                <a:cs typeface="Microsoft YaHei" charset="-122"/>
              </a:rPr>
              <a:t>m</a:t>
            </a:r>
            <a:r>
              <a:rPr lang="zh-CN" altLang="en-US" sz="2000" dirty="0" smtClean="0">
                <a:latin typeface="Microsoft YaHei" charset="-122"/>
                <a:ea typeface="Microsoft YaHei" charset="-122"/>
                <a:cs typeface="Microsoft YaHei" charset="-122"/>
              </a:rPr>
              <a:t>以及加密的报文摘要。</a:t>
            </a:r>
            <a:r>
              <a:rPr lang="en-US" altLang="zh-CN" sz="2000" dirty="0" smtClean="0">
                <a:latin typeface="Microsoft YaHei" charset="-122"/>
                <a:ea typeface="Microsoft YaHei" charset="-122"/>
                <a:cs typeface="Microsoft YaHei" charset="-122"/>
                <a:sym typeface="+mn-ea"/>
              </a:rPr>
              <a:t>Alice</a:t>
            </a:r>
            <a:r>
              <a:rPr lang="zh-CN" altLang="en-US" sz="2000" dirty="0" smtClean="0">
                <a:latin typeface="Microsoft YaHei" charset="-122"/>
                <a:ea typeface="Microsoft YaHei" charset="-122"/>
                <a:cs typeface="Microsoft YaHei" charset="-122"/>
                <a:sym typeface="+mn-ea"/>
              </a:rPr>
              <a:t>利用</a:t>
            </a:r>
            <a:r>
              <a:rPr lang="en-US" altLang="zh-CN" sz="2000" dirty="0" smtClean="0">
                <a:latin typeface="Microsoft YaHei" charset="-122"/>
                <a:ea typeface="Microsoft YaHei" charset="-122"/>
                <a:cs typeface="Microsoft YaHei" charset="-122"/>
                <a:sym typeface="+mn-ea"/>
              </a:rPr>
              <a:t>Bob</a:t>
            </a:r>
            <a:r>
              <a:rPr lang="zh-CN" altLang="en-US" sz="2000" dirty="0" smtClean="0">
                <a:latin typeface="Microsoft YaHei" charset="-122"/>
                <a:ea typeface="Microsoft YaHei" charset="-122"/>
                <a:cs typeface="Microsoft YaHei" charset="-122"/>
                <a:sym typeface="+mn-ea"/>
              </a:rPr>
              <a:t>的</a:t>
            </a:r>
            <a:r>
              <a:rPr lang="zh-CN" altLang="en-US" sz="2000" dirty="0" smtClean="0">
                <a:solidFill>
                  <a:srgbClr val="C00000"/>
                </a:solidFill>
                <a:latin typeface="Microsoft YaHei" charset="-122"/>
                <a:ea typeface="Microsoft YaHei" charset="-122"/>
                <a:cs typeface="Microsoft YaHei" charset="-122"/>
                <a:sym typeface="+mn-ea"/>
              </a:rPr>
              <a:t>公钥解密</a:t>
            </a:r>
            <a:r>
              <a:rPr lang="zh-CN" altLang="en-US" sz="2000" dirty="0" smtClean="0">
                <a:latin typeface="Microsoft YaHei" charset="-122"/>
                <a:ea typeface="Microsoft YaHei" charset="-122"/>
                <a:cs typeface="Microsoft YaHei" charset="-122"/>
                <a:sym typeface="+mn-ea"/>
              </a:rPr>
              <a:t>加密的报文摘要，并对</a:t>
            </a:r>
            <a:r>
              <a:rPr lang="en-US" altLang="zh-CN" sz="2000" dirty="0" smtClean="0">
                <a:latin typeface="Microsoft YaHei" charset="-122"/>
                <a:ea typeface="Microsoft YaHei" charset="-122"/>
                <a:cs typeface="Microsoft YaHei" charset="-122"/>
                <a:sym typeface="+mn-ea"/>
              </a:rPr>
              <a:t>m</a:t>
            </a:r>
            <a:r>
              <a:rPr lang="zh-CN" altLang="en-US" sz="2000" dirty="0" smtClean="0">
                <a:latin typeface="Microsoft YaHei" charset="-122"/>
                <a:ea typeface="Microsoft YaHei" charset="-122"/>
                <a:cs typeface="Microsoft YaHei" charset="-122"/>
                <a:sym typeface="+mn-ea"/>
              </a:rPr>
              <a:t>应用散列函数生成</a:t>
            </a:r>
            <a:r>
              <a:rPr lang="zh-CN" altLang="en-US" sz="2000" dirty="0" smtClean="0">
                <a:solidFill>
                  <a:srgbClr val="C00000"/>
                </a:solidFill>
                <a:latin typeface="Microsoft YaHei" charset="-122"/>
                <a:ea typeface="Microsoft YaHei" charset="-122"/>
                <a:cs typeface="Microsoft YaHei" charset="-122"/>
                <a:sym typeface="+mn-ea"/>
              </a:rPr>
              <a:t>新的报文摘要</a:t>
            </a:r>
            <a:r>
              <a:rPr lang="zh-CN" altLang="en-US" sz="2000" dirty="0" smtClean="0">
                <a:latin typeface="Microsoft YaHei" charset="-122"/>
                <a:ea typeface="Microsoft YaHei" charset="-122"/>
                <a:cs typeface="Microsoft YaHei" charset="-122"/>
                <a:sym typeface="+mn-ea"/>
              </a:rPr>
              <a:t>。</a:t>
            </a:r>
            <a:endParaRPr lang="en-US" altLang="zh-CN" sz="2000" dirty="0" smtClean="0">
              <a:latin typeface="Microsoft YaHei" charset="-122"/>
              <a:ea typeface="Microsoft YaHei" charset="-122"/>
              <a:cs typeface="Microsoft YaHei" charset="-122"/>
              <a:sym typeface="+mn-ea"/>
            </a:endParaRPr>
          </a:p>
        </p:txBody>
      </p:sp>
      <p:pic>
        <p:nvPicPr>
          <p:cNvPr id="3" name="图片 2"/>
          <p:cNvPicPr>
            <a:picLocks noChangeAspect="1"/>
          </p:cNvPicPr>
          <p:nvPr/>
        </p:nvPicPr>
        <p:blipFill>
          <a:blip r:embed="rId3"/>
          <a:stretch>
            <a:fillRect/>
          </a:stretch>
        </p:blipFill>
        <p:spPr>
          <a:xfrm>
            <a:off x="3231733" y="3668962"/>
            <a:ext cx="5004785" cy="1897648"/>
          </a:xfrm>
          <a:prstGeom prst="rect">
            <a:avLst/>
          </a:prstGeom>
        </p:spPr>
      </p:pic>
      <p:sp>
        <p:nvSpPr>
          <p:cNvPr id="22" name="TextBox 4"/>
          <p:cNvSpPr txBox="1"/>
          <p:nvPr/>
        </p:nvSpPr>
        <p:spPr>
          <a:xfrm>
            <a:off x="0" y="5566610"/>
            <a:ext cx="11468253" cy="499624"/>
          </a:xfrm>
          <a:prstGeom prst="rect">
            <a:avLst/>
          </a:prstGeom>
          <a:noFill/>
        </p:spPr>
        <p:txBody>
          <a:bodyPr wrap="square" rtlCol="0">
            <a:spAutoFit/>
          </a:bodyPr>
          <a:lstStyle/>
          <a:p>
            <a:pPr>
              <a:lnSpc>
                <a:spcPct val="150000"/>
              </a:lnSpc>
            </a:pPr>
            <a:r>
              <a:rPr lang="en-US" altLang="zh-CN" sz="2000" smtClean="0">
                <a:latin typeface="Microsoft YaHei" charset="-122"/>
                <a:ea typeface="Microsoft YaHei" charset="-122"/>
                <a:cs typeface="Microsoft YaHei" charset="-122"/>
                <a:sym typeface="+mn-ea"/>
              </a:rPr>
              <a:t>3</a:t>
            </a:r>
            <a:r>
              <a:rPr lang="zh-CN" altLang="en-US" sz="2000" dirty="0" smtClean="0">
                <a:latin typeface="Microsoft YaHei" charset="-122"/>
                <a:ea typeface="Microsoft YaHei" charset="-122"/>
                <a:cs typeface="Microsoft YaHei" charset="-122"/>
                <a:sym typeface="+mn-ea"/>
              </a:rPr>
              <a:t>、如果两者一致，则签名报文</a:t>
            </a:r>
            <a:r>
              <a:rPr lang="en-US" altLang="zh-CN" sz="2000" dirty="0" smtClean="0">
                <a:latin typeface="Microsoft YaHei" charset="-122"/>
                <a:ea typeface="Microsoft YaHei" charset="-122"/>
                <a:cs typeface="Microsoft YaHei" charset="-122"/>
                <a:sym typeface="+mn-ea"/>
              </a:rPr>
              <a:t>m</a:t>
            </a:r>
            <a:r>
              <a:rPr lang="zh-CN" altLang="en-US" sz="2000" dirty="0" smtClean="0">
                <a:latin typeface="Microsoft YaHei" charset="-122"/>
                <a:ea typeface="Microsoft YaHei" charset="-122"/>
                <a:cs typeface="Microsoft YaHei" charset="-122"/>
                <a:sym typeface="+mn-ea"/>
              </a:rPr>
              <a:t>的一定是</a:t>
            </a:r>
            <a:r>
              <a:rPr lang="en-US" altLang="zh-CN" sz="2000" dirty="0" smtClean="0">
                <a:latin typeface="Microsoft YaHei" charset="-122"/>
                <a:ea typeface="Microsoft YaHei" charset="-122"/>
                <a:cs typeface="Microsoft YaHei" charset="-122"/>
                <a:sym typeface="+mn-ea"/>
              </a:rPr>
              <a:t>Bob</a:t>
            </a:r>
            <a:r>
              <a:rPr lang="zh-CN" altLang="en-US" sz="2000" dirty="0" smtClean="0">
                <a:latin typeface="Microsoft YaHei" charset="-122"/>
                <a:ea typeface="Microsoft YaHei" charset="-122"/>
                <a:cs typeface="Microsoft YaHei" charset="-122"/>
                <a:sym typeface="+mn-ea"/>
              </a:rPr>
              <a:t>的私钥。</a:t>
            </a:r>
          </a:p>
        </p:txBody>
      </p:sp>
    </p:spTree>
    <p:extLst>
      <p:ext uri="{BB962C8B-B14F-4D97-AF65-F5344CB8AC3E}">
        <p14:creationId xmlns:p14="http://schemas.microsoft.com/office/powerpoint/2010/main" val="66589089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0" y="1521279"/>
            <a:ext cx="4531055" cy="3970318"/>
          </a:xfrm>
          <a:prstGeom prst="rect">
            <a:avLst/>
          </a:prstGeom>
          <a:noFill/>
        </p:spPr>
        <p:txBody>
          <a:bodyPr wrap="square" rtlCol="0">
            <a:spAutoFit/>
          </a:bodyPr>
          <a:lstStyle/>
          <a:p>
            <a:pPr lvl="0" algn="just">
              <a:lnSpc>
                <a:spcPct val="150000"/>
              </a:lnSpc>
            </a:pPr>
            <a:r>
              <a:rPr lang="zh-CN" altLang="en-US" sz="2400" dirty="0">
                <a:latin typeface="微软雅黑" pitchFamily="34" charset="-122"/>
                <a:ea typeface="微软雅黑" pitchFamily="34" charset="-122"/>
                <a:cs typeface="Microsoft YaHei" charset="-122"/>
                <a:sym typeface="+mn-ea"/>
              </a:rPr>
              <a:t>网络安全</a:t>
            </a:r>
            <a:r>
              <a:rPr lang="zh-CN" altLang="en-US" sz="2400" dirty="0" smtClean="0">
                <a:latin typeface="微软雅黑" pitchFamily="34" charset="-122"/>
                <a:ea typeface="微软雅黑" pitchFamily="34" charset="-122"/>
                <a:cs typeface="Microsoft YaHei" charset="-122"/>
                <a:sym typeface="+mn-ea"/>
              </a:rPr>
              <a:t>概述</a:t>
            </a:r>
            <a:endParaRPr lang="en-US" altLang="zh-CN" sz="2400" dirty="0" smtClean="0">
              <a:latin typeface="微软雅黑" pitchFamily="34" charset="-122"/>
              <a:ea typeface="微软雅黑" pitchFamily="34" charset="-122"/>
              <a:cs typeface="Microsoft YaHei" charset="-122"/>
              <a:sym typeface="+mn-ea"/>
            </a:endParaRPr>
          </a:p>
          <a:p>
            <a:pPr algn="just">
              <a:lnSpc>
                <a:spcPct val="150000"/>
              </a:lnSpc>
            </a:pPr>
            <a:r>
              <a:rPr lang="zh-CN" altLang="en-US" sz="2400" dirty="0">
                <a:latin typeface="微软雅黑" pitchFamily="34" charset="-122"/>
                <a:ea typeface="微软雅黑" pitchFamily="34" charset="-122"/>
                <a:cs typeface="Microsoft YaHei" charset="-122"/>
                <a:sym typeface="+mn-ea"/>
              </a:rPr>
              <a:t>数据加密</a:t>
            </a:r>
          </a:p>
          <a:p>
            <a:pPr algn="just">
              <a:lnSpc>
                <a:spcPct val="150000"/>
              </a:lnSpc>
            </a:pPr>
            <a:r>
              <a:rPr lang="zh-CN" altLang="en-US" sz="2400" dirty="0">
                <a:latin typeface="微软雅黑" pitchFamily="34" charset="-122"/>
                <a:ea typeface="微软雅黑" pitchFamily="34" charset="-122"/>
                <a:cs typeface="Microsoft YaHei" charset="-122"/>
                <a:sym typeface="+mn-ea"/>
              </a:rPr>
              <a:t>消息完整性与数字签名</a:t>
            </a:r>
          </a:p>
          <a:p>
            <a:pPr algn="just">
              <a:lnSpc>
                <a:spcPct val="150000"/>
              </a:lnSpc>
            </a:pPr>
            <a:r>
              <a:rPr lang="zh-CN" altLang="en-US" sz="2400" dirty="0">
                <a:solidFill>
                  <a:srgbClr val="FF0000"/>
                </a:solidFill>
                <a:latin typeface="微软雅黑" pitchFamily="34" charset="-122"/>
                <a:ea typeface="微软雅黑" pitchFamily="34" charset="-122"/>
                <a:cs typeface="Microsoft YaHei" charset="-122"/>
                <a:sym typeface="+mn-ea"/>
              </a:rPr>
              <a:t>身份认证</a:t>
            </a:r>
          </a:p>
          <a:p>
            <a:pPr algn="just">
              <a:lnSpc>
                <a:spcPct val="150000"/>
              </a:lnSpc>
            </a:pPr>
            <a:r>
              <a:rPr lang="zh-CN" altLang="en-US" sz="2400" dirty="0">
                <a:latin typeface="微软雅黑" pitchFamily="34" charset="-122"/>
                <a:ea typeface="微软雅黑" pitchFamily="34" charset="-122"/>
                <a:cs typeface="Microsoft YaHei" charset="-122"/>
                <a:sym typeface="+mn-ea"/>
              </a:rPr>
              <a:t>密钥分发中心与证书认证</a:t>
            </a:r>
          </a:p>
          <a:p>
            <a:pPr algn="just">
              <a:lnSpc>
                <a:spcPct val="150000"/>
              </a:lnSpc>
            </a:pPr>
            <a:r>
              <a:rPr lang="zh-CN" altLang="en-US" sz="2400" dirty="0">
                <a:latin typeface="微软雅黑" pitchFamily="34" charset="-122"/>
                <a:ea typeface="微软雅黑" pitchFamily="34" charset="-122"/>
                <a:cs typeface="Microsoft YaHei" charset="-122"/>
                <a:sym typeface="+mn-ea"/>
              </a:rPr>
              <a:t>防火墙与入侵检测系统</a:t>
            </a:r>
          </a:p>
          <a:p>
            <a:pPr algn="just">
              <a:lnSpc>
                <a:spcPct val="150000"/>
              </a:lnSpc>
            </a:pPr>
            <a:r>
              <a:rPr lang="zh-CN" altLang="en-US" sz="2400" dirty="0">
                <a:latin typeface="微软雅黑" pitchFamily="34" charset="-122"/>
                <a:ea typeface="微软雅黑" pitchFamily="34" charset="-122"/>
                <a:cs typeface="Microsoft YaHei" charset="-122"/>
                <a:sym typeface="+mn-ea"/>
              </a:rPr>
              <a:t>网络安全</a:t>
            </a:r>
            <a:r>
              <a:rPr lang="zh-CN" altLang="en-US" sz="2400" dirty="0" smtClean="0">
                <a:latin typeface="微软雅黑" pitchFamily="34" charset="-122"/>
                <a:ea typeface="微软雅黑" pitchFamily="34" charset="-122"/>
                <a:cs typeface="Microsoft YaHei" charset="-122"/>
                <a:sym typeface="+mn-ea"/>
              </a:rPr>
              <a:t>协议</a:t>
            </a:r>
            <a:endParaRPr lang="zh-CN" altLang="en-US" sz="2400" dirty="0">
              <a:latin typeface="微软雅黑" pitchFamily="34" charset="-122"/>
              <a:ea typeface="微软雅黑" pitchFamily="34" charset="-122"/>
              <a:cs typeface="Microsoft YaHei" charset="-122"/>
              <a:sym typeface="+mn-ea"/>
            </a:endParaRPr>
          </a:p>
        </p:txBody>
      </p:sp>
      <p:sp>
        <p:nvSpPr>
          <p:cNvPr id="3" name="左大括号 2"/>
          <p:cNvSpPr/>
          <p:nvPr/>
        </p:nvSpPr>
        <p:spPr>
          <a:xfrm>
            <a:off x="3821373" y="1733266"/>
            <a:ext cx="573206" cy="34810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sz="2400">
              <a:latin typeface="微软雅黑" pitchFamily="34" charset="-122"/>
              <a:ea typeface="微软雅黑" pitchFamily="34" charset="-122"/>
            </a:endParaRPr>
          </a:p>
        </p:txBody>
      </p:sp>
      <p:sp>
        <p:nvSpPr>
          <p:cNvPr id="31" name="TextBox 30"/>
          <p:cNvSpPr txBox="1"/>
          <p:nvPr/>
        </p:nvSpPr>
        <p:spPr>
          <a:xfrm>
            <a:off x="1583140" y="3005961"/>
            <a:ext cx="2376986" cy="461665"/>
          </a:xfrm>
          <a:prstGeom prst="rect">
            <a:avLst/>
          </a:prstGeom>
          <a:noFill/>
        </p:spPr>
        <p:txBody>
          <a:bodyPr wrap="square" rtlCol="0">
            <a:spAutoFit/>
          </a:bodyPr>
          <a:lstStyle/>
          <a:p>
            <a:pPr algn="just"/>
            <a:r>
              <a:rPr lang="zh-CN" altLang="en-US" sz="2400" dirty="0" smtClean="0">
                <a:latin typeface="微软雅黑" pitchFamily="34" charset="-122"/>
                <a:ea typeface="微软雅黑" pitchFamily="34" charset="-122"/>
              </a:rPr>
              <a:t>网络安全基础</a:t>
            </a:r>
            <a:endParaRPr lang="zh-CN" altLang="en-US" sz="2400"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21353452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7664" y="1769125"/>
            <a:ext cx="10002190" cy="1200329"/>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、受控</a:t>
            </a:r>
            <a:r>
              <a:rPr lang="zh-CN" altLang="en-US" sz="2400" dirty="0">
                <a:latin typeface="Microsoft YaHei" charset="-122"/>
                <a:ea typeface="Microsoft YaHei" charset="-122"/>
                <a:cs typeface="Microsoft YaHei" charset="-122"/>
              </a:rPr>
              <a:t>接入：各个用户不能随意的接入信道而必须服从一定的</a:t>
            </a:r>
            <a:r>
              <a:rPr lang="zh-CN" altLang="en-US" sz="2400" dirty="0" smtClean="0">
                <a:latin typeface="Microsoft YaHei" charset="-122"/>
                <a:ea typeface="Microsoft YaHei" charset="-122"/>
                <a:cs typeface="Microsoft YaHei" charset="-122"/>
              </a:rPr>
              <a:t>控制。</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分类：</a:t>
            </a:r>
            <a:r>
              <a:rPr lang="zh-CN" altLang="en-US" sz="2400" dirty="0" smtClean="0">
                <a:solidFill>
                  <a:srgbClr val="FF0000"/>
                </a:solidFill>
                <a:latin typeface="Microsoft YaHei" charset="-122"/>
                <a:ea typeface="Microsoft YaHei" charset="-122"/>
                <a:cs typeface="Microsoft YaHei" charset="-122"/>
              </a:rPr>
              <a:t>集中</a:t>
            </a:r>
            <a:r>
              <a:rPr lang="zh-CN" altLang="en-US" sz="2400" dirty="0">
                <a:solidFill>
                  <a:srgbClr val="FF0000"/>
                </a:solidFill>
                <a:latin typeface="Microsoft YaHei" charset="-122"/>
                <a:ea typeface="Microsoft YaHei" charset="-122"/>
                <a:cs typeface="Microsoft YaHei" charset="-122"/>
              </a:rPr>
              <a:t>式</a:t>
            </a:r>
            <a:r>
              <a:rPr lang="zh-CN" altLang="en-US" sz="2400" dirty="0" smtClean="0">
                <a:solidFill>
                  <a:srgbClr val="FF0000"/>
                </a:solidFill>
                <a:latin typeface="Microsoft YaHei" charset="-122"/>
                <a:ea typeface="Microsoft YaHei" charset="-122"/>
                <a:cs typeface="Microsoft YaHei" charset="-122"/>
              </a:rPr>
              <a:t>控制</a:t>
            </a:r>
            <a:r>
              <a:rPr lang="zh-CN" altLang="en-US" sz="2400" dirty="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分散</a:t>
            </a:r>
            <a:r>
              <a:rPr lang="zh-CN" altLang="en-US" sz="2400" dirty="0">
                <a:solidFill>
                  <a:srgbClr val="FF0000"/>
                </a:solidFill>
                <a:latin typeface="Microsoft YaHei" charset="-122"/>
                <a:ea typeface="Microsoft YaHei" charset="-122"/>
                <a:cs typeface="Microsoft YaHei" charset="-122"/>
              </a:rPr>
              <a:t>式控制</a:t>
            </a:r>
            <a:r>
              <a:rPr lang="zh-CN" altLang="en-US" sz="2400" dirty="0">
                <a:latin typeface="Microsoft YaHei" charset="-122"/>
                <a:ea typeface="Microsoft YaHei" charset="-122"/>
                <a:cs typeface="Microsoft YaHei" charset="-122"/>
              </a:rPr>
              <a:t>。</a:t>
            </a:r>
          </a:p>
        </p:txBody>
      </p:sp>
      <p:sp>
        <p:nvSpPr>
          <p:cNvPr id="6" name="文本框 2"/>
          <p:cNvSpPr txBox="1"/>
          <p:nvPr>
            <p:custDataLst>
              <p:tags r:id="rId1"/>
            </p:custDataLst>
          </p:nvPr>
        </p:nvSpPr>
        <p:spPr>
          <a:xfrm>
            <a:off x="157664" y="427097"/>
            <a:ext cx="616292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dirty="0" smtClean="0">
                <a:solidFill>
                  <a:schemeClr val="tx1"/>
                </a:solidFill>
                <a:latin typeface="Microsoft YaHei" charset="-122"/>
                <a:ea typeface="Microsoft YaHei" charset="-122"/>
                <a:cs typeface="Microsoft YaHei" charset="-122"/>
                <a:sym typeface="+mn-ea"/>
              </a:rPr>
              <a:t>受控</a:t>
            </a:r>
            <a:r>
              <a:rPr lang="zh-CN" altLang="en-US" sz="2400" dirty="0" smtClean="0">
                <a:solidFill>
                  <a:schemeClr val="tx1"/>
                </a:solidFill>
                <a:latin typeface="Microsoft YaHei" charset="-122"/>
                <a:ea typeface="Microsoft YaHei" charset="-122"/>
                <a:cs typeface="Microsoft YaHei" charset="-122"/>
                <a:sym typeface="+mn-ea"/>
              </a:rPr>
              <a:t>接入</a:t>
            </a:r>
            <a:r>
              <a:rPr lang="en-US" altLang="zh-CN" sz="2400" dirty="0" smtClean="0">
                <a:solidFill>
                  <a:schemeClr val="tx1"/>
                </a:solidFill>
                <a:latin typeface="Microsoft YaHei" charset="-122"/>
                <a:ea typeface="Microsoft YaHei" charset="-122"/>
                <a:cs typeface="Microsoft YaHei" charset="-122"/>
                <a:sym typeface="+mn-ea"/>
              </a:rPr>
              <a:t>MAC</a:t>
            </a:r>
            <a:r>
              <a:rPr lang="zh-CN" altLang="en-US" sz="2400" dirty="0" smtClean="0">
                <a:solidFill>
                  <a:schemeClr val="tx1"/>
                </a:solidFill>
                <a:latin typeface="Microsoft YaHei" charset="-122"/>
                <a:ea typeface="Microsoft YaHei" charset="-122"/>
                <a:cs typeface="Microsoft YaHei" charset="-122"/>
                <a:sym typeface="+mn-ea"/>
              </a:rPr>
              <a:t>协议</a:t>
            </a:r>
            <a:r>
              <a:rPr lang="en-US" altLang="zh-CN" sz="2400" dirty="0" smtClean="0">
                <a:solidFill>
                  <a:schemeClr val="tx1"/>
                </a:solidFill>
                <a:latin typeface="Microsoft YaHei" charset="-122"/>
                <a:ea typeface="Microsoft YaHei" charset="-122"/>
                <a:cs typeface="Microsoft YaHei" charset="-122"/>
                <a:sym typeface="+mn-ea"/>
              </a:rPr>
              <a:t>【</a:t>
            </a:r>
            <a:r>
              <a:rPr lang="zh-CN" altLang="en-US" sz="2400" dirty="0" smtClean="0">
                <a:solidFill>
                  <a:schemeClr val="tx1"/>
                </a:solidFill>
                <a:latin typeface="Microsoft YaHei" charset="-122"/>
                <a:ea typeface="Microsoft YaHei" charset="-122"/>
                <a:cs typeface="Microsoft YaHei" charset="-122"/>
                <a:sym typeface="+mn-ea"/>
              </a:rPr>
              <a:t>选择、填空</a:t>
            </a:r>
            <a:r>
              <a:rPr lang="en-US" altLang="zh-CN" sz="2400" dirty="0" smtClean="0">
                <a:solidFill>
                  <a:schemeClr val="tx1"/>
                </a:solidFill>
                <a:latin typeface="Microsoft YaHei" charset="-122"/>
                <a:ea typeface="Microsoft YaHei" charset="-122"/>
                <a:cs typeface="Microsoft YaHei" charset="-122"/>
                <a:sym typeface="+mn-ea"/>
              </a:rPr>
              <a:t>】</a:t>
            </a:r>
            <a:endParaRPr lang="en-US" altLang="zh-CN" sz="240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9276" y="1617627"/>
            <a:ext cx="11372850" cy="1753235"/>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身份认证：身份</a:t>
            </a:r>
            <a:r>
              <a:rPr lang="zh-CN" altLang="en-US" sz="2400" dirty="0" smtClean="0">
                <a:latin typeface="Microsoft YaHei" charset="-122"/>
                <a:ea typeface="Microsoft YaHei" charset="-122"/>
                <a:cs typeface="Microsoft YaHei" charset="-122"/>
              </a:rPr>
              <a:t>鉴别。一</a:t>
            </a:r>
            <a:r>
              <a:rPr lang="zh-CN" altLang="en-US" sz="2400" dirty="0">
                <a:latin typeface="Microsoft YaHei" charset="-122"/>
                <a:ea typeface="Microsoft YaHei" charset="-122"/>
                <a:cs typeface="Microsoft YaHei" charset="-122"/>
              </a:rPr>
              <a:t>个实体经过计算机网络向另一个实体证明其身份的过程。</a:t>
            </a:r>
          </a:p>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、基于共享对称密钥的身份认证；</a:t>
            </a: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、基于公开密钥的身份认证；</a:t>
            </a:r>
          </a:p>
        </p:txBody>
      </p:sp>
    </p:spTree>
    <p:extLst>
      <p:ext uri="{BB962C8B-B14F-4D97-AF65-F5344CB8AC3E}">
        <p14:creationId xmlns:p14="http://schemas.microsoft.com/office/powerpoint/2010/main" val="4072073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198056" y="538564"/>
            <a:ext cx="6122820" cy="600898"/>
          </a:xfrm>
          <a:prstGeom prst="rect">
            <a:avLst/>
          </a:prstGeom>
          <a:noFill/>
        </p:spPr>
        <p:txBody>
          <a:bodyPr wrap="square" lIns="111090" tIns="55545" rIns="111090" bIns="55545" rtlCol="0">
            <a:spAutoFit/>
          </a:bodyPr>
          <a:lstStyle/>
          <a:p>
            <a:pPr>
              <a:lnSpc>
                <a:spcPct val="150000"/>
              </a:lnSpc>
            </a:pPr>
            <a:r>
              <a:rPr lang="zh-CN" altLang="en-US" sz="2400" b="1" smtClean="0">
                <a:latin typeface="Microsoft YaHei" charset="-122"/>
                <a:ea typeface="Microsoft YaHei" charset="-122"/>
                <a:cs typeface="Microsoft YaHei" charset="-122"/>
                <a:sym typeface="+mn-ea"/>
              </a:rPr>
              <a:t>基于</a:t>
            </a:r>
            <a:r>
              <a:rPr lang="zh-CN" altLang="en-US" sz="2400" b="1" dirty="0">
                <a:latin typeface="Microsoft YaHei" charset="-122"/>
                <a:ea typeface="Microsoft YaHei" charset="-122"/>
                <a:cs typeface="Microsoft YaHei" charset="-122"/>
                <a:sym typeface="+mn-ea"/>
              </a:rPr>
              <a:t>共享对称密钥的身份认证</a:t>
            </a:r>
          </a:p>
        </p:txBody>
      </p:sp>
      <p:sp>
        <p:nvSpPr>
          <p:cNvPr id="4" name="文本框 3"/>
          <p:cNvSpPr txBox="1"/>
          <p:nvPr/>
        </p:nvSpPr>
        <p:spPr>
          <a:xfrm>
            <a:off x="735329" y="1622425"/>
            <a:ext cx="11071659" cy="2862322"/>
          </a:xfrm>
          <a:prstGeom prst="rect">
            <a:avLst/>
          </a:prstGeom>
          <a:noFill/>
        </p:spPr>
        <p:txBody>
          <a:bodyPr wrap="square" rtlCol="0" anchor="t">
            <a:spAutoFit/>
          </a:bodyPr>
          <a:lstStyle/>
          <a:p>
            <a:pPr>
              <a:lnSpc>
                <a:spcPct val="150000"/>
              </a:lnSpc>
            </a:pPr>
            <a:r>
              <a:rPr lang="en-US" altLang="zh-CN" sz="2400" dirty="0" smtClean="0">
                <a:latin typeface="Microsoft YaHei" charset="-122"/>
                <a:ea typeface="Microsoft YaHei" charset="-122"/>
                <a:cs typeface="Microsoft YaHei" charset="-122"/>
                <a:sym typeface="+mn-ea"/>
              </a:rPr>
              <a:t>1</a:t>
            </a: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sym typeface="+mn-ea"/>
              </a:rPr>
              <a:t>Alice</a:t>
            </a:r>
            <a:r>
              <a:rPr lang="zh-CN" altLang="en-US" sz="2400" dirty="0">
                <a:latin typeface="Microsoft YaHei" charset="-122"/>
                <a:ea typeface="Microsoft YaHei" charset="-122"/>
                <a:cs typeface="Microsoft YaHei" charset="-122"/>
                <a:sym typeface="+mn-ea"/>
              </a:rPr>
              <a:t>向</a:t>
            </a:r>
            <a:r>
              <a:rPr lang="en-US" altLang="zh-CN" sz="2400" dirty="0">
                <a:latin typeface="Microsoft YaHei" charset="-122"/>
                <a:ea typeface="Microsoft YaHei" charset="-122"/>
                <a:cs typeface="Microsoft YaHei" charset="-122"/>
                <a:sym typeface="+mn-ea"/>
              </a:rPr>
              <a:t>Bob</a:t>
            </a:r>
            <a:r>
              <a:rPr lang="zh-CN" altLang="en-US" sz="2400" dirty="0">
                <a:latin typeface="Microsoft YaHei" charset="-122"/>
                <a:ea typeface="Microsoft YaHei" charset="-122"/>
                <a:cs typeface="Microsoft YaHei" charset="-122"/>
                <a:sym typeface="+mn-ea"/>
              </a:rPr>
              <a:t>发送报文</a:t>
            </a:r>
            <a:r>
              <a:rPr lang="en-US" altLang="zh-CN" sz="2400" dirty="0">
                <a:latin typeface="Microsoft YaHei" charset="-122"/>
                <a:ea typeface="Microsoft YaHei" charset="-122"/>
                <a:cs typeface="Microsoft YaHei" charset="-122"/>
                <a:sym typeface="+mn-ea"/>
              </a:rPr>
              <a:t>“</a:t>
            </a:r>
            <a:r>
              <a:rPr lang="zh-CN" altLang="en-US" sz="2400" dirty="0">
                <a:latin typeface="Microsoft YaHei" charset="-122"/>
                <a:ea typeface="Microsoft YaHei" charset="-122"/>
                <a:cs typeface="Microsoft YaHei" charset="-122"/>
                <a:sym typeface="+mn-ea"/>
              </a:rPr>
              <a:t>我是</a:t>
            </a:r>
            <a:r>
              <a:rPr lang="en-US" altLang="zh-CN" sz="2400" dirty="0">
                <a:latin typeface="Microsoft YaHei" charset="-122"/>
                <a:ea typeface="Microsoft YaHei" charset="-122"/>
                <a:cs typeface="Microsoft YaHei" charset="-122"/>
                <a:sym typeface="+mn-ea"/>
              </a:rPr>
              <a:t>Alice”</a:t>
            </a:r>
          </a:p>
          <a:p>
            <a:pPr>
              <a:lnSpc>
                <a:spcPct val="150000"/>
              </a:lnSpc>
            </a:pPr>
            <a:r>
              <a:rPr lang="en-US" altLang="zh-CN" sz="2400" dirty="0">
                <a:latin typeface="Microsoft YaHei" charset="-122"/>
                <a:ea typeface="Microsoft YaHei" charset="-122"/>
                <a:cs typeface="Microsoft YaHei" charset="-122"/>
                <a:sym typeface="+mn-ea"/>
              </a:rPr>
              <a:t>2</a:t>
            </a: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sym typeface="+mn-ea"/>
              </a:rPr>
              <a:t>Bob</a:t>
            </a:r>
            <a:r>
              <a:rPr lang="zh-CN" altLang="en-US" sz="2400" dirty="0">
                <a:latin typeface="Microsoft YaHei" charset="-122"/>
                <a:ea typeface="Microsoft YaHei" charset="-122"/>
                <a:cs typeface="Microsoft YaHei" charset="-122"/>
                <a:sym typeface="+mn-ea"/>
              </a:rPr>
              <a:t>选择一个</a:t>
            </a:r>
            <a:r>
              <a:rPr lang="zh-CN" altLang="en-US" sz="2400" dirty="0">
                <a:solidFill>
                  <a:srgbClr val="C00000"/>
                </a:solidFill>
                <a:latin typeface="Microsoft YaHei" charset="-122"/>
                <a:ea typeface="Microsoft YaHei" charset="-122"/>
                <a:cs typeface="Microsoft YaHei" charset="-122"/>
                <a:sym typeface="+mn-ea"/>
              </a:rPr>
              <a:t>一次性随机数</a:t>
            </a:r>
            <a:r>
              <a:rPr lang="en-US" altLang="zh-CN" sz="2400" dirty="0">
                <a:solidFill>
                  <a:srgbClr val="C00000"/>
                </a:solidFill>
                <a:latin typeface="Microsoft YaHei" charset="-122"/>
                <a:ea typeface="Microsoft YaHei" charset="-122"/>
                <a:cs typeface="Microsoft YaHei" charset="-122"/>
                <a:sym typeface="+mn-ea"/>
              </a:rPr>
              <a:t>R</a:t>
            </a:r>
            <a:r>
              <a:rPr lang="zh-CN" altLang="en-US" sz="2400" dirty="0">
                <a:latin typeface="Microsoft YaHei" charset="-122"/>
                <a:ea typeface="Microsoft YaHei" charset="-122"/>
                <a:cs typeface="Microsoft YaHei" charset="-122"/>
                <a:sym typeface="+mn-ea"/>
              </a:rPr>
              <a:t>，然后把这个值发送给</a:t>
            </a:r>
            <a:r>
              <a:rPr lang="en-US" altLang="zh-CN" sz="2400" dirty="0">
                <a:latin typeface="Microsoft YaHei" charset="-122"/>
                <a:ea typeface="Microsoft YaHei" charset="-122"/>
                <a:cs typeface="Microsoft YaHei" charset="-122"/>
                <a:sym typeface="+mn-ea"/>
              </a:rPr>
              <a:t>Alice</a:t>
            </a:r>
          </a:p>
          <a:p>
            <a:pPr>
              <a:lnSpc>
                <a:spcPct val="150000"/>
              </a:lnSpc>
            </a:pPr>
            <a:r>
              <a:rPr lang="en-US" altLang="zh-CN" sz="2400" dirty="0">
                <a:latin typeface="Microsoft YaHei" charset="-122"/>
                <a:ea typeface="Microsoft YaHei" charset="-122"/>
                <a:cs typeface="Microsoft YaHei" charset="-122"/>
                <a:sym typeface="+mn-ea"/>
              </a:rPr>
              <a:t>3</a:t>
            </a: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sym typeface="+mn-ea"/>
              </a:rPr>
              <a:t>Alice</a:t>
            </a:r>
            <a:r>
              <a:rPr lang="zh-CN" altLang="en-US" sz="2400" dirty="0">
                <a:latin typeface="Microsoft YaHei" charset="-122"/>
                <a:ea typeface="Microsoft YaHei" charset="-122"/>
                <a:cs typeface="Microsoft YaHei" charset="-122"/>
                <a:sym typeface="+mn-ea"/>
              </a:rPr>
              <a:t>使用她与</a:t>
            </a:r>
            <a:r>
              <a:rPr lang="en-US" altLang="zh-CN" sz="2400" dirty="0">
                <a:latin typeface="Microsoft YaHei" charset="-122"/>
                <a:ea typeface="Microsoft YaHei" charset="-122"/>
                <a:cs typeface="Microsoft YaHei" charset="-122"/>
                <a:sym typeface="+mn-ea"/>
              </a:rPr>
              <a:t>Bob</a:t>
            </a:r>
            <a:r>
              <a:rPr lang="zh-CN" altLang="en-US" sz="2400" dirty="0">
                <a:solidFill>
                  <a:srgbClr val="C00000"/>
                </a:solidFill>
                <a:latin typeface="Microsoft YaHei" charset="-122"/>
                <a:ea typeface="Microsoft YaHei" charset="-122"/>
                <a:cs typeface="Microsoft YaHei" charset="-122"/>
                <a:sym typeface="+mn-ea"/>
              </a:rPr>
              <a:t>共享的</a:t>
            </a:r>
            <a:r>
              <a:rPr lang="zh-CN" altLang="en-US" sz="2400" dirty="0" smtClean="0">
                <a:solidFill>
                  <a:srgbClr val="C00000"/>
                </a:solidFill>
                <a:latin typeface="Microsoft YaHei" charset="-122"/>
                <a:ea typeface="Microsoft YaHei" charset="-122"/>
                <a:cs typeface="Microsoft YaHei" charset="-122"/>
                <a:sym typeface="+mn-ea"/>
              </a:rPr>
              <a:t>对称密钥</a:t>
            </a:r>
            <a:r>
              <a:rPr lang="zh-CN" altLang="en-US" sz="2400" dirty="0">
                <a:solidFill>
                  <a:schemeClr val="tx1"/>
                </a:solidFill>
                <a:latin typeface="Microsoft YaHei" charset="-122"/>
                <a:ea typeface="Microsoft YaHei" charset="-122"/>
                <a:cs typeface="Microsoft YaHei" charset="-122"/>
                <a:sym typeface="+mn-ea"/>
              </a:rPr>
              <a:t>加密这个一次性随机数，然后把加密的一次性随机数发回给</a:t>
            </a:r>
            <a:r>
              <a:rPr lang="en-US" altLang="zh-CN" sz="2400" dirty="0">
                <a:solidFill>
                  <a:schemeClr val="tx1"/>
                </a:solidFill>
                <a:latin typeface="Microsoft YaHei" charset="-122"/>
                <a:ea typeface="Microsoft YaHei" charset="-122"/>
                <a:cs typeface="Microsoft YaHei" charset="-122"/>
                <a:sym typeface="+mn-ea"/>
              </a:rPr>
              <a:t>Bob</a:t>
            </a:r>
            <a:r>
              <a:rPr lang="zh-CN" altLang="en-US" sz="2400" dirty="0">
                <a:solidFill>
                  <a:schemeClr val="tx1"/>
                </a:solidFill>
                <a:latin typeface="Microsoft YaHei" charset="-122"/>
                <a:ea typeface="Microsoft YaHei" charset="-122"/>
                <a:cs typeface="Microsoft YaHei" charset="-122"/>
                <a:sym typeface="+mn-ea"/>
              </a:rPr>
              <a:t>。</a:t>
            </a:r>
          </a:p>
          <a:p>
            <a:pPr>
              <a:lnSpc>
                <a:spcPct val="150000"/>
              </a:lnSpc>
            </a:pPr>
            <a:r>
              <a:rPr lang="en-US" altLang="zh-CN" sz="2400" dirty="0">
                <a:solidFill>
                  <a:schemeClr val="tx1"/>
                </a:solidFill>
                <a:latin typeface="Microsoft YaHei" charset="-122"/>
                <a:ea typeface="Microsoft YaHei" charset="-122"/>
                <a:cs typeface="Microsoft YaHei" charset="-122"/>
                <a:sym typeface="+mn-ea"/>
              </a:rPr>
              <a:t>4</a:t>
            </a:r>
            <a:r>
              <a:rPr lang="zh-CN" altLang="en-US" sz="2400" dirty="0">
                <a:solidFill>
                  <a:schemeClr val="tx1"/>
                </a:solidFill>
                <a:latin typeface="Microsoft YaHei" charset="-122"/>
                <a:ea typeface="Microsoft YaHei" charset="-122"/>
                <a:cs typeface="Microsoft YaHei" charset="-122"/>
                <a:sym typeface="+mn-ea"/>
              </a:rPr>
              <a:t>、</a:t>
            </a:r>
            <a:r>
              <a:rPr lang="en-US" altLang="zh-CN" sz="2400" dirty="0">
                <a:solidFill>
                  <a:schemeClr val="tx1"/>
                </a:solidFill>
                <a:latin typeface="Microsoft YaHei" charset="-122"/>
                <a:ea typeface="Microsoft YaHei" charset="-122"/>
                <a:cs typeface="Microsoft YaHei" charset="-122"/>
                <a:sym typeface="+mn-ea"/>
              </a:rPr>
              <a:t>Bob</a:t>
            </a:r>
            <a:r>
              <a:rPr lang="zh-CN" altLang="en-US" sz="2400" dirty="0">
                <a:solidFill>
                  <a:schemeClr val="tx1"/>
                </a:solidFill>
                <a:latin typeface="Microsoft YaHei" charset="-122"/>
                <a:ea typeface="Microsoft YaHei" charset="-122"/>
                <a:cs typeface="Microsoft YaHei" charset="-122"/>
                <a:sym typeface="+mn-ea"/>
              </a:rPr>
              <a:t>解密收到的报文。</a:t>
            </a:r>
          </a:p>
        </p:txBody>
      </p:sp>
      <p:sp>
        <p:nvSpPr>
          <p:cNvPr id="6" name="线形标注 1 5"/>
          <p:cNvSpPr/>
          <p:nvPr/>
        </p:nvSpPr>
        <p:spPr>
          <a:xfrm>
            <a:off x="8775446" y="971715"/>
            <a:ext cx="2469515" cy="1024890"/>
          </a:xfrm>
          <a:prstGeom prst="borderCallout1">
            <a:avLst>
              <a:gd name="adj1" fmla="val 18750"/>
              <a:gd name="adj2" fmla="val -8333"/>
              <a:gd name="adj3" fmla="val 148636"/>
              <a:gd name="adj4" fmla="val -14639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00">
                <a:latin typeface="华文黑体" panose="02010600040101010101" charset="-122"/>
                <a:ea typeface="华文黑体" panose="02010600040101010101" charset="-122"/>
              </a:rPr>
              <a:t>避免重放攻击</a:t>
            </a:r>
          </a:p>
        </p:txBody>
      </p:sp>
    </p:spTree>
    <p:extLst>
      <p:ext uri="{BB962C8B-B14F-4D97-AF65-F5344CB8AC3E}">
        <p14:creationId xmlns:p14="http://schemas.microsoft.com/office/powerpoint/2010/main" val="85270150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8188" y="1418122"/>
            <a:ext cx="10394950" cy="3416320"/>
          </a:xfrm>
          <a:prstGeom prst="rect">
            <a:avLst/>
          </a:prstGeom>
          <a:noFill/>
        </p:spPr>
        <p:txBody>
          <a:bodyPr wrap="square" rtlCol="0" anchor="t">
            <a:spAutoFit/>
          </a:bodyPr>
          <a:lstStyle/>
          <a:p>
            <a:pPr>
              <a:lnSpc>
                <a:spcPct val="150000"/>
              </a:lnSpc>
            </a:pPr>
            <a:r>
              <a:rPr lang="en-US" altLang="zh-CN" sz="2400" dirty="0" smtClean="0">
                <a:latin typeface="Microsoft YaHei" charset="-122"/>
                <a:ea typeface="Microsoft YaHei" charset="-122"/>
                <a:cs typeface="Microsoft YaHei" charset="-122"/>
                <a:sym typeface="+mn-ea"/>
              </a:rPr>
              <a:t>1</a:t>
            </a: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sym typeface="+mn-ea"/>
              </a:rPr>
              <a:t>Alice</a:t>
            </a:r>
            <a:r>
              <a:rPr lang="zh-CN" altLang="en-US" sz="2400" dirty="0">
                <a:latin typeface="Microsoft YaHei" charset="-122"/>
                <a:ea typeface="Microsoft YaHei" charset="-122"/>
                <a:cs typeface="Microsoft YaHei" charset="-122"/>
                <a:sym typeface="+mn-ea"/>
              </a:rPr>
              <a:t>向</a:t>
            </a:r>
            <a:r>
              <a:rPr lang="en-US" altLang="zh-CN" sz="2400" dirty="0">
                <a:latin typeface="Microsoft YaHei" charset="-122"/>
                <a:ea typeface="Microsoft YaHei" charset="-122"/>
                <a:cs typeface="Microsoft YaHei" charset="-122"/>
                <a:sym typeface="+mn-ea"/>
              </a:rPr>
              <a:t>Bob</a:t>
            </a:r>
            <a:r>
              <a:rPr lang="zh-CN" altLang="en-US" sz="2400" dirty="0">
                <a:latin typeface="Microsoft YaHei" charset="-122"/>
                <a:ea typeface="Microsoft YaHei" charset="-122"/>
                <a:cs typeface="Microsoft YaHei" charset="-122"/>
                <a:sym typeface="+mn-ea"/>
              </a:rPr>
              <a:t>发送报文</a:t>
            </a:r>
            <a:r>
              <a:rPr lang="en-US" altLang="zh-CN" sz="2400" dirty="0">
                <a:latin typeface="Microsoft YaHei" charset="-122"/>
                <a:ea typeface="Microsoft YaHei" charset="-122"/>
                <a:cs typeface="Microsoft YaHei" charset="-122"/>
                <a:sym typeface="+mn-ea"/>
              </a:rPr>
              <a:t>“</a:t>
            </a:r>
            <a:r>
              <a:rPr lang="zh-CN" altLang="en-US" sz="2400" dirty="0">
                <a:latin typeface="Microsoft YaHei" charset="-122"/>
                <a:ea typeface="Microsoft YaHei" charset="-122"/>
                <a:cs typeface="Microsoft YaHei" charset="-122"/>
                <a:sym typeface="+mn-ea"/>
              </a:rPr>
              <a:t>我是</a:t>
            </a:r>
            <a:r>
              <a:rPr lang="en-US" altLang="zh-CN" sz="2400" dirty="0">
                <a:latin typeface="Microsoft YaHei" charset="-122"/>
                <a:ea typeface="Microsoft YaHei" charset="-122"/>
                <a:cs typeface="Microsoft YaHei" charset="-122"/>
                <a:sym typeface="+mn-ea"/>
              </a:rPr>
              <a:t>Alice”</a:t>
            </a:r>
          </a:p>
          <a:p>
            <a:pPr>
              <a:lnSpc>
                <a:spcPct val="150000"/>
              </a:lnSpc>
            </a:pPr>
            <a:r>
              <a:rPr lang="en-US" altLang="zh-CN" sz="2400" dirty="0">
                <a:latin typeface="Microsoft YaHei" charset="-122"/>
                <a:ea typeface="Microsoft YaHei" charset="-122"/>
                <a:cs typeface="Microsoft YaHei" charset="-122"/>
                <a:sym typeface="+mn-ea"/>
              </a:rPr>
              <a:t>2</a:t>
            </a: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sym typeface="+mn-ea"/>
              </a:rPr>
              <a:t>Bob</a:t>
            </a:r>
            <a:r>
              <a:rPr lang="zh-CN" altLang="en-US" sz="2400" dirty="0">
                <a:latin typeface="Microsoft YaHei" charset="-122"/>
                <a:ea typeface="Microsoft YaHei" charset="-122"/>
                <a:cs typeface="Microsoft YaHei" charset="-122"/>
                <a:sym typeface="+mn-ea"/>
              </a:rPr>
              <a:t>选择一个</a:t>
            </a:r>
            <a:r>
              <a:rPr lang="zh-CN" altLang="en-US" sz="2400" dirty="0">
                <a:solidFill>
                  <a:srgbClr val="C00000"/>
                </a:solidFill>
                <a:latin typeface="Microsoft YaHei" charset="-122"/>
                <a:ea typeface="Microsoft YaHei" charset="-122"/>
                <a:cs typeface="Microsoft YaHei" charset="-122"/>
                <a:sym typeface="+mn-ea"/>
              </a:rPr>
              <a:t>一次性随机数</a:t>
            </a:r>
            <a:r>
              <a:rPr lang="en-US" altLang="zh-CN" sz="2400" dirty="0">
                <a:solidFill>
                  <a:srgbClr val="C00000"/>
                </a:solidFill>
                <a:latin typeface="Microsoft YaHei" charset="-122"/>
                <a:ea typeface="Microsoft YaHei" charset="-122"/>
                <a:cs typeface="Microsoft YaHei" charset="-122"/>
                <a:sym typeface="+mn-ea"/>
              </a:rPr>
              <a:t>R</a:t>
            </a:r>
            <a:r>
              <a:rPr lang="zh-CN" altLang="en-US" sz="2400" dirty="0">
                <a:latin typeface="Microsoft YaHei" charset="-122"/>
                <a:ea typeface="Microsoft YaHei" charset="-122"/>
                <a:cs typeface="Microsoft YaHei" charset="-122"/>
                <a:sym typeface="+mn-ea"/>
              </a:rPr>
              <a:t>，然后把这个值发送给</a:t>
            </a:r>
            <a:r>
              <a:rPr lang="en-US" altLang="zh-CN" sz="2400" dirty="0">
                <a:latin typeface="Microsoft YaHei" charset="-122"/>
                <a:ea typeface="Microsoft YaHei" charset="-122"/>
                <a:cs typeface="Microsoft YaHei" charset="-122"/>
                <a:sym typeface="+mn-ea"/>
              </a:rPr>
              <a:t>Alice</a:t>
            </a:r>
          </a:p>
          <a:p>
            <a:pPr>
              <a:lnSpc>
                <a:spcPct val="150000"/>
              </a:lnSpc>
            </a:pPr>
            <a:r>
              <a:rPr lang="en-US" altLang="zh-CN" sz="2400" dirty="0">
                <a:latin typeface="Microsoft YaHei" charset="-122"/>
                <a:ea typeface="Microsoft YaHei" charset="-122"/>
                <a:cs typeface="Microsoft YaHei" charset="-122"/>
                <a:sym typeface="+mn-ea"/>
              </a:rPr>
              <a:t>3</a:t>
            </a: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sym typeface="+mn-ea"/>
              </a:rPr>
              <a:t>Alice</a:t>
            </a:r>
            <a:r>
              <a:rPr lang="zh-CN" altLang="en-US" sz="2400" dirty="0">
                <a:latin typeface="Microsoft YaHei" charset="-122"/>
                <a:ea typeface="Microsoft YaHei" charset="-122"/>
                <a:cs typeface="Microsoft YaHei" charset="-122"/>
                <a:sym typeface="+mn-ea"/>
              </a:rPr>
              <a:t>使用她的私钥来加密</a:t>
            </a:r>
            <a:r>
              <a:rPr lang="en-US" altLang="zh-CN" sz="2400" dirty="0">
                <a:latin typeface="Microsoft YaHei" charset="-122"/>
                <a:ea typeface="Microsoft YaHei" charset="-122"/>
                <a:cs typeface="Microsoft YaHei" charset="-122"/>
                <a:sym typeface="+mn-ea"/>
              </a:rPr>
              <a:t>R</a:t>
            </a:r>
            <a:r>
              <a:rPr lang="zh-CN" altLang="en-US" sz="2400" dirty="0">
                <a:latin typeface="Microsoft YaHei" charset="-122"/>
                <a:ea typeface="Microsoft YaHei" charset="-122"/>
                <a:cs typeface="Microsoft YaHei" charset="-122"/>
                <a:sym typeface="+mn-ea"/>
              </a:rPr>
              <a:t>，然后把加密的一次性随机数发回给</a:t>
            </a:r>
            <a:r>
              <a:rPr lang="en-US" altLang="zh-CN" sz="2400" dirty="0">
                <a:latin typeface="Microsoft YaHei" charset="-122"/>
                <a:ea typeface="Microsoft YaHei" charset="-122"/>
                <a:cs typeface="Microsoft YaHei" charset="-122"/>
                <a:sym typeface="+mn-ea"/>
              </a:rPr>
              <a:t>Bob</a:t>
            </a:r>
            <a:r>
              <a:rPr lang="zh-CN" altLang="en-US" sz="2400" dirty="0">
                <a:latin typeface="Microsoft YaHei" charset="-122"/>
                <a:ea typeface="Microsoft YaHei" charset="-122"/>
                <a:cs typeface="Microsoft YaHei" charset="-122"/>
                <a:sym typeface="+mn-ea"/>
              </a:rPr>
              <a:t>。</a:t>
            </a:r>
            <a:endParaRPr lang="zh-CN" altLang="en-US" sz="2400" dirty="0">
              <a:solidFill>
                <a:schemeClr val="tx1"/>
              </a:solidFill>
              <a:latin typeface="Microsoft YaHei" charset="-122"/>
              <a:ea typeface="Microsoft YaHei" charset="-122"/>
              <a:cs typeface="Microsoft YaHei" charset="-122"/>
              <a:sym typeface="+mn-ea"/>
            </a:endParaRPr>
          </a:p>
          <a:p>
            <a:pPr>
              <a:lnSpc>
                <a:spcPct val="150000"/>
              </a:lnSpc>
            </a:pPr>
            <a:r>
              <a:rPr lang="en-US" altLang="zh-CN" sz="2400" dirty="0">
                <a:latin typeface="Microsoft YaHei" charset="-122"/>
                <a:ea typeface="Microsoft YaHei" charset="-122"/>
                <a:cs typeface="Microsoft YaHei" charset="-122"/>
                <a:sym typeface="+mn-ea"/>
              </a:rPr>
              <a:t>4</a:t>
            </a: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sym typeface="+mn-ea"/>
              </a:rPr>
              <a:t>Bob</a:t>
            </a:r>
            <a:r>
              <a:rPr lang="zh-CN" altLang="en-US" sz="2400" dirty="0">
                <a:latin typeface="Microsoft YaHei" charset="-122"/>
                <a:ea typeface="Microsoft YaHei" charset="-122"/>
                <a:cs typeface="Microsoft YaHei" charset="-122"/>
                <a:sym typeface="+mn-ea"/>
              </a:rPr>
              <a:t>向</a:t>
            </a:r>
            <a:r>
              <a:rPr lang="en-US" altLang="zh-CN" sz="2400" dirty="0">
                <a:latin typeface="Microsoft YaHei" charset="-122"/>
                <a:ea typeface="Microsoft YaHei" charset="-122"/>
                <a:cs typeface="Microsoft YaHei" charset="-122"/>
                <a:sym typeface="+mn-ea"/>
              </a:rPr>
              <a:t>Alice</a:t>
            </a:r>
            <a:r>
              <a:rPr lang="zh-CN" altLang="en-US" sz="2400" dirty="0">
                <a:latin typeface="Microsoft YaHei" charset="-122"/>
                <a:ea typeface="Microsoft YaHei" charset="-122"/>
                <a:cs typeface="Microsoft YaHei" charset="-122"/>
                <a:sym typeface="+mn-ea"/>
              </a:rPr>
              <a:t>索要她的公钥。</a:t>
            </a:r>
          </a:p>
          <a:p>
            <a:pPr>
              <a:lnSpc>
                <a:spcPct val="150000"/>
              </a:lnSpc>
            </a:pPr>
            <a:r>
              <a:rPr lang="en-US" altLang="zh-CN" sz="2400" dirty="0">
                <a:latin typeface="Microsoft YaHei" charset="-122"/>
                <a:ea typeface="Microsoft YaHei" charset="-122"/>
                <a:cs typeface="Microsoft YaHei" charset="-122"/>
                <a:sym typeface="+mn-ea"/>
              </a:rPr>
              <a:t>5</a:t>
            </a: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sym typeface="+mn-ea"/>
              </a:rPr>
              <a:t>Alice</a:t>
            </a:r>
            <a:r>
              <a:rPr lang="zh-CN" altLang="en-US" sz="2400" dirty="0">
                <a:latin typeface="Microsoft YaHei" charset="-122"/>
                <a:ea typeface="Microsoft YaHei" charset="-122"/>
                <a:cs typeface="Microsoft YaHei" charset="-122"/>
                <a:sym typeface="+mn-ea"/>
              </a:rPr>
              <a:t>向</a:t>
            </a:r>
            <a:r>
              <a:rPr lang="en-US" altLang="zh-CN" sz="2400" dirty="0">
                <a:latin typeface="Microsoft YaHei" charset="-122"/>
                <a:ea typeface="Microsoft YaHei" charset="-122"/>
                <a:cs typeface="Microsoft YaHei" charset="-122"/>
                <a:sym typeface="+mn-ea"/>
              </a:rPr>
              <a:t>Bob</a:t>
            </a:r>
            <a:r>
              <a:rPr lang="zh-CN" altLang="en-US" sz="2400" dirty="0">
                <a:latin typeface="Microsoft YaHei" charset="-122"/>
                <a:ea typeface="Microsoft YaHei" charset="-122"/>
                <a:cs typeface="Microsoft YaHei" charset="-122"/>
                <a:sym typeface="+mn-ea"/>
              </a:rPr>
              <a:t>发送自己的公钥。</a:t>
            </a:r>
          </a:p>
          <a:p>
            <a:pPr>
              <a:lnSpc>
                <a:spcPct val="150000"/>
              </a:lnSpc>
            </a:pPr>
            <a:r>
              <a:rPr lang="en-US" altLang="zh-CN" sz="2400" dirty="0">
                <a:latin typeface="Microsoft YaHei" charset="-122"/>
                <a:ea typeface="Microsoft YaHei" charset="-122"/>
                <a:cs typeface="Microsoft YaHei" charset="-122"/>
                <a:sym typeface="+mn-ea"/>
              </a:rPr>
              <a:t>6</a:t>
            </a: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sym typeface="+mn-ea"/>
              </a:rPr>
              <a:t>Bob</a:t>
            </a:r>
            <a:r>
              <a:rPr lang="zh-CN" altLang="en-US" sz="2400" dirty="0">
                <a:latin typeface="Microsoft YaHei" charset="-122"/>
                <a:ea typeface="Microsoft YaHei" charset="-122"/>
                <a:cs typeface="Microsoft YaHei" charset="-122"/>
                <a:sym typeface="+mn-ea"/>
              </a:rPr>
              <a:t>利用</a:t>
            </a:r>
            <a:r>
              <a:rPr lang="en-US" altLang="zh-CN" sz="2400" dirty="0">
                <a:latin typeface="Microsoft YaHei" charset="-122"/>
                <a:ea typeface="Microsoft YaHei" charset="-122"/>
                <a:cs typeface="Microsoft YaHei" charset="-122"/>
                <a:sym typeface="+mn-ea"/>
              </a:rPr>
              <a:t>Alice</a:t>
            </a:r>
            <a:r>
              <a:rPr lang="zh-CN" altLang="en-US" sz="2400" dirty="0">
                <a:latin typeface="Microsoft YaHei" charset="-122"/>
                <a:ea typeface="Microsoft YaHei" charset="-122"/>
                <a:cs typeface="Microsoft YaHei" charset="-122"/>
                <a:sym typeface="+mn-ea"/>
              </a:rPr>
              <a:t>的公钥解密收到的报文。</a:t>
            </a:r>
          </a:p>
        </p:txBody>
      </p:sp>
      <p:sp>
        <p:nvSpPr>
          <p:cNvPr id="6" name="文本框 6"/>
          <p:cNvSpPr txBox="1"/>
          <p:nvPr/>
        </p:nvSpPr>
        <p:spPr>
          <a:xfrm>
            <a:off x="278267" y="502180"/>
            <a:ext cx="6122820" cy="600898"/>
          </a:xfrm>
          <a:prstGeom prst="rect">
            <a:avLst/>
          </a:prstGeom>
          <a:noFill/>
        </p:spPr>
        <p:txBody>
          <a:bodyPr wrap="square" lIns="111090" tIns="55545" rIns="111090" bIns="55545" rtlCol="0">
            <a:spAutoFit/>
          </a:bodyPr>
          <a:lstStyle/>
          <a:p>
            <a:pPr>
              <a:lnSpc>
                <a:spcPct val="150000"/>
              </a:lnSpc>
            </a:pPr>
            <a:r>
              <a:rPr lang="zh-CN" altLang="en-US" sz="2400" smtClean="0">
                <a:latin typeface="Microsoft YaHei" charset="-122"/>
                <a:ea typeface="Microsoft YaHei" charset="-122"/>
                <a:cs typeface="Microsoft YaHei" charset="-122"/>
                <a:sym typeface="+mn-ea"/>
              </a:rPr>
              <a:t>基于</a:t>
            </a:r>
            <a:r>
              <a:rPr lang="zh-CN" altLang="en-US" sz="2400" dirty="0">
                <a:latin typeface="Microsoft YaHei" charset="-122"/>
                <a:ea typeface="Microsoft YaHei" charset="-122"/>
                <a:cs typeface="Microsoft YaHei" charset="-122"/>
                <a:sym typeface="+mn-ea"/>
              </a:rPr>
              <a:t>公开密钥的身份认证</a:t>
            </a:r>
          </a:p>
        </p:txBody>
      </p:sp>
    </p:spTree>
    <p:extLst>
      <p:ext uri="{BB962C8B-B14F-4D97-AF65-F5344CB8AC3E}">
        <p14:creationId xmlns:p14="http://schemas.microsoft.com/office/powerpoint/2010/main" val="95377485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0" y="1521279"/>
            <a:ext cx="4531055" cy="3970318"/>
          </a:xfrm>
          <a:prstGeom prst="rect">
            <a:avLst/>
          </a:prstGeom>
          <a:noFill/>
        </p:spPr>
        <p:txBody>
          <a:bodyPr wrap="square" rtlCol="0">
            <a:spAutoFit/>
          </a:bodyPr>
          <a:lstStyle/>
          <a:p>
            <a:pPr lvl="0" algn="just">
              <a:lnSpc>
                <a:spcPct val="150000"/>
              </a:lnSpc>
            </a:pPr>
            <a:r>
              <a:rPr lang="zh-CN" altLang="en-US" sz="2400" dirty="0">
                <a:latin typeface="微软雅黑" pitchFamily="34" charset="-122"/>
                <a:ea typeface="微软雅黑" pitchFamily="34" charset="-122"/>
                <a:cs typeface="Microsoft YaHei" charset="-122"/>
                <a:sym typeface="+mn-ea"/>
              </a:rPr>
              <a:t>网络安全</a:t>
            </a:r>
            <a:r>
              <a:rPr lang="zh-CN" altLang="en-US" sz="2400" dirty="0" smtClean="0">
                <a:latin typeface="微软雅黑" pitchFamily="34" charset="-122"/>
                <a:ea typeface="微软雅黑" pitchFamily="34" charset="-122"/>
                <a:cs typeface="Microsoft YaHei" charset="-122"/>
                <a:sym typeface="+mn-ea"/>
              </a:rPr>
              <a:t>概述</a:t>
            </a:r>
            <a:endParaRPr lang="en-US" altLang="zh-CN" sz="2400" dirty="0" smtClean="0">
              <a:latin typeface="微软雅黑" pitchFamily="34" charset="-122"/>
              <a:ea typeface="微软雅黑" pitchFamily="34" charset="-122"/>
              <a:cs typeface="Microsoft YaHei" charset="-122"/>
              <a:sym typeface="+mn-ea"/>
            </a:endParaRPr>
          </a:p>
          <a:p>
            <a:pPr algn="just">
              <a:lnSpc>
                <a:spcPct val="150000"/>
              </a:lnSpc>
            </a:pPr>
            <a:r>
              <a:rPr lang="zh-CN" altLang="en-US" sz="2400" dirty="0">
                <a:latin typeface="微软雅黑" pitchFamily="34" charset="-122"/>
                <a:ea typeface="微软雅黑" pitchFamily="34" charset="-122"/>
                <a:cs typeface="Microsoft YaHei" charset="-122"/>
                <a:sym typeface="+mn-ea"/>
              </a:rPr>
              <a:t>数据加密</a:t>
            </a:r>
          </a:p>
          <a:p>
            <a:pPr algn="just">
              <a:lnSpc>
                <a:spcPct val="150000"/>
              </a:lnSpc>
            </a:pPr>
            <a:r>
              <a:rPr lang="zh-CN" altLang="en-US" sz="2400" dirty="0">
                <a:latin typeface="微软雅黑" pitchFamily="34" charset="-122"/>
                <a:ea typeface="微软雅黑" pitchFamily="34" charset="-122"/>
                <a:cs typeface="Microsoft YaHei" charset="-122"/>
                <a:sym typeface="+mn-ea"/>
              </a:rPr>
              <a:t>消息完整性与数字签名</a:t>
            </a:r>
          </a:p>
          <a:p>
            <a:pPr algn="just">
              <a:lnSpc>
                <a:spcPct val="150000"/>
              </a:lnSpc>
            </a:pPr>
            <a:r>
              <a:rPr lang="zh-CN" altLang="en-US" sz="2400" dirty="0">
                <a:latin typeface="微软雅黑" pitchFamily="34" charset="-122"/>
                <a:ea typeface="微软雅黑" pitchFamily="34" charset="-122"/>
                <a:cs typeface="Microsoft YaHei" charset="-122"/>
                <a:sym typeface="+mn-ea"/>
              </a:rPr>
              <a:t>身份认证</a:t>
            </a:r>
          </a:p>
          <a:p>
            <a:pPr algn="just">
              <a:lnSpc>
                <a:spcPct val="150000"/>
              </a:lnSpc>
            </a:pPr>
            <a:r>
              <a:rPr lang="zh-CN" altLang="en-US" sz="2400" dirty="0">
                <a:solidFill>
                  <a:srgbClr val="FF0000"/>
                </a:solidFill>
                <a:latin typeface="微软雅黑" pitchFamily="34" charset="-122"/>
                <a:ea typeface="微软雅黑" pitchFamily="34" charset="-122"/>
                <a:cs typeface="Microsoft YaHei" charset="-122"/>
                <a:sym typeface="+mn-ea"/>
              </a:rPr>
              <a:t>密钥分发中心与证书认证</a:t>
            </a:r>
          </a:p>
          <a:p>
            <a:pPr algn="just">
              <a:lnSpc>
                <a:spcPct val="150000"/>
              </a:lnSpc>
            </a:pPr>
            <a:r>
              <a:rPr lang="zh-CN" altLang="en-US" sz="2400" dirty="0">
                <a:latin typeface="微软雅黑" pitchFamily="34" charset="-122"/>
                <a:ea typeface="微软雅黑" pitchFamily="34" charset="-122"/>
                <a:cs typeface="Microsoft YaHei" charset="-122"/>
                <a:sym typeface="+mn-ea"/>
              </a:rPr>
              <a:t>防火墙与入侵检测系统</a:t>
            </a:r>
          </a:p>
          <a:p>
            <a:pPr algn="just">
              <a:lnSpc>
                <a:spcPct val="150000"/>
              </a:lnSpc>
            </a:pPr>
            <a:r>
              <a:rPr lang="zh-CN" altLang="en-US" sz="2400" dirty="0">
                <a:latin typeface="微软雅黑" pitchFamily="34" charset="-122"/>
                <a:ea typeface="微软雅黑" pitchFamily="34" charset="-122"/>
                <a:cs typeface="Microsoft YaHei" charset="-122"/>
                <a:sym typeface="+mn-ea"/>
              </a:rPr>
              <a:t>网络安全</a:t>
            </a:r>
            <a:r>
              <a:rPr lang="zh-CN" altLang="en-US" sz="2400" dirty="0" smtClean="0">
                <a:latin typeface="微软雅黑" pitchFamily="34" charset="-122"/>
                <a:ea typeface="微软雅黑" pitchFamily="34" charset="-122"/>
                <a:cs typeface="Microsoft YaHei" charset="-122"/>
                <a:sym typeface="+mn-ea"/>
              </a:rPr>
              <a:t>协议</a:t>
            </a:r>
            <a:endParaRPr lang="zh-CN" altLang="en-US" sz="2400" dirty="0">
              <a:latin typeface="微软雅黑" pitchFamily="34" charset="-122"/>
              <a:ea typeface="微软雅黑" pitchFamily="34" charset="-122"/>
              <a:cs typeface="Microsoft YaHei" charset="-122"/>
              <a:sym typeface="+mn-ea"/>
            </a:endParaRPr>
          </a:p>
        </p:txBody>
      </p:sp>
      <p:sp>
        <p:nvSpPr>
          <p:cNvPr id="3" name="左大括号 2"/>
          <p:cNvSpPr/>
          <p:nvPr/>
        </p:nvSpPr>
        <p:spPr>
          <a:xfrm>
            <a:off x="3821373" y="1733266"/>
            <a:ext cx="573206" cy="34810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sz="2400">
              <a:latin typeface="微软雅黑" pitchFamily="34" charset="-122"/>
              <a:ea typeface="微软雅黑" pitchFamily="34" charset="-122"/>
            </a:endParaRPr>
          </a:p>
        </p:txBody>
      </p:sp>
      <p:sp>
        <p:nvSpPr>
          <p:cNvPr id="31" name="TextBox 30"/>
          <p:cNvSpPr txBox="1"/>
          <p:nvPr/>
        </p:nvSpPr>
        <p:spPr>
          <a:xfrm>
            <a:off x="1615797" y="3242968"/>
            <a:ext cx="2376986" cy="461665"/>
          </a:xfrm>
          <a:prstGeom prst="rect">
            <a:avLst/>
          </a:prstGeom>
          <a:noFill/>
        </p:spPr>
        <p:txBody>
          <a:bodyPr wrap="square" rtlCol="0">
            <a:spAutoFit/>
          </a:bodyPr>
          <a:lstStyle/>
          <a:p>
            <a:pPr algn="just"/>
            <a:r>
              <a:rPr lang="zh-CN" altLang="en-US" sz="2400" dirty="0" smtClean="0">
                <a:latin typeface="微软雅黑" pitchFamily="34" charset="-122"/>
                <a:ea typeface="微软雅黑" pitchFamily="34" charset="-122"/>
              </a:rPr>
              <a:t>网络安全基础</a:t>
            </a:r>
            <a:endParaRPr lang="zh-CN" altLang="en-US" sz="2400"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121780591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0" y="2982477"/>
            <a:ext cx="3533452" cy="419951"/>
          </a:xfrm>
          <a:prstGeom prst="rect">
            <a:avLst/>
          </a:prstGeom>
          <a:noFill/>
        </p:spPr>
        <p:txBody>
          <a:bodyPr wrap="square" lIns="111090" tIns="55545" rIns="111090" bIns="55545" rtlCol="0">
            <a:spAutoFit/>
          </a:bodyPr>
          <a:lstStyle/>
          <a:p>
            <a:pPr lvl="0">
              <a:lnSpc>
                <a:spcPct val="100000"/>
              </a:lnSpc>
              <a:buNone/>
            </a:pPr>
            <a:r>
              <a:rPr lang="zh-CN" altLang="en-US" sz="2000" smtClean="0">
                <a:latin typeface="Microsoft YaHei" charset="-122"/>
                <a:ea typeface="Microsoft YaHei" charset="-122"/>
                <a:cs typeface="Microsoft YaHei" charset="-122"/>
                <a:sym typeface="+mn-ea"/>
              </a:rPr>
              <a:t>密钥</a:t>
            </a:r>
            <a:r>
              <a:rPr lang="zh-CN" altLang="en-US" sz="2000" dirty="0" smtClean="0">
                <a:latin typeface="Microsoft YaHei" charset="-122"/>
                <a:ea typeface="Microsoft YaHei" charset="-122"/>
                <a:cs typeface="Microsoft YaHei" charset="-122"/>
                <a:sym typeface="+mn-ea"/>
              </a:rPr>
              <a:t>分发中心与证书认证机构</a:t>
            </a:r>
            <a:endParaRPr lang="zh-CN" altLang="en-US" sz="2000" dirty="0">
              <a:latin typeface="Microsoft YaHei" charset="-122"/>
              <a:ea typeface="Microsoft YaHei" charset="-122"/>
              <a:cs typeface="Microsoft YaHei" charset="-122"/>
              <a:sym typeface="+mn-ea"/>
            </a:endParaRPr>
          </a:p>
        </p:txBody>
      </p:sp>
      <p:sp>
        <p:nvSpPr>
          <p:cNvPr id="5" name="左大括号 4"/>
          <p:cNvSpPr/>
          <p:nvPr/>
        </p:nvSpPr>
        <p:spPr>
          <a:xfrm>
            <a:off x="3533452" y="1451917"/>
            <a:ext cx="573206" cy="34810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sz="2000">
              <a:latin typeface="Microsoft YaHei" charset="-122"/>
              <a:ea typeface="Microsoft YaHei" charset="-122"/>
              <a:cs typeface="Microsoft YaHei" charset="-122"/>
            </a:endParaRPr>
          </a:p>
        </p:txBody>
      </p:sp>
      <p:sp>
        <p:nvSpPr>
          <p:cNvPr id="6" name="TextBox 1"/>
          <p:cNvSpPr txBox="1"/>
          <p:nvPr/>
        </p:nvSpPr>
        <p:spPr>
          <a:xfrm>
            <a:off x="4106658" y="1347670"/>
            <a:ext cx="4531055" cy="3785652"/>
          </a:xfrm>
          <a:prstGeom prst="rect">
            <a:avLst/>
          </a:prstGeom>
          <a:noFill/>
        </p:spPr>
        <p:txBody>
          <a:bodyPr wrap="square" rtlCol="0">
            <a:spAutoFit/>
          </a:bodyPr>
          <a:lstStyle/>
          <a:p>
            <a:pPr lvl="0" algn="just">
              <a:lnSpc>
                <a:spcPct val="150000"/>
              </a:lnSpc>
            </a:pPr>
            <a:r>
              <a:rPr lang="zh-CN" altLang="en-US" sz="2000" dirty="0" smtClean="0">
                <a:latin typeface="Microsoft YaHei" charset="-122"/>
                <a:ea typeface="Microsoft YaHei" charset="-122"/>
                <a:cs typeface="Microsoft YaHei" charset="-122"/>
                <a:sym typeface="+mn-ea"/>
              </a:rPr>
              <a:t>密钥分发</a:t>
            </a:r>
            <a:r>
              <a:rPr lang="zh-CN" altLang="en-US" sz="2000" dirty="0" smtClean="0">
                <a:latin typeface="Microsoft YaHei" charset="-122"/>
                <a:ea typeface="Microsoft YaHei" charset="-122"/>
                <a:cs typeface="Microsoft YaHei" charset="-122"/>
                <a:sym typeface="+mn-ea"/>
              </a:rPr>
              <a:t>中心</a:t>
            </a:r>
            <a:r>
              <a:rPr lang="en-US" altLang="zh-CN" sz="2000" dirty="0" smtClean="0">
                <a:latin typeface="Microsoft YaHei" charset="-122"/>
                <a:ea typeface="Microsoft YaHei" charset="-122"/>
                <a:cs typeface="Microsoft YaHei" charset="-122"/>
                <a:sym typeface="+mn-ea"/>
              </a:rPr>
              <a:t>KDC</a:t>
            </a:r>
          </a:p>
          <a:p>
            <a:pPr lvl="0" algn="just">
              <a:lnSpc>
                <a:spcPct val="150000"/>
              </a:lnSpc>
            </a:pPr>
            <a:endParaRPr lang="en-US" altLang="zh-CN" sz="2000" dirty="0" smtClean="0">
              <a:latin typeface="Microsoft YaHei" charset="-122"/>
              <a:ea typeface="Microsoft YaHei" charset="-122"/>
              <a:cs typeface="Microsoft YaHei" charset="-122"/>
              <a:sym typeface="+mn-ea"/>
            </a:endParaRPr>
          </a:p>
          <a:p>
            <a:pPr lvl="0" algn="just">
              <a:lnSpc>
                <a:spcPct val="150000"/>
              </a:lnSpc>
            </a:pPr>
            <a:endParaRPr lang="en-US" altLang="zh-CN" sz="2000" dirty="0">
              <a:latin typeface="Microsoft YaHei" charset="-122"/>
              <a:ea typeface="Microsoft YaHei" charset="-122"/>
              <a:cs typeface="Microsoft YaHei" charset="-122"/>
              <a:sym typeface="+mn-ea"/>
            </a:endParaRPr>
          </a:p>
          <a:p>
            <a:pPr lvl="0" algn="just">
              <a:lnSpc>
                <a:spcPct val="150000"/>
              </a:lnSpc>
            </a:pPr>
            <a:endParaRPr lang="en-US" altLang="zh-CN" sz="2000" dirty="0" smtClean="0">
              <a:latin typeface="Microsoft YaHei" charset="-122"/>
              <a:ea typeface="Microsoft YaHei" charset="-122"/>
              <a:cs typeface="Microsoft YaHei" charset="-122"/>
              <a:sym typeface="+mn-ea"/>
            </a:endParaRPr>
          </a:p>
          <a:p>
            <a:pPr lvl="0" algn="just">
              <a:lnSpc>
                <a:spcPct val="150000"/>
              </a:lnSpc>
            </a:pPr>
            <a:endParaRPr lang="en-US" altLang="zh-CN" sz="2000" dirty="0">
              <a:latin typeface="Microsoft YaHei" charset="-122"/>
              <a:ea typeface="Microsoft YaHei" charset="-122"/>
              <a:cs typeface="Microsoft YaHei" charset="-122"/>
              <a:sym typeface="+mn-ea"/>
            </a:endParaRPr>
          </a:p>
          <a:p>
            <a:pPr lvl="0" algn="just">
              <a:lnSpc>
                <a:spcPct val="150000"/>
              </a:lnSpc>
            </a:pPr>
            <a:endParaRPr lang="en-US" altLang="zh-CN" sz="2000" dirty="0" smtClean="0">
              <a:latin typeface="Microsoft YaHei" charset="-122"/>
              <a:ea typeface="Microsoft YaHei" charset="-122"/>
              <a:cs typeface="Microsoft YaHei" charset="-122"/>
              <a:sym typeface="+mn-ea"/>
            </a:endParaRPr>
          </a:p>
          <a:p>
            <a:pPr lvl="0" algn="just">
              <a:lnSpc>
                <a:spcPct val="150000"/>
              </a:lnSpc>
            </a:pPr>
            <a:endParaRPr lang="en-US" altLang="zh-CN" sz="2000" dirty="0">
              <a:latin typeface="Microsoft YaHei" charset="-122"/>
              <a:ea typeface="Microsoft YaHei" charset="-122"/>
              <a:cs typeface="Microsoft YaHei" charset="-122"/>
              <a:sym typeface="+mn-ea"/>
            </a:endParaRPr>
          </a:p>
          <a:p>
            <a:pPr lvl="0" algn="just">
              <a:lnSpc>
                <a:spcPct val="150000"/>
              </a:lnSpc>
            </a:pPr>
            <a:r>
              <a:rPr lang="zh-CN" altLang="en-US" sz="2000" dirty="0" smtClean="0">
                <a:latin typeface="Microsoft YaHei" charset="-122"/>
                <a:ea typeface="Microsoft YaHei" charset="-122"/>
                <a:cs typeface="Microsoft YaHei" charset="-122"/>
                <a:sym typeface="+mn-ea"/>
              </a:rPr>
              <a:t>证书认证</a:t>
            </a:r>
            <a:r>
              <a:rPr lang="zh-CN" altLang="en-US" sz="2000" dirty="0" smtClean="0">
                <a:latin typeface="Microsoft YaHei" charset="-122"/>
                <a:ea typeface="Microsoft YaHei" charset="-122"/>
                <a:cs typeface="Microsoft YaHei" charset="-122"/>
                <a:sym typeface="+mn-ea"/>
              </a:rPr>
              <a:t>机构</a:t>
            </a:r>
            <a:r>
              <a:rPr lang="en-US" altLang="zh-CN" sz="2000" dirty="0" smtClean="0">
                <a:latin typeface="Microsoft YaHei" charset="-122"/>
                <a:ea typeface="Microsoft YaHei" charset="-122"/>
                <a:cs typeface="Microsoft YaHei" charset="-122"/>
                <a:sym typeface="+mn-ea"/>
              </a:rPr>
              <a:t>CA</a:t>
            </a:r>
            <a:endParaRPr lang="zh-CN" altLang="en-US" sz="2000" dirty="0">
              <a:latin typeface="Microsoft YaHei" charset="-122"/>
              <a:ea typeface="Microsoft YaHei" charset="-122"/>
              <a:cs typeface="Microsoft YaHei" charset="-122"/>
              <a:sym typeface="+mn-ea"/>
            </a:endParaRPr>
          </a:p>
        </p:txBody>
      </p:sp>
      <p:sp>
        <p:nvSpPr>
          <p:cNvPr id="2" name="矩形 1"/>
          <p:cNvSpPr/>
          <p:nvPr/>
        </p:nvSpPr>
        <p:spPr>
          <a:xfrm>
            <a:off x="6830179" y="1347670"/>
            <a:ext cx="5201400" cy="461665"/>
          </a:xfrm>
          <a:prstGeom prst="rect">
            <a:avLst/>
          </a:prstGeom>
          <a:ln>
            <a:solidFill>
              <a:schemeClr val="tx1"/>
            </a:solidFill>
          </a:ln>
        </p:spPr>
        <p:txBody>
          <a:bodyPr wrap="square">
            <a:spAutoFit/>
          </a:bodyPr>
          <a:lstStyle/>
          <a:p>
            <a:r>
              <a:rPr lang="zh-CN" altLang="en-US" sz="2400" smtClean="0">
                <a:solidFill>
                  <a:srgbClr val="C00000"/>
                </a:solidFill>
                <a:latin typeface="Microsoft YaHei" charset="-122"/>
                <a:ea typeface="Microsoft YaHei" charset="-122"/>
                <a:cs typeface="Microsoft YaHei" charset="-122"/>
              </a:rPr>
              <a:t>对称</a:t>
            </a:r>
            <a:r>
              <a:rPr lang="zh-CN" altLang="en-US" sz="2400">
                <a:solidFill>
                  <a:srgbClr val="C00000"/>
                </a:solidFill>
                <a:latin typeface="Microsoft YaHei" charset="-122"/>
                <a:ea typeface="Microsoft YaHei" charset="-122"/>
                <a:cs typeface="Microsoft YaHei" charset="-122"/>
              </a:rPr>
              <a:t>密钥</a:t>
            </a:r>
            <a:r>
              <a:rPr lang="zh-CN" altLang="en-US" sz="2400">
                <a:latin typeface="Microsoft YaHei" charset="-122"/>
                <a:ea typeface="Microsoft YaHei" charset="-122"/>
                <a:cs typeface="Microsoft YaHei" charset="-122"/>
              </a:rPr>
              <a:t>分发的典型解决方案</a:t>
            </a:r>
            <a:endParaRPr lang="zh-CN" altLang="en-US" sz="2400"/>
          </a:p>
        </p:txBody>
      </p:sp>
      <p:sp>
        <p:nvSpPr>
          <p:cNvPr id="3" name="矩形 2"/>
          <p:cNvSpPr/>
          <p:nvPr/>
        </p:nvSpPr>
        <p:spPr>
          <a:xfrm>
            <a:off x="6830179" y="4055824"/>
            <a:ext cx="5201400" cy="1200329"/>
          </a:xfrm>
          <a:prstGeom prst="rect">
            <a:avLst/>
          </a:prstGeom>
          <a:ln>
            <a:solidFill>
              <a:schemeClr val="tx1"/>
            </a:solidFill>
          </a:ln>
        </p:spPr>
        <p:txBody>
          <a:bodyPr wrap="square">
            <a:spAutoFit/>
          </a:bodyPr>
          <a:lstStyle/>
          <a:p>
            <a:pPr>
              <a:lnSpc>
                <a:spcPct val="150000"/>
              </a:lnSpc>
            </a:pPr>
            <a:r>
              <a:rPr lang="zh-CN" altLang="en-US" sz="2400" dirty="0">
                <a:latin typeface="Microsoft YaHei" charset="-122"/>
                <a:ea typeface="Microsoft YaHei" charset="-122"/>
                <a:cs typeface="Microsoft YaHei" charset="-122"/>
              </a:rPr>
              <a:t>将公钥与特定的实体绑定，通常由</a:t>
            </a:r>
            <a:r>
              <a:rPr lang="zh-CN" altLang="en-US" sz="2400" dirty="0">
                <a:latin typeface="Microsoft YaHei" charset="-122"/>
                <a:ea typeface="Microsoft YaHei" charset="-122"/>
                <a:cs typeface="Microsoft YaHei" charset="-122"/>
                <a:sym typeface="+mn-ea"/>
              </a:rPr>
              <a:t>认证中心</a:t>
            </a:r>
            <a:r>
              <a:rPr lang="zh-CN" altLang="en-US" sz="2400" dirty="0" smtClean="0">
                <a:latin typeface="Microsoft YaHei" charset="-122"/>
                <a:ea typeface="Microsoft YaHei" charset="-122"/>
                <a:cs typeface="Microsoft YaHei" charset="-122"/>
                <a:sym typeface="+mn-ea"/>
              </a:rPr>
              <a:t>（</a:t>
            </a:r>
            <a:r>
              <a:rPr lang="en-US" altLang="zh-CN" sz="2400" dirty="0" smtClean="0">
                <a:latin typeface="Microsoft YaHei" charset="-122"/>
                <a:ea typeface="Microsoft YaHei" charset="-122"/>
                <a:cs typeface="Microsoft YaHei" charset="-122"/>
                <a:sym typeface="+mn-ea"/>
              </a:rPr>
              <a:t>CA</a:t>
            </a:r>
            <a:r>
              <a:rPr lang="zh-CN" altLang="en-US" sz="2400" dirty="0" smtClean="0">
                <a:latin typeface="Microsoft YaHei" charset="-122"/>
                <a:ea typeface="Microsoft YaHei" charset="-122"/>
                <a:cs typeface="Microsoft YaHei" charset="-122"/>
                <a:sym typeface="+mn-ea"/>
              </a:rPr>
              <a:t>）</a:t>
            </a:r>
            <a:r>
              <a:rPr lang="zh-CN" altLang="en-US" sz="2400" dirty="0">
                <a:latin typeface="Microsoft YaHei" charset="-122"/>
                <a:ea typeface="Microsoft YaHei" charset="-122"/>
                <a:cs typeface="Microsoft YaHei" charset="-122"/>
                <a:sym typeface="+mn-ea"/>
              </a:rPr>
              <a:t>完成。</a:t>
            </a:r>
          </a:p>
        </p:txBody>
      </p:sp>
    </p:spTree>
    <p:extLst>
      <p:ext uri="{BB962C8B-B14F-4D97-AF65-F5344CB8AC3E}">
        <p14:creationId xmlns:p14="http://schemas.microsoft.com/office/powerpoint/2010/main" val="87296798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2652" y="947468"/>
            <a:ext cx="10002190" cy="3415030"/>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认证</a:t>
            </a:r>
            <a:r>
              <a:rPr lang="zh-CN" altLang="en-US" sz="2400" dirty="0" smtClean="0">
                <a:latin typeface="Microsoft YaHei" charset="-122"/>
                <a:ea typeface="Microsoft YaHei" charset="-122"/>
                <a:cs typeface="Microsoft YaHei" charset="-122"/>
              </a:rPr>
              <a:t>中心的</a:t>
            </a:r>
            <a:r>
              <a:rPr lang="zh-CN" altLang="en-US" sz="2400" dirty="0" smtClean="0">
                <a:latin typeface="Microsoft YaHei" charset="-122"/>
                <a:ea typeface="Microsoft YaHei" charset="-122"/>
                <a:cs typeface="Microsoft YaHei" charset="-122"/>
              </a:rPr>
              <a:t>作用：</a:t>
            </a:r>
            <a:endParaRPr lang="en-US" altLang="zh-CN" sz="2400" dirty="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CA</a:t>
            </a:r>
            <a:r>
              <a:rPr lang="zh-CN" altLang="en-US" sz="2400" dirty="0" smtClean="0">
                <a:latin typeface="Microsoft YaHei" charset="-122"/>
                <a:ea typeface="Microsoft YaHei" charset="-122"/>
                <a:cs typeface="Microsoft YaHei" charset="-122"/>
              </a:rPr>
              <a:t>可以证实一个实体的真实身份。</a:t>
            </a:r>
          </a:p>
          <a:p>
            <a:pPr>
              <a:lnSpc>
                <a:spcPct val="150000"/>
              </a:lnSpc>
            </a:pPr>
            <a:r>
              <a:rPr lang="en-US" altLang="zh-CN" sz="2400" dirty="0" smtClean="0">
                <a:latin typeface="Microsoft YaHei" charset="-122"/>
                <a:ea typeface="Microsoft YaHei" charset="-122"/>
                <a:cs typeface="Microsoft YaHei" charset="-122"/>
                <a:sym typeface="+mn-ea"/>
              </a:rPr>
              <a:t>2</a:t>
            </a:r>
            <a:r>
              <a:rPr lang="zh-CN" altLang="en-US" sz="2400" dirty="0" smtClean="0">
                <a:latin typeface="Microsoft YaHei" charset="-122"/>
                <a:ea typeface="Microsoft YaHei" charset="-122"/>
                <a:cs typeface="Microsoft YaHei" charset="-122"/>
                <a:sym typeface="+mn-ea"/>
              </a:rPr>
              <a:t>）一旦</a:t>
            </a:r>
            <a:r>
              <a:rPr lang="en-US" altLang="zh-CN" sz="2400" dirty="0" smtClean="0">
                <a:latin typeface="Microsoft YaHei" charset="-122"/>
                <a:ea typeface="Microsoft YaHei" charset="-122"/>
                <a:cs typeface="Microsoft YaHei" charset="-122"/>
                <a:sym typeface="+mn-ea"/>
              </a:rPr>
              <a:t>CA</a:t>
            </a:r>
            <a:r>
              <a:rPr lang="zh-CN" altLang="en-US" sz="2400" dirty="0" smtClean="0">
                <a:latin typeface="Microsoft YaHei" charset="-122"/>
                <a:ea typeface="Microsoft YaHei" charset="-122"/>
                <a:cs typeface="Microsoft YaHei" charset="-122"/>
                <a:sym typeface="+mn-ea"/>
              </a:rPr>
              <a:t>验证了某个实体的身份，</a:t>
            </a:r>
            <a:r>
              <a:rPr lang="en-US" altLang="zh-CN" sz="2400" dirty="0" smtClean="0">
                <a:latin typeface="Microsoft YaHei" charset="-122"/>
                <a:ea typeface="Microsoft YaHei" charset="-122"/>
                <a:cs typeface="Microsoft YaHei" charset="-122"/>
                <a:sym typeface="+mn-ea"/>
              </a:rPr>
              <a:t>CA</a:t>
            </a:r>
            <a:r>
              <a:rPr lang="zh-CN" altLang="en-US" sz="2400" dirty="0" smtClean="0">
                <a:latin typeface="Microsoft YaHei" charset="-122"/>
                <a:ea typeface="Microsoft YaHei" charset="-122"/>
                <a:cs typeface="Microsoft YaHei" charset="-122"/>
                <a:sym typeface="+mn-ea"/>
              </a:rPr>
              <a:t>会生成一个把其身份和实体的公钥绑定起来的证书，其中包含该实体的</a:t>
            </a:r>
            <a:r>
              <a:rPr lang="zh-CN" altLang="en-US" sz="2400" dirty="0" smtClean="0">
                <a:solidFill>
                  <a:srgbClr val="C00000"/>
                </a:solidFill>
                <a:latin typeface="Microsoft YaHei" charset="-122"/>
                <a:ea typeface="Microsoft YaHei" charset="-122"/>
                <a:cs typeface="Microsoft YaHei" charset="-122"/>
                <a:sym typeface="+mn-ea"/>
              </a:rPr>
              <a:t>公钥</a:t>
            </a:r>
            <a:r>
              <a:rPr lang="zh-CN" altLang="en-US" sz="2400" dirty="0" smtClean="0">
                <a:latin typeface="Microsoft YaHei" charset="-122"/>
                <a:ea typeface="Microsoft YaHei" charset="-122"/>
                <a:cs typeface="Microsoft YaHei" charset="-122"/>
                <a:sym typeface="+mn-ea"/>
              </a:rPr>
              <a:t>及其全局唯一的身份识别信息等，并由</a:t>
            </a:r>
            <a:r>
              <a:rPr lang="en-US" altLang="zh-CN" sz="2400" dirty="0" smtClean="0">
                <a:latin typeface="Microsoft YaHei" charset="-122"/>
                <a:ea typeface="Microsoft YaHei" charset="-122"/>
                <a:cs typeface="Microsoft YaHei" charset="-122"/>
                <a:sym typeface="+mn-ea"/>
              </a:rPr>
              <a:t>CA</a:t>
            </a:r>
            <a:r>
              <a:rPr lang="zh-CN" altLang="en-US" sz="2400" dirty="0" smtClean="0">
                <a:latin typeface="Microsoft YaHei" charset="-122"/>
                <a:ea typeface="Microsoft YaHei" charset="-122"/>
                <a:cs typeface="Microsoft YaHei" charset="-122"/>
                <a:sym typeface="+mn-ea"/>
              </a:rPr>
              <a:t>对证书进行数字签名。</a:t>
            </a: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4493999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0" y="1521279"/>
            <a:ext cx="4531055" cy="3970318"/>
          </a:xfrm>
          <a:prstGeom prst="rect">
            <a:avLst/>
          </a:prstGeom>
          <a:noFill/>
        </p:spPr>
        <p:txBody>
          <a:bodyPr wrap="square" rtlCol="0">
            <a:spAutoFit/>
          </a:bodyPr>
          <a:lstStyle/>
          <a:p>
            <a:pPr lvl="0" algn="just">
              <a:lnSpc>
                <a:spcPct val="150000"/>
              </a:lnSpc>
            </a:pPr>
            <a:r>
              <a:rPr lang="zh-CN" altLang="en-US" sz="2400" dirty="0">
                <a:latin typeface="微软雅黑" pitchFamily="34" charset="-122"/>
                <a:ea typeface="微软雅黑" pitchFamily="34" charset="-122"/>
                <a:cs typeface="Microsoft YaHei" charset="-122"/>
                <a:sym typeface="+mn-ea"/>
              </a:rPr>
              <a:t>网络安全</a:t>
            </a:r>
            <a:r>
              <a:rPr lang="zh-CN" altLang="en-US" sz="2400" dirty="0" smtClean="0">
                <a:latin typeface="微软雅黑" pitchFamily="34" charset="-122"/>
                <a:ea typeface="微软雅黑" pitchFamily="34" charset="-122"/>
                <a:cs typeface="Microsoft YaHei" charset="-122"/>
                <a:sym typeface="+mn-ea"/>
              </a:rPr>
              <a:t>概述</a:t>
            </a:r>
            <a:endParaRPr lang="en-US" altLang="zh-CN" sz="2400" dirty="0" smtClean="0">
              <a:latin typeface="微软雅黑" pitchFamily="34" charset="-122"/>
              <a:ea typeface="微软雅黑" pitchFamily="34" charset="-122"/>
              <a:cs typeface="Microsoft YaHei" charset="-122"/>
              <a:sym typeface="+mn-ea"/>
            </a:endParaRPr>
          </a:p>
          <a:p>
            <a:pPr algn="just">
              <a:lnSpc>
                <a:spcPct val="150000"/>
              </a:lnSpc>
            </a:pPr>
            <a:r>
              <a:rPr lang="zh-CN" altLang="en-US" sz="2400" dirty="0">
                <a:latin typeface="微软雅黑" pitchFamily="34" charset="-122"/>
                <a:ea typeface="微软雅黑" pitchFamily="34" charset="-122"/>
                <a:cs typeface="Microsoft YaHei" charset="-122"/>
                <a:sym typeface="+mn-ea"/>
              </a:rPr>
              <a:t>数据加密</a:t>
            </a:r>
          </a:p>
          <a:p>
            <a:pPr algn="just">
              <a:lnSpc>
                <a:spcPct val="150000"/>
              </a:lnSpc>
            </a:pPr>
            <a:r>
              <a:rPr lang="zh-CN" altLang="en-US" sz="2400" dirty="0">
                <a:latin typeface="微软雅黑" pitchFamily="34" charset="-122"/>
                <a:ea typeface="微软雅黑" pitchFamily="34" charset="-122"/>
                <a:cs typeface="Microsoft YaHei" charset="-122"/>
                <a:sym typeface="+mn-ea"/>
              </a:rPr>
              <a:t>消息完整性与数字签名</a:t>
            </a:r>
          </a:p>
          <a:p>
            <a:pPr algn="just">
              <a:lnSpc>
                <a:spcPct val="150000"/>
              </a:lnSpc>
            </a:pPr>
            <a:r>
              <a:rPr lang="zh-CN" altLang="en-US" sz="2400" dirty="0">
                <a:latin typeface="微软雅黑" pitchFamily="34" charset="-122"/>
                <a:ea typeface="微软雅黑" pitchFamily="34" charset="-122"/>
                <a:cs typeface="Microsoft YaHei" charset="-122"/>
                <a:sym typeface="+mn-ea"/>
              </a:rPr>
              <a:t>身份认证</a:t>
            </a:r>
          </a:p>
          <a:p>
            <a:pPr algn="just">
              <a:lnSpc>
                <a:spcPct val="150000"/>
              </a:lnSpc>
            </a:pPr>
            <a:r>
              <a:rPr lang="zh-CN" altLang="en-US" sz="2400" dirty="0">
                <a:latin typeface="微软雅黑" pitchFamily="34" charset="-122"/>
                <a:ea typeface="微软雅黑" pitchFamily="34" charset="-122"/>
                <a:cs typeface="Microsoft YaHei" charset="-122"/>
                <a:sym typeface="+mn-ea"/>
              </a:rPr>
              <a:t>密钥分发中心与证书认证</a:t>
            </a:r>
          </a:p>
          <a:p>
            <a:pPr algn="just">
              <a:lnSpc>
                <a:spcPct val="150000"/>
              </a:lnSpc>
            </a:pPr>
            <a:r>
              <a:rPr lang="zh-CN" altLang="en-US" sz="2400" dirty="0">
                <a:solidFill>
                  <a:srgbClr val="FF0000"/>
                </a:solidFill>
                <a:latin typeface="微软雅黑" pitchFamily="34" charset="-122"/>
                <a:ea typeface="微软雅黑" pitchFamily="34" charset="-122"/>
                <a:cs typeface="Microsoft YaHei" charset="-122"/>
                <a:sym typeface="+mn-ea"/>
              </a:rPr>
              <a:t>防火墙与入侵检测系统</a:t>
            </a:r>
          </a:p>
          <a:p>
            <a:pPr algn="just">
              <a:lnSpc>
                <a:spcPct val="150000"/>
              </a:lnSpc>
            </a:pPr>
            <a:r>
              <a:rPr lang="zh-CN" altLang="en-US" sz="2400" dirty="0">
                <a:latin typeface="微软雅黑" pitchFamily="34" charset="-122"/>
                <a:ea typeface="微软雅黑" pitchFamily="34" charset="-122"/>
                <a:cs typeface="Microsoft YaHei" charset="-122"/>
                <a:sym typeface="+mn-ea"/>
              </a:rPr>
              <a:t>网络安全</a:t>
            </a:r>
            <a:r>
              <a:rPr lang="zh-CN" altLang="en-US" sz="2400" dirty="0" smtClean="0">
                <a:latin typeface="微软雅黑" pitchFamily="34" charset="-122"/>
                <a:ea typeface="微软雅黑" pitchFamily="34" charset="-122"/>
                <a:cs typeface="Microsoft YaHei" charset="-122"/>
                <a:sym typeface="+mn-ea"/>
              </a:rPr>
              <a:t>协议</a:t>
            </a:r>
            <a:endParaRPr lang="zh-CN" altLang="en-US" sz="2400" dirty="0">
              <a:latin typeface="微软雅黑" pitchFamily="34" charset="-122"/>
              <a:ea typeface="微软雅黑" pitchFamily="34" charset="-122"/>
              <a:cs typeface="Microsoft YaHei" charset="-122"/>
              <a:sym typeface="+mn-ea"/>
            </a:endParaRPr>
          </a:p>
        </p:txBody>
      </p:sp>
      <p:sp>
        <p:nvSpPr>
          <p:cNvPr id="3" name="左大括号 2"/>
          <p:cNvSpPr/>
          <p:nvPr/>
        </p:nvSpPr>
        <p:spPr>
          <a:xfrm>
            <a:off x="3821373" y="1733266"/>
            <a:ext cx="573206" cy="34810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sz="2400">
              <a:latin typeface="微软雅黑" pitchFamily="34" charset="-122"/>
              <a:ea typeface="微软雅黑" pitchFamily="34" charset="-122"/>
            </a:endParaRPr>
          </a:p>
        </p:txBody>
      </p:sp>
      <p:sp>
        <p:nvSpPr>
          <p:cNvPr id="31" name="TextBox 30"/>
          <p:cNvSpPr txBox="1"/>
          <p:nvPr/>
        </p:nvSpPr>
        <p:spPr>
          <a:xfrm>
            <a:off x="1615797" y="3242968"/>
            <a:ext cx="2376986" cy="461665"/>
          </a:xfrm>
          <a:prstGeom prst="rect">
            <a:avLst/>
          </a:prstGeom>
          <a:noFill/>
        </p:spPr>
        <p:txBody>
          <a:bodyPr wrap="square" rtlCol="0">
            <a:spAutoFit/>
          </a:bodyPr>
          <a:lstStyle/>
          <a:p>
            <a:pPr algn="just"/>
            <a:r>
              <a:rPr lang="zh-CN" altLang="en-US" sz="2400" dirty="0" smtClean="0">
                <a:latin typeface="微软雅黑" pitchFamily="34" charset="-122"/>
                <a:ea typeface="微软雅黑" pitchFamily="34" charset="-122"/>
              </a:rPr>
              <a:t>网络安全基础</a:t>
            </a:r>
            <a:endParaRPr lang="zh-CN" altLang="en-US" sz="2400"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105527305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6505" y="1029300"/>
            <a:ext cx="4531055" cy="4708981"/>
          </a:xfrm>
          <a:prstGeom prst="rect">
            <a:avLst/>
          </a:prstGeom>
          <a:noFill/>
        </p:spPr>
        <p:txBody>
          <a:bodyPr wrap="square" rtlCol="0">
            <a:spAutoFit/>
          </a:bodyPr>
          <a:lstStyle/>
          <a:p>
            <a:pPr algn="just">
              <a:lnSpc>
                <a:spcPct val="150000"/>
              </a:lnSpc>
            </a:pPr>
            <a:r>
              <a:rPr lang="zh-CN" altLang="en-US" sz="2000" dirty="0" smtClean="0">
                <a:latin typeface="微软雅黑" pitchFamily="34" charset="-122"/>
                <a:ea typeface="微软雅黑" pitchFamily="34" charset="-122"/>
                <a:cs typeface="Microsoft YaHei" charset="-122"/>
                <a:sym typeface="+mn-ea"/>
              </a:rPr>
              <a:t>防火墙基本</a:t>
            </a:r>
            <a:r>
              <a:rPr lang="zh-CN" altLang="en-US" sz="2000" dirty="0" smtClean="0">
                <a:latin typeface="微软雅黑" pitchFamily="34" charset="-122"/>
                <a:ea typeface="微软雅黑" pitchFamily="34" charset="-122"/>
                <a:cs typeface="Microsoft YaHei" charset="-122"/>
                <a:sym typeface="+mn-ea"/>
              </a:rPr>
              <a:t>概念</a:t>
            </a:r>
            <a:endParaRPr lang="en-US" altLang="zh-CN" sz="2000" dirty="0" smtClean="0">
              <a:latin typeface="微软雅黑" pitchFamily="34" charset="-122"/>
              <a:ea typeface="微软雅黑" pitchFamily="34" charset="-122"/>
              <a:cs typeface="Microsoft YaHei" charset="-122"/>
              <a:sym typeface="+mn-ea"/>
            </a:endParaRPr>
          </a:p>
          <a:p>
            <a:pPr algn="just">
              <a:lnSpc>
                <a:spcPct val="150000"/>
              </a:lnSpc>
            </a:pPr>
            <a:endParaRPr lang="en-US" altLang="zh-CN" sz="2000" dirty="0">
              <a:latin typeface="微软雅黑" pitchFamily="34" charset="-122"/>
              <a:ea typeface="微软雅黑" pitchFamily="34" charset="-122"/>
              <a:cs typeface="Microsoft YaHei" charset="-122"/>
              <a:sym typeface="+mn-ea"/>
            </a:endParaRPr>
          </a:p>
          <a:p>
            <a:pPr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algn="just">
              <a:lnSpc>
                <a:spcPct val="150000"/>
              </a:lnSpc>
            </a:pPr>
            <a:r>
              <a:rPr lang="zh-CN" altLang="en-US" sz="2000" dirty="0" smtClean="0">
                <a:latin typeface="微软雅黑" pitchFamily="34" charset="-122"/>
                <a:ea typeface="微软雅黑" pitchFamily="34" charset="-122"/>
                <a:cs typeface="Microsoft YaHei" charset="-122"/>
                <a:sym typeface="+mn-ea"/>
              </a:rPr>
              <a:t>防火墙</a:t>
            </a:r>
            <a:r>
              <a:rPr lang="zh-CN" altLang="en-US" sz="2000" dirty="0" smtClean="0">
                <a:latin typeface="微软雅黑" pitchFamily="34" charset="-122"/>
                <a:ea typeface="微软雅黑" pitchFamily="34" charset="-122"/>
                <a:cs typeface="Microsoft YaHei" charset="-122"/>
                <a:sym typeface="+mn-ea"/>
              </a:rPr>
              <a:t>分类</a:t>
            </a:r>
            <a:endParaRPr lang="en-US" altLang="zh-CN" sz="2000" dirty="0" smtClean="0">
              <a:latin typeface="微软雅黑" pitchFamily="34" charset="-122"/>
              <a:ea typeface="微软雅黑" pitchFamily="34" charset="-122"/>
              <a:cs typeface="Microsoft YaHei" charset="-122"/>
              <a:sym typeface="+mn-ea"/>
            </a:endParaRPr>
          </a:p>
          <a:p>
            <a:pPr algn="just">
              <a:lnSpc>
                <a:spcPct val="150000"/>
              </a:lnSpc>
            </a:pPr>
            <a:endParaRPr lang="en-US" altLang="zh-CN" sz="2000" dirty="0">
              <a:latin typeface="微软雅黑" pitchFamily="34" charset="-122"/>
              <a:ea typeface="微软雅黑" pitchFamily="34" charset="-122"/>
              <a:cs typeface="Microsoft YaHei" charset="-122"/>
              <a:sym typeface="+mn-ea"/>
            </a:endParaRPr>
          </a:p>
          <a:p>
            <a:pPr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algn="just">
              <a:lnSpc>
                <a:spcPct val="150000"/>
              </a:lnSpc>
            </a:pPr>
            <a:endParaRPr lang="en-US" altLang="zh-CN" sz="2000" dirty="0" smtClean="0">
              <a:latin typeface="微软雅黑" pitchFamily="34" charset="-122"/>
              <a:ea typeface="微软雅黑" pitchFamily="34" charset="-122"/>
              <a:cs typeface="Microsoft YaHei" charset="-122"/>
              <a:sym typeface="+mn-ea"/>
            </a:endParaRPr>
          </a:p>
          <a:p>
            <a:pPr algn="just">
              <a:lnSpc>
                <a:spcPct val="150000"/>
              </a:lnSpc>
            </a:pPr>
            <a:r>
              <a:rPr lang="zh-CN" altLang="en-US" sz="2000" dirty="0" smtClean="0">
                <a:latin typeface="微软雅黑" pitchFamily="34" charset="-122"/>
                <a:ea typeface="微软雅黑" pitchFamily="34" charset="-122"/>
                <a:cs typeface="Microsoft YaHei" charset="-122"/>
                <a:sym typeface="+mn-ea"/>
              </a:rPr>
              <a:t>入侵</a:t>
            </a:r>
            <a:r>
              <a:rPr lang="zh-CN" altLang="en-US" sz="2000" dirty="0" smtClean="0">
                <a:latin typeface="微软雅黑" pitchFamily="34" charset="-122"/>
                <a:ea typeface="微软雅黑" pitchFamily="34" charset="-122"/>
                <a:cs typeface="Microsoft YaHei" charset="-122"/>
                <a:sym typeface="+mn-ea"/>
              </a:rPr>
              <a:t>监测系统</a:t>
            </a:r>
            <a:r>
              <a:rPr lang="en-US" altLang="zh-CN" sz="2000" dirty="0" smtClean="0">
                <a:latin typeface="微软雅黑" pitchFamily="34" charset="-122"/>
                <a:ea typeface="微软雅黑" pitchFamily="34" charset="-122"/>
                <a:cs typeface="Microsoft YaHei" charset="-122"/>
                <a:sym typeface="+mn-ea"/>
              </a:rPr>
              <a:t>IDS</a:t>
            </a:r>
          </a:p>
        </p:txBody>
      </p:sp>
      <p:sp>
        <p:nvSpPr>
          <p:cNvPr id="3" name="左大括号 2"/>
          <p:cNvSpPr/>
          <p:nvPr/>
        </p:nvSpPr>
        <p:spPr>
          <a:xfrm>
            <a:off x="1334847" y="1412424"/>
            <a:ext cx="381658" cy="405793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sz="2000">
              <a:latin typeface="微软雅黑" pitchFamily="34" charset="-122"/>
              <a:ea typeface="微软雅黑" pitchFamily="34" charset="-122"/>
            </a:endParaRPr>
          </a:p>
        </p:txBody>
      </p:sp>
      <p:sp>
        <p:nvSpPr>
          <p:cNvPr id="31" name="TextBox 30"/>
          <p:cNvSpPr txBox="1"/>
          <p:nvPr/>
        </p:nvSpPr>
        <p:spPr>
          <a:xfrm>
            <a:off x="0" y="3141450"/>
            <a:ext cx="1491916" cy="646331"/>
          </a:xfrm>
          <a:prstGeom prst="rect">
            <a:avLst/>
          </a:prstGeom>
          <a:noFill/>
        </p:spPr>
        <p:txBody>
          <a:bodyPr wrap="square" rtlCol="0">
            <a:spAutoFit/>
          </a:bodyPr>
          <a:lstStyle/>
          <a:p>
            <a:pPr algn="just"/>
            <a:r>
              <a:rPr lang="zh-CN" altLang="en-US" dirty="0">
                <a:latin typeface="微软雅黑" pitchFamily="34" charset="-122"/>
                <a:ea typeface="微软雅黑" pitchFamily="34" charset="-122"/>
              </a:rPr>
              <a:t>防火墙</a:t>
            </a:r>
            <a:r>
              <a:rPr lang="zh-CN" altLang="en-US" dirty="0" smtClean="0">
                <a:latin typeface="微软雅黑" pitchFamily="34" charset="-122"/>
                <a:ea typeface="微软雅黑" pitchFamily="34" charset="-122"/>
              </a:rPr>
              <a:t>与入侵</a:t>
            </a:r>
            <a:r>
              <a:rPr lang="zh-CN" altLang="en-US" dirty="0">
                <a:latin typeface="微软雅黑" pitchFamily="34" charset="-122"/>
                <a:ea typeface="微软雅黑" pitchFamily="34" charset="-122"/>
              </a:rPr>
              <a:t>检测系统</a:t>
            </a:r>
          </a:p>
        </p:txBody>
      </p:sp>
      <p:sp>
        <p:nvSpPr>
          <p:cNvPr id="5" name="TextBox 4"/>
          <p:cNvSpPr txBox="1"/>
          <p:nvPr/>
        </p:nvSpPr>
        <p:spPr>
          <a:xfrm>
            <a:off x="3982032" y="475012"/>
            <a:ext cx="7808915" cy="1477328"/>
          </a:xfrm>
          <a:prstGeom prst="rect">
            <a:avLst/>
          </a:prstGeom>
          <a:noFill/>
          <a:ln>
            <a:solidFill>
              <a:schemeClr val="tx1"/>
            </a:solidFill>
          </a:ln>
        </p:spPr>
        <p:txBody>
          <a:bodyPr wrap="square" rtlCol="0">
            <a:spAutoFit/>
          </a:bodyPr>
          <a:lstStyle/>
          <a:p>
            <a:pPr>
              <a:lnSpc>
                <a:spcPct val="150000"/>
              </a:lnSpc>
            </a:pPr>
            <a:r>
              <a:rPr lang="zh-CN" altLang="en-US" sz="2000" smtClean="0">
                <a:solidFill>
                  <a:srgbClr val="C00000"/>
                </a:solidFill>
                <a:latin typeface="Microsoft YaHei" charset="-122"/>
                <a:ea typeface="Microsoft YaHei" charset="-122"/>
                <a:cs typeface="Microsoft YaHei" charset="-122"/>
              </a:rPr>
              <a:t>防火墙</a:t>
            </a:r>
            <a:r>
              <a:rPr lang="zh-CN" altLang="en-US" sz="2000" dirty="0" smtClean="0">
                <a:latin typeface="Microsoft YaHei" charset="-122"/>
                <a:ea typeface="Microsoft YaHei" charset="-122"/>
                <a:cs typeface="Microsoft YaHei" charset="-122"/>
              </a:rPr>
              <a:t>是能够隔离组织内部网络与公共互联网，允许某些分组通过，而阻止其他分组进入或离开内部网络的</a:t>
            </a:r>
            <a:r>
              <a:rPr lang="zh-CN" altLang="en-US" sz="2000" dirty="0" smtClean="0">
                <a:solidFill>
                  <a:srgbClr val="C00000"/>
                </a:solidFill>
                <a:latin typeface="Microsoft YaHei" charset="-122"/>
                <a:ea typeface="Microsoft YaHei" charset="-122"/>
                <a:cs typeface="Microsoft YaHei" charset="-122"/>
              </a:rPr>
              <a:t>软件</a:t>
            </a:r>
            <a:r>
              <a:rPr lang="zh-CN" altLang="en-US" sz="2000" dirty="0" smtClean="0">
                <a:latin typeface="Microsoft YaHei" charset="-122"/>
                <a:ea typeface="Microsoft YaHei" charset="-122"/>
                <a:cs typeface="Microsoft YaHei" charset="-122"/>
              </a:rPr>
              <a:t>、</a:t>
            </a:r>
            <a:r>
              <a:rPr lang="zh-CN" altLang="en-US" sz="2000" dirty="0" smtClean="0">
                <a:solidFill>
                  <a:srgbClr val="C00000"/>
                </a:solidFill>
                <a:latin typeface="Microsoft YaHei" charset="-122"/>
                <a:ea typeface="Microsoft YaHei" charset="-122"/>
                <a:cs typeface="Microsoft YaHei" charset="-122"/>
              </a:rPr>
              <a:t>硬件</a:t>
            </a:r>
            <a:r>
              <a:rPr lang="zh-CN" altLang="en-US" sz="2000" dirty="0" smtClean="0">
                <a:latin typeface="Microsoft YaHei" charset="-122"/>
                <a:ea typeface="Microsoft YaHei" charset="-122"/>
                <a:cs typeface="Microsoft YaHei" charset="-122"/>
              </a:rPr>
              <a:t>或者</a:t>
            </a:r>
            <a:r>
              <a:rPr lang="zh-CN" altLang="en-US" sz="2000" dirty="0" smtClean="0">
                <a:solidFill>
                  <a:srgbClr val="C00000"/>
                </a:solidFill>
                <a:latin typeface="Microsoft YaHei" charset="-122"/>
                <a:ea typeface="Microsoft YaHei" charset="-122"/>
                <a:cs typeface="Microsoft YaHei" charset="-122"/>
              </a:rPr>
              <a:t>软件硬件结合</a:t>
            </a:r>
            <a:r>
              <a:rPr lang="zh-CN" altLang="en-US" sz="2000" dirty="0" smtClean="0">
                <a:latin typeface="Microsoft YaHei" charset="-122"/>
                <a:ea typeface="Microsoft YaHei" charset="-122"/>
                <a:cs typeface="Microsoft YaHei" charset="-122"/>
              </a:rPr>
              <a:t>的一种设施。</a:t>
            </a:r>
            <a:endParaRPr lang="en-US" altLang="zh-CN" sz="2000" dirty="0" smtClean="0">
              <a:latin typeface="Microsoft YaHei" charset="-122"/>
              <a:ea typeface="Microsoft YaHei" charset="-122"/>
              <a:cs typeface="Microsoft YaHei" charset="-122"/>
            </a:endParaRPr>
          </a:p>
        </p:txBody>
      </p:sp>
      <p:sp>
        <p:nvSpPr>
          <p:cNvPr id="6" name="文本框 5"/>
          <p:cNvSpPr txBox="1"/>
          <p:nvPr/>
        </p:nvSpPr>
        <p:spPr>
          <a:xfrm>
            <a:off x="3922710" y="2305500"/>
            <a:ext cx="8028657" cy="2862322"/>
          </a:xfrm>
          <a:prstGeom prst="rect">
            <a:avLst/>
          </a:prstGeom>
          <a:noFill/>
          <a:ln>
            <a:solidFill>
              <a:schemeClr val="tx1"/>
            </a:solidFill>
          </a:ln>
        </p:spPr>
        <p:txBody>
          <a:bodyPr wrap="square" rtlCol="0" anchor="t">
            <a:spAutoFit/>
          </a:bodyPr>
          <a:lstStyle/>
          <a:p>
            <a:pPr>
              <a:lnSpc>
                <a:spcPct val="150000"/>
              </a:lnSpc>
            </a:pPr>
            <a:r>
              <a:rPr lang="zh-CN" altLang="en-US" sz="2000" b="1" dirty="0" smtClean="0">
                <a:solidFill>
                  <a:schemeClr val="tx1"/>
                </a:solidFill>
                <a:latin typeface="Microsoft YaHei" charset="-122"/>
                <a:ea typeface="Microsoft YaHei" charset="-122"/>
                <a:cs typeface="Microsoft YaHei" charset="-122"/>
                <a:sym typeface="+mn-ea"/>
              </a:rPr>
              <a:t>防火墙</a:t>
            </a:r>
            <a:r>
              <a:rPr lang="zh-CN" altLang="en-US" sz="2000" b="1" dirty="0" smtClean="0">
                <a:solidFill>
                  <a:schemeClr val="tx1"/>
                </a:solidFill>
                <a:latin typeface="Microsoft YaHei" charset="-122"/>
                <a:ea typeface="Microsoft YaHei" charset="-122"/>
                <a:cs typeface="Microsoft YaHei" charset="-122"/>
                <a:sym typeface="+mn-ea"/>
              </a:rPr>
              <a:t>的分类</a:t>
            </a:r>
          </a:p>
          <a:p>
            <a:pPr>
              <a:lnSpc>
                <a:spcPct val="150000"/>
              </a:lnSpc>
            </a:pPr>
            <a:r>
              <a:rPr lang="en-US" altLang="zh-CN" sz="2000" dirty="0" smtClean="0">
                <a:solidFill>
                  <a:schemeClr val="tx1"/>
                </a:solidFill>
                <a:latin typeface="Microsoft YaHei" charset="-122"/>
                <a:ea typeface="Microsoft YaHei" charset="-122"/>
                <a:cs typeface="Microsoft YaHei" charset="-122"/>
                <a:sym typeface="+mn-ea"/>
              </a:rPr>
              <a:t>1</a:t>
            </a:r>
            <a:r>
              <a:rPr lang="zh-CN" altLang="en-US" sz="2000" dirty="0" smtClean="0">
                <a:solidFill>
                  <a:schemeClr val="tx1"/>
                </a:solidFill>
                <a:latin typeface="Microsoft YaHei" charset="-122"/>
                <a:ea typeface="Microsoft YaHei" charset="-122"/>
                <a:cs typeface="Microsoft YaHei" charset="-122"/>
                <a:sym typeface="+mn-ea"/>
              </a:rPr>
              <a:t>、无状态分组</a:t>
            </a:r>
            <a:r>
              <a:rPr lang="zh-CN" altLang="en-US" sz="2000" dirty="0" smtClean="0">
                <a:solidFill>
                  <a:schemeClr val="tx1"/>
                </a:solidFill>
                <a:latin typeface="Microsoft YaHei" charset="-122"/>
                <a:ea typeface="Microsoft YaHei" charset="-122"/>
                <a:cs typeface="Microsoft YaHei" charset="-122"/>
                <a:sym typeface="+mn-ea"/>
              </a:rPr>
              <a:t>过滤器</a:t>
            </a:r>
            <a:r>
              <a:rPr lang="zh-CN" altLang="en-US" sz="2000" dirty="0" smtClean="0">
                <a:latin typeface="Microsoft YaHei" charset="-122"/>
                <a:ea typeface="Microsoft YaHei" charset="-122"/>
                <a:cs typeface="Microsoft YaHei" charset="-122"/>
                <a:sym typeface="+mn-ea"/>
              </a:rPr>
              <a:t>：</a:t>
            </a:r>
            <a:r>
              <a:rPr lang="zh-CN" altLang="en-US" sz="2000" dirty="0" smtClean="0">
                <a:latin typeface="Microsoft YaHei" charset="-122"/>
                <a:ea typeface="Microsoft YaHei" charset="-122"/>
                <a:cs typeface="Microsoft YaHei" charset="-122"/>
                <a:sym typeface="+mn-ea"/>
              </a:rPr>
              <a:t>部署</a:t>
            </a:r>
            <a:r>
              <a:rPr lang="zh-CN" altLang="en-US" sz="2000" dirty="0">
                <a:latin typeface="Microsoft YaHei" charset="-122"/>
                <a:ea typeface="Microsoft YaHei" charset="-122"/>
                <a:cs typeface="Microsoft YaHei" charset="-122"/>
                <a:sym typeface="+mn-ea"/>
              </a:rPr>
              <a:t>在</a:t>
            </a:r>
            <a:r>
              <a:rPr lang="zh-CN" altLang="en-US" sz="2000" dirty="0">
                <a:solidFill>
                  <a:srgbClr val="C00000"/>
                </a:solidFill>
                <a:latin typeface="Microsoft YaHei" charset="-122"/>
                <a:ea typeface="Microsoft YaHei" charset="-122"/>
                <a:cs typeface="Microsoft YaHei" charset="-122"/>
                <a:sym typeface="+mn-ea"/>
              </a:rPr>
              <a:t>内部网络和网络边缘路由器</a:t>
            </a:r>
            <a:r>
              <a:rPr lang="zh-CN" altLang="en-US" sz="2000" dirty="0">
                <a:latin typeface="Microsoft YaHei" charset="-122"/>
                <a:ea typeface="Microsoft YaHei" charset="-122"/>
                <a:cs typeface="Microsoft YaHei" charset="-122"/>
                <a:sym typeface="+mn-ea"/>
              </a:rPr>
              <a:t>上的防火墙</a:t>
            </a:r>
            <a:r>
              <a:rPr lang="zh-CN" altLang="en-US" sz="2000" dirty="0" smtClean="0">
                <a:latin typeface="Microsoft YaHei" charset="-122"/>
                <a:ea typeface="Microsoft YaHei" charset="-122"/>
                <a:cs typeface="Microsoft YaHei" charset="-122"/>
                <a:sym typeface="+mn-ea"/>
              </a:rPr>
              <a:t>。路由器</a:t>
            </a:r>
            <a:r>
              <a:rPr lang="zh-CN" altLang="en-US" sz="2000" dirty="0">
                <a:latin typeface="Microsoft YaHei" charset="-122"/>
                <a:ea typeface="Microsoft YaHei" charset="-122"/>
                <a:cs typeface="Microsoft YaHei" charset="-122"/>
                <a:sym typeface="+mn-ea"/>
              </a:rPr>
              <a:t>逐个检查数据报，根据</a:t>
            </a:r>
            <a:r>
              <a:rPr lang="zh-CN" altLang="en-US" sz="2000" dirty="0">
                <a:solidFill>
                  <a:srgbClr val="C00000"/>
                </a:solidFill>
                <a:latin typeface="Microsoft YaHei" charset="-122"/>
                <a:ea typeface="Microsoft YaHei" charset="-122"/>
                <a:cs typeface="Microsoft YaHei" charset="-122"/>
                <a:sym typeface="+mn-ea"/>
              </a:rPr>
              <a:t>访问控制</a:t>
            </a:r>
            <a:r>
              <a:rPr lang="zh-CN" altLang="en-US" sz="2000" dirty="0" smtClean="0">
                <a:solidFill>
                  <a:srgbClr val="C00000"/>
                </a:solidFill>
                <a:latin typeface="Microsoft YaHei" charset="-122"/>
                <a:ea typeface="Microsoft YaHei" charset="-122"/>
                <a:cs typeface="Microsoft YaHei" charset="-122"/>
                <a:sym typeface="+mn-ea"/>
              </a:rPr>
              <a:t>表</a:t>
            </a:r>
            <a:r>
              <a:rPr lang="zh-CN" altLang="en-US" sz="2000" dirty="0" smtClean="0">
                <a:latin typeface="Microsoft YaHei" charset="-122"/>
                <a:ea typeface="Microsoft YaHei" charset="-122"/>
                <a:cs typeface="Microsoft YaHei" charset="-122"/>
                <a:sym typeface="+mn-ea"/>
              </a:rPr>
              <a:t>实现</a:t>
            </a:r>
            <a:r>
              <a:rPr lang="zh-CN" altLang="en-US" sz="2000" dirty="0">
                <a:latin typeface="Microsoft YaHei" charset="-122"/>
                <a:ea typeface="Microsoft YaHei" charset="-122"/>
                <a:cs typeface="Microsoft YaHei" charset="-122"/>
                <a:sym typeface="+mn-ea"/>
              </a:rPr>
              <a:t>防火墙规则</a:t>
            </a:r>
            <a:r>
              <a:rPr lang="zh-CN" altLang="en-US" sz="2000" dirty="0" smtClean="0">
                <a:latin typeface="Microsoft YaHei" charset="-122"/>
                <a:ea typeface="Microsoft YaHei" charset="-122"/>
                <a:cs typeface="Microsoft YaHei" charset="-122"/>
                <a:sym typeface="+mn-ea"/>
              </a:rPr>
              <a:t>。</a:t>
            </a:r>
            <a:endParaRPr lang="en-US" altLang="zh-CN" sz="2000" dirty="0" smtClean="0">
              <a:latin typeface="Microsoft YaHei" charset="-122"/>
              <a:ea typeface="Microsoft YaHei" charset="-122"/>
              <a:cs typeface="Microsoft YaHei" charset="-122"/>
              <a:sym typeface="+mn-ea"/>
            </a:endParaRPr>
          </a:p>
          <a:p>
            <a:pPr>
              <a:lnSpc>
                <a:spcPct val="150000"/>
              </a:lnSpc>
            </a:pPr>
            <a:r>
              <a:rPr lang="en-US" altLang="zh-CN" sz="2000" dirty="0" smtClean="0">
                <a:latin typeface="Microsoft YaHei" charset="-122"/>
                <a:ea typeface="Microsoft YaHei" charset="-122"/>
                <a:cs typeface="Microsoft YaHei" charset="-122"/>
                <a:sym typeface="+mn-ea"/>
              </a:rPr>
              <a:t>2</a:t>
            </a:r>
            <a:r>
              <a:rPr lang="zh-CN" altLang="en-US" sz="2000" dirty="0">
                <a:latin typeface="Microsoft YaHei" charset="-122"/>
                <a:ea typeface="Microsoft YaHei" charset="-122"/>
                <a:cs typeface="Microsoft YaHei" charset="-122"/>
                <a:sym typeface="+mn-ea"/>
              </a:rPr>
              <a:t>、有状态分组</a:t>
            </a:r>
            <a:r>
              <a:rPr lang="zh-CN" altLang="en-US" sz="2000" dirty="0" smtClean="0">
                <a:latin typeface="Microsoft YaHei" charset="-122"/>
                <a:ea typeface="Microsoft YaHei" charset="-122"/>
                <a:cs typeface="Microsoft YaHei" charset="-122"/>
                <a:sym typeface="+mn-ea"/>
              </a:rPr>
              <a:t>过滤器</a:t>
            </a:r>
            <a:r>
              <a:rPr lang="zh-CN" altLang="en-US" sz="2000" dirty="0">
                <a:latin typeface="Microsoft YaHei" charset="-122"/>
                <a:ea typeface="Microsoft YaHei" charset="-122"/>
                <a:cs typeface="Microsoft YaHei" charset="-122"/>
                <a:sym typeface="+mn-ea"/>
              </a:rPr>
              <a:t>：</a:t>
            </a:r>
            <a:r>
              <a:rPr lang="zh-CN" altLang="en-US" sz="2000" dirty="0" smtClean="0">
                <a:latin typeface="Microsoft YaHei" charset="-122"/>
                <a:ea typeface="Microsoft YaHei" charset="-122"/>
                <a:cs typeface="Microsoft YaHei" charset="-122"/>
                <a:sym typeface="+mn-ea"/>
              </a:rPr>
              <a:t>跟踪</a:t>
            </a:r>
            <a:r>
              <a:rPr lang="zh-CN" altLang="en-US" sz="2000" dirty="0">
                <a:latin typeface="Microsoft YaHei" charset="-122"/>
                <a:ea typeface="Microsoft YaHei" charset="-122"/>
                <a:cs typeface="Microsoft YaHei" charset="-122"/>
                <a:sym typeface="+mn-ea"/>
              </a:rPr>
              <a:t>每个</a:t>
            </a:r>
            <a:r>
              <a:rPr lang="en-US" altLang="zh-CN" sz="2000" dirty="0">
                <a:latin typeface="Microsoft YaHei" charset="-122"/>
                <a:ea typeface="Microsoft YaHei" charset="-122"/>
                <a:cs typeface="Microsoft YaHei" charset="-122"/>
                <a:sym typeface="+mn-ea"/>
              </a:rPr>
              <a:t>TCP</a:t>
            </a:r>
            <a:r>
              <a:rPr lang="zh-CN" altLang="en-US" sz="2000" dirty="0">
                <a:latin typeface="Microsoft YaHei" charset="-122"/>
                <a:ea typeface="Microsoft YaHei" charset="-122"/>
                <a:cs typeface="Microsoft YaHei" charset="-122"/>
                <a:sym typeface="+mn-ea"/>
              </a:rPr>
              <a:t>连接建立、拆除，根据状态确定是否允许分组通过。</a:t>
            </a:r>
          </a:p>
          <a:p>
            <a:pPr>
              <a:lnSpc>
                <a:spcPct val="150000"/>
              </a:lnSpc>
            </a:pPr>
            <a:r>
              <a:rPr lang="en-US" altLang="zh-CN" sz="2000" dirty="0">
                <a:latin typeface="Microsoft YaHei" charset="-122"/>
                <a:ea typeface="Microsoft YaHei" charset="-122"/>
                <a:cs typeface="Microsoft YaHei" charset="-122"/>
                <a:sym typeface="+mn-ea"/>
              </a:rPr>
              <a:t>3</a:t>
            </a:r>
            <a:r>
              <a:rPr lang="zh-CN" altLang="en-US" sz="2000" dirty="0">
                <a:latin typeface="Microsoft YaHei" charset="-122"/>
                <a:ea typeface="Microsoft YaHei" charset="-122"/>
                <a:cs typeface="Microsoft YaHei" charset="-122"/>
                <a:sym typeface="+mn-ea"/>
              </a:rPr>
              <a:t>、应用</a:t>
            </a:r>
            <a:r>
              <a:rPr lang="zh-CN" altLang="en-US" sz="2000" dirty="0" smtClean="0">
                <a:latin typeface="Microsoft YaHei" charset="-122"/>
                <a:ea typeface="Microsoft YaHei" charset="-122"/>
                <a:cs typeface="Microsoft YaHei" charset="-122"/>
                <a:sym typeface="+mn-ea"/>
              </a:rPr>
              <a:t>网关：应用</a:t>
            </a:r>
            <a:r>
              <a:rPr lang="zh-CN" altLang="en-US" sz="2000" dirty="0">
                <a:latin typeface="Microsoft YaHei" charset="-122"/>
                <a:ea typeface="Microsoft YaHei" charset="-122"/>
                <a:cs typeface="Microsoft YaHei" charset="-122"/>
                <a:sym typeface="+mn-ea"/>
              </a:rPr>
              <a:t>网关实现</a:t>
            </a:r>
            <a:r>
              <a:rPr lang="zh-CN" altLang="en-US" sz="2000" dirty="0">
                <a:solidFill>
                  <a:srgbClr val="FF0000"/>
                </a:solidFill>
                <a:latin typeface="Microsoft YaHei" charset="-122"/>
                <a:ea typeface="Microsoft YaHei" charset="-122"/>
                <a:cs typeface="Microsoft YaHei" charset="-122"/>
                <a:sym typeface="+mn-ea"/>
              </a:rPr>
              <a:t>授权</a:t>
            </a:r>
            <a:r>
              <a:rPr lang="zh-CN" altLang="en-US" sz="2000" dirty="0">
                <a:latin typeface="Microsoft YaHei" charset="-122"/>
                <a:ea typeface="Microsoft YaHei" charset="-122"/>
                <a:cs typeface="Microsoft YaHei" charset="-122"/>
                <a:sym typeface="+mn-ea"/>
              </a:rPr>
              <a:t>用户通过网关访问外部网络的服务。</a:t>
            </a:r>
            <a:endParaRPr lang="en-US" altLang="zh-CN" sz="2000" dirty="0" smtClean="0">
              <a:latin typeface="Microsoft YaHei" charset="-122"/>
              <a:ea typeface="Microsoft YaHei" charset="-122"/>
              <a:cs typeface="Microsoft YaHei" charset="-122"/>
              <a:sym typeface="+mn-ea"/>
            </a:endParaRPr>
          </a:p>
        </p:txBody>
      </p:sp>
      <p:sp>
        <p:nvSpPr>
          <p:cNvPr id="7" name="TextBox 4"/>
          <p:cNvSpPr txBox="1"/>
          <p:nvPr/>
        </p:nvSpPr>
        <p:spPr>
          <a:xfrm>
            <a:off x="3922710" y="5295665"/>
            <a:ext cx="8028657" cy="1015663"/>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入侵</a:t>
            </a:r>
            <a:r>
              <a:rPr lang="zh-CN" altLang="en-US" sz="2000" dirty="0" smtClean="0">
                <a:latin typeface="Microsoft YaHei" charset="-122"/>
                <a:ea typeface="Microsoft YaHei" charset="-122"/>
                <a:cs typeface="Microsoft YaHei" charset="-122"/>
              </a:rPr>
              <a:t>检测</a:t>
            </a:r>
            <a:r>
              <a:rPr lang="zh-CN" altLang="en-US" sz="2000" dirty="0" smtClean="0">
                <a:latin typeface="Microsoft YaHei" charset="-122"/>
                <a:ea typeface="Microsoft YaHei" charset="-122"/>
                <a:cs typeface="Microsoft YaHei" charset="-122"/>
              </a:rPr>
              <a:t>系统：当</a:t>
            </a:r>
            <a:r>
              <a:rPr lang="zh-CN" altLang="en-US" sz="2000" dirty="0" smtClean="0">
                <a:latin typeface="Microsoft YaHei" charset="-122"/>
                <a:ea typeface="Microsoft YaHei" charset="-122"/>
                <a:cs typeface="Microsoft YaHei" charset="-122"/>
              </a:rPr>
              <a:t>观察到潜在的</a:t>
            </a:r>
            <a:r>
              <a:rPr lang="zh-CN" altLang="en-US" sz="2000" dirty="0" smtClean="0">
                <a:solidFill>
                  <a:srgbClr val="FF0000"/>
                </a:solidFill>
                <a:latin typeface="Microsoft YaHei" charset="-122"/>
                <a:ea typeface="Microsoft YaHei" charset="-122"/>
                <a:cs typeface="Microsoft YaHei" charset="-122"/>
              </a:rPr>
              <a:t>恶意流量</a:t>
            </a:r>
            <a:r>
              <a:rPr lang="zh-CN" altLang="en-US" sz="2000" dirty="0" smtClean="0">
                <a:latin typeface="Microsoft YaHei" charset="-122"/>
                <a:ea typeface="Microsoft YaHei" charset="-122"/>
                <a:cs typeface="Microsoft YaHei" charset="-122"/>
              </a:rPr>
              <a:t>时，能够产生警告的设备或系统。</a:t>
            </a:r>
          </a:p>
        </p:txBody>
      </p:sp>
    </p:spTree>
    <p:custDataLst>
      <p:tags r:id="rId1"/>
    </p:custDataLst>
    <p:extLst>
      <p:ext uri="{BB962C8B-B14F-4D97-AF65-F5344CB8AC3E}">
        <p14:creationId xmlns:p14="http://schemas.microsoft.com/office/powerpoint/2010/main" val="103641284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0" y="1521279"/>
            <a:ext cx="4531055" cy="3970318"/>
          </a:xfrm>
          <a:prstGeom prst="rect">
            <a:avLst/>
          </a:prstGeom>
          <a:noFill/>
        </p:spPr>
        <p:txBody>
          <a:bodyPr wrap="square" rtlCol="0">
            <a:spAutoFit/>
          </a:bodyPr>
          <a:lstStyle/>
          <a:p>
            <a:pPr lvl="0" algn="just">
              <a:lnSpc>
                <a:spcPct val="150000"/>
              </a:lnSpc>
            </a:pPr>
            <a:r>
              <a:rPr lang="zh-CN" altLang="en-US" sz="2400" dirty="0">
                <a:latin typeface="微软雅黑" pitchFamily="34" charset="-122"/>
                <a:ea typeface="微软雅黑" pitchFamily="34" charset="-122"/>
                <a:cs typeface="Microsoft YaHei" charset="-122"/>
                <a:sym typeface="+mn-ea"/>
              </a:rPr>
              <a:t>网络安全</a:t>
            </a:r>
            <a:r>
              <a:rPr lang="zh-CN" altLang="en-US" sz="2400" dirty="0" smtClean="0">
                <a:latin typeface="微软雅黑" pitchFamily="34" charset="-122"/>
                <a:ea typeface="微软雅黑" pitchFamily="34" charset="-122"/>
                <a:cs typeface="Microsoft YaHei" charset="-122"/>
                <a:sym typeface="+mn-ea"/>
              </a:rPr>
              <a:t>概述</a:t>
            </a:r>
            <a:endParaRPr lang="en-US" altLang="zh-CN" sz="2400" dirty="0" smtClean="0">
              <a:latin typeface="微软雅黑" pitchFamily="34" charset="-122"/>
              <a:ea typeface="微软雅黑" pitchFamily="34" charset="-122"/>
              <a:cs typeface="Microsoft YaHei" charset="-122"/>
              <a:sym typeface="+mn-ea"/>
            </a:endParaRPr>
          </a:p>
          <a:p>
            <a:pPr algn="just">
              <a:lnSpc>
                <a:spcPct val="150000"/>
              </a:lnSpc>
            </a:pPr>
            <a:r>
              <a:rPr lang="zh-CN" altLang="en-US" sz="2400" dirty="0">
                <a:latin typeface="微软雅黑" pitchFamily="34" charset="-122"/>
                <a:ea typeface="微软雅黑" pitchFamily="34" charset="-122"/>
                <a:cs typeface="Microsoft YaHei" charset="-122"/>
                <a:sym typeface="+mn-ea"/>
              </a:rPr>
              <a:t>数据加密</a:t>
            </a:r>
          </a:p>
          <a:p>
            <a:pPr algn="just">
              <a:lnSpc>
                <a:spcPct val="150000"/>
              </a:lnSpc>
            </a:pPr>
            <a:r>
              <a:rPr lang="zh-CN" altLang="en-US" sz="2400" dirty="0">
                <a:latin typeface="微软雅黑" pitchFamily="34" charset="-122"/>
                <a:ea typeface="微软雅黑" pitchFamily="34" charset="-122"/>
                <a:cs typeface="Microsoft YaHei" charset="-122"/>
                <a:sym typeface="+mn-ea"/>
              </a:rPr>
              <a:t>消息完整性与数字签名</a:t>
            </a:r>
          </a:p>
          <a:p>
            <a:pPr algn="just">
              <a:lnSpc>
                <a:spcPct val="150000"/>
              </a:lnSpc>
            </a:pPr>
            <a:r>
              <a:rPr lang="zh-CN" altLang="en-US" sz="2400" dirty="0">
                <a:latin typeface="微软雅黑" pitchFamily="34" charset="-122"/>
                <a:ea typeface="微软雅黑" pitchFamily="34" charset="-122"/>
                <a:cs typeface="Microsoft YaHei" charset="-122"/>
                <a:sym typeface="+mn-ea"/>
              </a:rPr>
              <a:t>身份认证</a:t>
            </a:r>
          </a:p>
          <a:p>
            <a:pPr algn="just">
              <a:lnSpc>
                <a:spcPct val="150000"/>
              </a:lnSpc>
            </a:pPr>
            <a:r>
              <a:rPr lang="zh-CN" altLang="en-US" sz="2400" dirty="0">
                <a:latin typeface="微软雅黑" pitchFamily="34" charset="-122"/>
                <a:ea typeface="微软雅黑" pitchFamily="34" charset="-122"/>
                <a:cs typeface="Microsoft YaHei" charset="-122"/>
                <a:sym typeface="+mn-ea"/>
              </a:rPr>
              <a:t>密钥分发中心与证书认证</a:t>
            </a:r>
          </a:p>
          <a:p>
            <a:pPr algn="just">
              <a:lnSpc>
                <a:spcPct val="150000"/>
              </a:lnSpc>
            </a:pPr>
            <a:r>
              <a:rPr lang="zh-CN" altLang="en-US" sz="2400" dirty="0">
                <a:latin typeface="微软雅黑" pitchFamily="34" charset="-122"/>
                <a:ea typeface="微软雅黑" pitchFamily="34" charset="-122"/>
                <a:cs typeface="Microsoft YaHei" charset="-122"/>
                <a:sym typeface="+mn-ea"/>
              </a:rPr>
              <a:t>防火墙与入侵检测系统</a:t>
            </a:r>
          </a:p>
          <a:p>
            <a:pPr algn="just">
              <a:lnSpc>
                <a:spcPct val="150000"/>
              </a:lnSpc>
            </a:pPr>
            <a:r>
              <a:rPr lang="zh-CN" altLang="en-US" sz="2400" dirty="0">
                <a:solidFill>
                  <a:srgbClr val="FF0000"/>
                </a:solidFill>
                <a:latin typeface="微软雅黑" pitchFamily="34" charset="-122"/>
                <a:ea typeface="微软雅黑" pitchFamily="34" charset="-122"/>
                <a:cs typeface="Microsoft YaHei" charset="-122"/>
                <a:sym typeface="+mn-ea"/>
              </a:rPr>
              <a:t>网络安全</a:t>
            </a:r>
            <a:r>
              <a:rPr lang="zh-CN" altLang="en-US" sz="2400" dirty="0" smtClean="0">
                <a:solidFill>
                  <a:srgbClr val="FF0000"/>
                </a:solidFill>
                <a:latin typeface="微软雅黑" pitchFamily="34" charset="-122"/>
                <a:ea typeface="微软雅黑" pitchFamily="34" charset="-122"/>
                <a:cs typeface="Microsoft YaHei" charset="-122"/>
                <a:sym typeface="+mn-ea"/>
              </a:rPr>
              <a:t>协议</a:t>
            </a:r>
            <a:endParaRPr lang="zh-CN" altLang="en-US" sz="2400" dirty="0">
              <a:solidFill>
                <a:srgbClr val="FF0000"/>
              </a:solidFill>
              <a:latin typeface="微软雅黑" pitchFamily="34" charset="-122"/>
              <a:ea typeface="微软雅黑" pitchFamily="34" charset="-122"/>
              <a:cs typeface="Microsoft YaHei" charset="-122"/>
              <a:sym typeface="+mn-ea"/>
            </a:endParaRPr>
          </a:p>
        </p:txBody>
      </p:sp>
      <p:sp>
        <p:nvSpPr>
          <p:cNvPr id="3" name="左大括号 2"/>
          <p:cNvSpPr/>
          <p:nvPr/>
        </p:nvSpPr>
        <p:spPr>
          <a:xfrm>
            <a:off x="3821373" y="1733266"/>
            <a:ext cx="573206" cy="34810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sz="2400">
              <a:latin typeface="微软雅黑" pitchFamily="34" charset="-122"/>
              <a:ea typeface="微软雅黑" pitchFamily="34" charset="-122"/>
            </a:endParaRPr>
          </a:p>
        </p:txBody>
      </p:sp>
      <p:sp>
        <p:nvSpPr>
          <p:cNvPr id="31" name="TextBox 30"/>
          <p:cNvSpPr txBox="1"/>
          <p:nvPr/>
        </p:nvSpPr>
        <p:spPr>
          <a:xfrm>
            <a:off x="1615797" y="3242968"/>
            <a:ext cx="2376986" cy="461665"/>
          </a:xfrm>
          <a:prstGeom prst="rect">
            <a:avLst/>
          </a:prstGeom>
          <a:noFill/>
        </p:spPr>
        <p:txBody>
          <a:bodyPr wrap="square" rtlCol="0">
            <a:spAutoFit/>
          </a:bodyPr>
          <a:lstStyle/>
          <a:p>
            <a:pPr algn="just"/>
            <a:r>
              <a:rPr lang="zh-CN" altLang="en-US" sz="2400" dirty="0" smtClean="0">
                <a:latin typeface="微软雅黑" pitchFamily="34" charset="-122"/>
                <a:ea typeface="微软雅黑" pitchFamily="34" charset="-122"/>
              </a:rPr>
              <a:t>网络安全基础</a:t>
            </a:r>
            <a:endParaRPr lang="zh-CN" altLang="en-US" sz="2400"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49059382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3389" y="826922"/>
            <a:ext cx="4523874" cy="5632311"/>
          </a:xfrm>
          <a:prstGeom prst="rect">
            <a:avLst/>
          </a:prstGeom>
          <a:noFill/>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安全</a:t>
            </a:r>
            <a:r>
              <a:rPr lang="zh-CN" altLang="en-US" sz="2000" dirty="0">
                <a:latin typeface="Microsoft YaHei" charset="-122"/>
                <a:ea typeface="Microsoft YaHei" charset="-122"/>
                <a:cs typeface="Microsoft YaHei" charset="-122"/>
              </a:rPr>
              <a:t>电子</a:t>
            </a:r>
            <a:r>
              <a:rPr lang="zh-CN" altLang="en-US" sz="2000" dirty="0" smtClean="0">
                <a:latin typeface="Microsoft YaHei" charset="-122"/>
                <a:ea typeface="Microsoft YaHei" charset="-122"/>
                <a:cs typeface="Microsoft YaHei" charset="-122"/>
              </a:rPr>
              <a:t>邮件</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应用层</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endParaRPr lang="en-US" altLang="zh-CN" sz="2000" dirty="0" smtClean="0">
              <a:latin typeface="Microsoft YaHei" charset="-122"/>
              <a:ea typeface="Microsoft YaHei" charset="-122"/>
              <a:cs typeface="Microsoft YaHei" charset="-122"/>
            </a:endParaRPr>
          </a:p>
          <a:p>
            <a:pPr>
              <a:lnSpc>
                <a:spcPct val="150000"/>
              </a:lnSpc>
            </a:pPr>
            <a:endParaRPr lang="en-US" altLang="zh-CN" sz="2000" dirty="0" smtClean="0">
              <a:latin typeface="Microsoft YaHei" charset="-122"/>
              <a:ea typeface="Microsoft YaHei" charset="-122"/>
              <a:cs typeface="Microsoft YaHei" charset="-122"/>
            </a:endParaRPr>
          </a:p>
          <a:p>
            <a:pPr>
              <a:lnSpc>
                <a:spcPct val="150000"/>
              </a:lnSpc>
            </a:pPr>
            <a:endParaRPr lang="zh-CN" altLang="en-US" sz="2000" dirty="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安全套接字层</a:t>
            </a:r>
            <a:r>
              <a:rPr lang="en-US" altLang="zh-CN" sz="2000" dirty="0" smtClean="0">
                <a:latin typeface="Microsoft YaHei" charset="-122"/>
                <a:ea typeface="Microsoft YaHei" charset="-122"/>
                <a:cs typeface="Microsoft YaHei" charset="-122"/>
              </a:rPr>
              <a:t>SSL</a:t>
            </a:r>
          </a:p>
          <a:p>
            <a:pPr>
              <a:lnSpc>
                <a:spcPct val="150000"/>
              </a:lnSpc>
            </a:pPr>
            <a:r>
              <a:rPr lang="zh-CN" altLang="en-US" sz="2000" dirty="0" smtClean="0">
                <a:latin typeface="Microsoft YaHei" charset="-122"/>
                <a:ea typeface="Microsoft YaHei" charset="-122"/>
                <a:cs typeface="Microsoft YaHei" charset="-122"/>
              </a:rPr>
              <a:t>（传输层）</a:t>
            </a:r>
            <a:endParaRPr lang="en-US" altLang="zh-CN" sz="2000" dirty="0" smtClean="0">
              <a:latin typeface="Microsoft YaHei" charset="-122"/>
              <a:ea typeface="Microsoft YaHei" charset="-122"/>
              <a:cs typeface="Microsoft YaHei" charset="-122"/>
            </a:endParaRPr>
          </a:p>
          <a:p>
            <a:pPr>
              <a:lnSpc>
                <a:spcPct val="150000"/>
              </a:lnSpc>
            </a:pPr>
            <a:endParaRPr lang="en-US" altLang="zh-CN" sz="2000" dirty="0" smtClean="0">
              <a:latin typeface="Microsoft YaHei" charset="-122"/>
              <a:ea typeface="Microsoft YaHei" charset="-122"/>
              <a:cs typeface="Microsoft YaHei" charset="-122"/>
            </a:endParaRPr>
          </a:p>
          <a:p>
            <a:pPr>
              <a:lnSpc>
                <a:spcPct val="150000"/>
              </a:lnSpc>
            </a:pPr>
            <a:endParaRPr lang="en-US" altLang="zh-CN" sz="2000" dirty="0" smtClean="0">
              <a:latin typeface="Microsoft YaHei" charset="-122"/>
              <a:ea typeface="Microsoft YaHei" charset="-122"/>
              <a:cs typeface="Microsoft YaHei" charset="-122"/>
            </a:endParaRPr>
          </a:p>
          <a:p>
            <a:pPr>
              <a:lnSpc>
                <a:spcPct val="150000"/>
              </a:lnSpc>
            </a:pP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虚拟专用网</a:t>
            </a:r>
            <a:r>
              <a:rPr lang="en-US" altLang="zh-CN" sz="2000" dirty="0" smtClean="0">
                <a:latin typeface="Microsoft YaHei" charset="-122"/>
                <a:ea typeface="Microsoft YaHei" charset="-122"/>
                <a:cs typeface="Microsoft YaHei" charset="-122"/>
              </a:rPr>
              <a:t>VPN</a:t>
            </a:r>
            <a:r>
              <a:rPr lang="zh-CN" altLang="en-US" sz="2000" dirty="0" smtClean="0">
                <a:latin typeface="Microsoft YaHei" charset="-122"/>
                <a:ea typeface="Microsoft YaHei" charset="-122"/>
                <a:cs typeface="Microsoft YaHei" charset="-122"/>
              </a:rPr>
              <a:t>和</a:t>
            </a:r>
            <a:r>
              <a:rPr lang="en-US" altLang="zh-CN" sz="2000" dirty="0" smtClean="0">
                <a:latin typeface="Microsoft YaHei" charset="-122"/>
                <a:ea typeface="Microsoft YaHei" charset="-122"/>
                <a:cs typeface="Microsoft YaHei" charset="-122"/>
              </a:rPr>
              <a:t>IP</a:t>
            </a:r>
            <a:r>
              <a:rPr lang="zh-CN" altLang="en-US" sz="2000" dirty="0" smtClean="0">
                <a:latin typeface="Microsoft YaHei" charset="-122"/>
                <a:ea typeface="Microsoft YaHei" charset="-122"/>
                <a:cs typeface="Microsoft YaHei" charset="-122"/>
              </a:rPr>
              <a:t>安全协议</a:t>
            </a:r>
            <a:r>
              <a:rPr lang="en-US" altLang="zh-CN" sz="2000" dirty="0" err="1" smtClean="0">
                <a:latin typeface="Microsoft YaHei" charset="-122"/>
                <a:ea typeface="Microsoft YaHei" charset="-122"/>
                <a:cs typeface="Microsoft YaHei" charset="-122"/>
              </a:rPr>
              <a:t>IPSec</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（网络层）</a:t>
            </a:r>
            <a:endParaRPr lang="en-US" altLang="zh-CN" sz="2000" dirty="0">
              <a:latin typeface="Microsoft YaHei" charset="-122"/>
              <a:ea typeface="Microsoft YaHei" charset="-122"/>
              <a:cs typeface="Microsoft YaHei" charset="-122"/>
            </a:endParaRPr>
          </a:p>
        </p:txBody>
      </p:sp>
      <p:sp>
        <p:nvSpPr>
          <p:cNvPr id="3" name="左大括号 2"/>
          <p:cNvSpPr/>
          <p:nvPr/>
        </p:nvSpPr>
        <p:spPr>
          <a:xfrm>
            <a:off x="1707527" y="1731596"/>
            <a:ext cx="345862" cy="34810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just"/>
            <a:endParaRPr lang="zh-CN" altLang="en-US" sz="2000">
              <a:latin typeface="微软雅黑" pitchFamily="34" charset="-122"/>
              <a:ea typeface="微软雅黑" pitchFamily="34" charset="-122"/>
            </a:endParaRPr>
          </a:p>
        </p:txBody>
      </p:sp>
      <p:sp>
        <p:nvSpPr>
          <p:cNvPr id="31" name="TextBox 30"/>
          <p:cNvSpPr txBox="1"/>
          <p:nvPr/>
        </p:nvSpPr>
        <p:spPr>
          <a:xfrm>
            <a:off x="0" y="3242968"/>
            <a:ext cx="2376986" cy="400110"/>
          </a:xfrm>
          <a:prstGeom prst="rect">
            <a:avLst/>
          </a:prstGeom>
          <a:noFill/>
        </p:spPr>
        <p:txBody>
          <a:bodyPr wrap="square" rtlCol="0">
            <a:spAutoFit/>
          </a:bodyPr>
          <a:lstStyle/>
          <a:p>
            <a:pPr algn="just"/>
            <a:r>
              <a:rPr lang="zh-CN" altLang="en-US" sz="2000" smtClean="0">
                <a:latin typeface="微软雅黑" pitchFamily="34" charset="-122"/>
                <a:ea typeface="微软雅黑" pitchFamily="34" charset="-122"/>
              </a:rPr>
              <a:t>网络</a:t>
            </a:r>
            <a:r>
              <a:rPr lang="zh-CN" altLang="en-US" sz="2000" smtClean="0">
                <a:latin typeface="微软雅黑" pitchFamily="34" charset="-122"/>
                <a:ea typeface="微软雅黑" pitchFamily="34" charset="-122"/>
              </a:rPr>
              <a:t>安全</a:t>
            </a:r>
            <a:r>
              <a:rPr lang="zh-CN" altLang="en-US" sz="2000" smtClean="0">
                <a:latin typeface="微软雅黑" pitchFamily="34" charset="-122"/>
                <a:ea typeface="微软雅黑" pitchFamily="34" charset="-122"/>
              </a:rPr>
              <a:t>协议</a:t>
            </a:r>
            <a:endParaRPr lang="zh-CN" altLang="en-US" sz="2000" dirty="0">
              <a:latin typeface="微软雅黑" pitchFamily="34" charset="-122"/>
              <a:ea typeface="微软雅黑" pitchFamily="34" charset="-122"/>
            </a:endParaRPr>
          </a:p>
        </p:txBody>
      </p:sp>
      <p:sp>
        <p:nvSpPr>
          <p:cNvPr id="4" name="矩形 3"/>
          <p:cNvSpPr/>
          <p:nvPr/>
        </p:nvSpPr>
        <p:spPr>
          <a:xfrm>
            <a:off x="5836052" y="906181"/>
            <a:ext cx="4173002" cy="581057"/>
          </a:xfrm>
          <a:prstGeom prst="rect">
            <a:avLst/>
          </a:prstGeom>
          <a:ln>
            <a:solidFill>
              <a:schemeClr val="tx1"/>
            </a:solidFill>
          </a:ln>
        </p:spPr>
        <p:txBody>
          <a:bodyPr wrap="none">
            <a:spAutoFit/>
          </a:bodyPr>
          <a:lstStyle/>
          <a:p>
            <a:pPr>
              <a:lnSpc>
                <a:spcPct val="150000"/>
              </a:lnSpc>
            </a:pPr>
            <a:r>
              <a:rPr lang="zh-CN" altLang="en-US" sz="2400" dirty="0">
                <a:latin typeface="Microsoft YaHei" charset="-122"/>
                <a:ea typeface="Microsoft YaHei" charset="-122"/>
                <a:cs typeface="Microsoft YaHei" charset="-122"/>
                <a:sym typeface="+mn-ea"/>
              </a:rPr>
              <a:t>安全电子邮件标准：</a:t>
            </a:r>
            <a:r>
              <a:rPr lang="en-US" altLang="zh-CN" sz="2400" dirty="0">
                <a:latin typeface="Microsoft YaHei" charset="-122"/>
                <a:ea typeface="Microsoft YaHei" charset="-122"/>
                <a:cs typeface="Microsoft YaHei" charset="-122"/>
                <a:sym typeface="+mn-ea"/>
              </a:rPr>
              <a:t>PGP</a:t>
            </a:r>
            <a:r>
              <a:rPr lang="zh-CN" altLang="en-US" sz="2400" dirty="0" smtClean="0">
                <a:latin typeface="Microsoft YaHei" charset="-122"/>
                <a:ea typeface="Microsoft YaHei" charset="-122"/>
                <a:cs typeface="Microsoft YaHei" charset="-122"/>
                <a:sym typeface="+mn-ea"/>
              </a:rPr>
              <a:t>标准</a:t>
            </a:r>
            <a:endParaRPr lang="zh-CN" altLang="en-US" sz="2400" dirty="0">
              <a:latin typeface="Microsoft YaHei" charset="-122"/>
              <a:ea typeface="Microsoft YaHei" charset="-122"/>
              <a:cs typeface="Microsoft YaHei"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50275868"/>
              </p:ext>
            </p:extLst>
          </p:nvPr>
        </p:nvGraphicFramePr>
        <p:xfrm>
          <a:off x="4781728" y="2282360"/>
          <a:ext cx="6784629" cy="2321326"/>
        </p:xfrm>
        <a:graphic>
          <a:graphicData uri="http://schemas.openxmlformats.org/drawingml/2006/table">
            <a:tbl>
              <a:tblPr firstRow="1" bandRow="1">
                <a:tableStyleId>{5940675A-B579-460E-94D1-54222C63F5DA}</a:tableStyleId>
              </a:tblPr>
              <a:tblGrid>
                <a:gridCol w="2261543"/>
                <a:gridCol w="2261543"/>
                <a:gridCol w="2261543"/>
              </a:tblGrid>
              <a:tr h="580390">
                <a:tc>
                  <a:txBody>
                    <a:bodyPr/>
                    <a:lstStyle/>
                    <a:p>
                      <a:pPr algn="ctr"/>
                      <a:r>
                        <a:rPr lang="en-US" altLang="zh-CN" sz="1800" dirty="0" smtClean="0">
                          <a:solidFill>
                            <a:schemeClr val="tx1"/>
                          </a:solidFill>
                          <a:latin typeface="Microsoft YaHei" charset="-122"/>
                          <a:ea typeface="Microsoft YaHei" charset="-122"/>
                          <a:cs typeface="Microsoft YaHei" charset="-122"/>
                        </a:rPr>
                        <a:t>SSL</a:t>
                      </a:r>
                      <a:r>
                        <a:rPr lang="zh-CN" altLang="en-US" sz="1800" dirty="0" smtClean="0">
                          <a:solidFill>
                            <a:schemeClr val="tx1"/>
                          </a:solidFill>
                          <a:latin typeface="Microsoft YaHei" charset="-122"/>
                          <a:ea typeface="Microsoft YaHei" charset="-122"/>
                          <a:cs typeface="Microsoft YaHei" charset="-122"/>
                        </a:rPr>
                        <a:t>握手协议</a:t>
                      </a:r>
                      <a:endParaRPr lang="zh-CN" altLang="en-US" sz="1800" dirty="0">
                        <a:solidFill>
                          <a:schemeClr val="tx1"/>
                        </a:solidFill>
                        <a:latin typeface="Microsoft YaHei" charset="-122"/>
                        <a:ea typeface="Microsoft YaHei" charset="-122"/>
                        <a:cs typeface="Microsoft YaHei" charset="-122"/>
                      </a:endParaRPr>
                    </a:p>
                  </a:txBody>
                  <a:tcPr anchor="ctr"/>
                </a:tc>
                <a:tc>
                  <a:txBody>
                    <a:bodyPr/>
                    <a:lstStyle/>
                    <a:p>
                      <a:pPr algn="ctr"/>
                      <a:r>
                        <a:rPr lang="en-US" altLang="zh-CN" sz="1800" dirty="0" smtClean="0">
                          <a:solidFill>
                            <a:schemeClr val="tx1"/>
                          </a:solidFill>
                          <a:latin typeface="Microsoft YaHei" charset="-122"/>
                          <a:ea typeface="Microsoft YaHei" charset="-122"/>
                          <a:cs typeface="Microsoft YaHei" charset="-122"/>
                        </a:rPr>
                        <a:t>SSL</a:t>
                      </a:r>
                      <a:r>
                        <a:rPr lang="zh-CN" altLang="en-US" sz="1800" dirty="0" smtClean="0">
                          <a:solidFill>
                            <a:schemeClr val="tx1"/>
                          </a:solidFill>
                          <a:latin typeface="Microsoft YaHei" charset="-122"/>
                          <a:ea typeface="Microsoft YaHei" charset="-122"/>
                          <a:cs typeface="Microsoft YaHei" charset="-122"/>
                        </a:rPr>
                        <a:t>更改密码协议</a:t>
                      </a:r>
                      <a:endParaRPr lang="zh-CN" altLang="en-US" sz="1800" dirty="0">
                        <a:solidFill>
                          <a:schemeClr val="tx1"/>
                        </a:solidFill>
                        <a:latin typeface="Microsoft YaHei" charset="-122"/>
                        <a:ea typeface="Microsoft YaHei" charset="-122"/>
                        <a:cs typeface="Microsoft YaHei" charset="-122"/>
                      </a:endParaRPr>
                    </a:p>
                  </a:txBody>
                  <a:tcPr anchor="ctr"/>
                </a:tc>
                <a:tc>
                  <a:txBody>
                    <a:bodyPr/>
                    <a:lstStyle/>
                    <a:p>
                      <a:pPr algn="ctr"/>
                      <a:r>
                        <a:rPr lang="en-US" altLang="zh-CN" sz="1800" dirty="0" smtClean="0">
                          <a:solidFill>
                            <a:schemeClr val="tx1"/>
                          </a:solidFill>
                          <a:latin typeface="Microsoft YaHei" charset="-122"/>
                          <a:ea typeface="Microsoft YaHei" charset="-122"/>
                          <a:cs typeface="Microsoft YaHei" charset="-122"/>
                        </a:rPr>
                        <a:t>SSL</a:t>
                      </a:r>
                      <a:r>
                        <a:rPr lang="zh-CN" altLang="en-US" sz="1800" dirty="0" smtClean="0">
                          <a:solidFill>
                            <a:schemeClr val="tx1"/>
                          </a:solidFill>
                          <a:latin typeface="Microsoft YaHei" charset="-122"/>
                          <a:ea typeface="Microsoft YaHei" charset="-122"/>
                          <a:cs typeface="Microsoft YaHei" charset="-122"/>
                        </a:rPr>
                        <a:t>警告协议</a:t>
                      </a:r>
                      <a:endParaRPr lang="zh-CN" altLang="en-US" sz="1800" dirty="0">
                        <a:solidFill>
                          <a:schemeClr val="tx1"/>
                        </a:solidFill>
                        <a:latin typeface="Microsoft YaHei" charset="-122"/>
                        <a:ea typeface="Microsoft YaHei" charset="-122"/>
                        <a:cs typeface="Microsoft YaHei" charset="-122"/>
                      </a:endParaRPr>
                    </a:p>
                  </a:txBody>
                  <a:tcPr anchor="ctr"/>
                </a:tc>
              </a:tr>
              <a:tr h="580312">
                <a:tc gridSpan="3">
                  <a:txBody>
                    <a:bodyPr/>
                    <a:lstStyle/>
                    <a:p>
                      <a:pPr algn="ctr"/>
                      <a:r>
                        <a:rPr lang="en-US" altLang="zh-CN" sz="1800" dirty="0" smtClean="0">
                          <a:solidFill>
                            <a:schemeClr val="tx1"/>
                          </a:solidFill>
                          <a:latin typeface="Microsoft YaHei" charset="-122"/>
                          <a:ea typeface="Microsoft YaHei" charset="-122"/>
                          <a:cs typeface="Microsoft YaHei" charset="-122"/>
                        </a:rPr>
                        <a:t>SSL</a:t>
                      </a:r>
                      <a:r>
                        <a:rPr lang="zh-CN" altLang="en-US" sz="1800" dirty="0" smtClean="0">
                          <a:solidFill>
                            <a:schemeClr val="tx1"/>
                          </a:solidFill>
                          <a:latin typeface="Microsoft YaHei" charset="-122"/>
                          <a:ea typeface="Microsoft YaHei" charset="-122"/>
                          <a:cs typeface="Microsoft YaHei" charset="-122"/>
                        </a:rPr>
                        <a:t>记录协议</a:t>
                      </a:r>
                      <a:endParaRPr lang="zh-CN" altLang="en-US" sz="1800" dirty="0">
                        <a:solidFill>
                          <a:schemeClr val="tx1"/>
                        </a:solidFill>
                        <a:latin typeface="Microsoft YaHei" charset="-122"/>
                        <a:ea typeface="Microsoft YaHei" charset="-122"/>
                        <a:cs typeface="Microsoft YaHei" charset="-122"/>
                      </a:endParaRPr>
                    </a:p>
                  </a:txBody>
                  <a:tcPr anchor="ctr"/>
                </a:tc>
                <a:tc hMerge="1">
                  <a:txBody>
                    <a:bodyPr/>
                    <a:lstStyle/>
                    <a:p>
                      <a:endParaRPr lang="zh-CN"/>
                    </a:p>
                  </a:txBody>
                  <a:tcPr anchor="ctr"/>
                </a:tc>
                <a:tc hMerge="1">
                  <a:txBody>
                    <a:bodyPr/>
                    <a:lstStyle/>
                    <a:p>
                      <a:endParaRPr lang="zh-CN"/>
                    </a:p>
                  </a:txBody>
                  <a:tcPr anchor="ctr"/>
                </a:tc>
              </a:tr>
              <a:tr h="580312">
                <a:tc gridSpan="3">
                  <a:txBody>
                    <a:bodyPr/>
                    <a:lstStyle/>
                    <a:p>
                      <a:pPr algn="ctr"/>
                      <a:r>
                        <a:rPr lang="en-US" altLang="zh-CN" sz="1800" dirty="0" smtClean="0">
                          <a:solidFill>
                            <a:schemeClr val="tx1"/>
                          </a:solidFill>
                          <a:latin typeface="Microsoft YaHei" charset="-122"/>
                          <a:ea typeface="Microsoft YaHei" charset="-122"/>
                          <a:cs typeface="Microsoft YaHei" charset="-122"/>
                        </a:rPr>
                        <a:t>TCP</a:t>
                      </a:r>
                    </a:p>
                  </a:txBody>
                  <a:tcPr anchor="ctr"/>
                </a:tc>
                <a:tc hMerge="1">
                  <a:txBody>
                    <a:bodyPr/>
                    <a:lstStyle/>
                    <a:p>
                      <a:endParaRPr lang="zh-CN"/>
                    </a:p>
                  </a:txBody>
                  <a:tcPr anchor="ctr"/>
                </a:tc>
                <a:tc hMerge="1">
                  <a:txBody>
                    <a:bodyPr/>
                    <a:lstStyle/>
                    <a:p>
                      <a:endParaRPr lang="zh-CN"/>
                    </a:p>
                  </a:txBody>
                  <a:tcPr anchor="ctr"/>
                </a:tc>
              </a:tr>
              <a:tr h="580312">
                <a:tc gridSpan="3">
                  <a:txBody>
                    <a:bodyPr/>
                    <a:lstStyle/>
                    <a:p>
                      <a:pPr algn="ctr"/>
                      <a:r>
                        <a:rPr lang="en-US" altLang="zh-CN" sz="1800" dirty="0" smtClean="0">
                          <a:solidFill>
                            <a:schemeClr val="tx1"/>
                          </a:solidFill>
                          <a:latin typeface="Microsoft YaHei" charset="-122"/>
                          <a:ea typeface="Microsoft YaHei" charset="-122"/>
                          <a:cs typeface="Microsoft YaHei" charset="-122"/>
                        </a:rPr>
                        <a:t>IP</a:t>
                      </a:r>
                    </a:p>
                  </a:txBody>
                  <a:tcPr anchor="ctr"/>
                </a:tc>
                <a:tc hMerge="1">
                  <a:txBody>
                    <a:bodyPr/>
                    <a:lstStyle/>
                    <a:p>
                      <a:endParaRPr lang="zh-CN"/>
                    </a:p>
                  </a:txBody>
                  <a:tcPr anchor="ctr"/>
                </a:tc>
                <a:tc hMerge="1">
                  <a:txBody>
                    <a:bodyPr/>
                    <a:lstStyle/>
                    <a:p>
                      <a:endParaRPr lang="zh-CN"/>
                    </a:p>
                  </a:txBody>
                  <a:tcPr anchor="ctr"/>
                </a:tc>
              </a:tr>
            </a:tbl>
          </a:graphicData>
        </a:graphic>
      </p:graphicFrame>
    </p:spTree>
    <p:custDataLst>
      <p:tags r:id="rId1"/>
    </p:custDataLst>
    <p:extLst>
      <p:ext uri="{BB962C8B-B14F-4D97-AF65-F5344CB8AC3E}">
        <p14:creationId xmlns:p14="http://schemas.microsoft.com/office/powerpoint/2010/main" val="11204326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7663" y="1379836"/>
            <a:ext cx="11537031" cy="1200329"/>
          </a:xfrm>
          <a:prstGeom prst="rect">
            <a:avLst/>
          </a:prstGeom>
          <a:noFill/>
        </p:spPr>
        <p:txBody>
          <a:bodyPr wrap="square" rtlCol="0">
            <a:spAutoFit/>
          </a:bodyPr>
          <a:lstStyle/>
          <a:p>
            <a:pPr>
              <a:lnSpc>
                <a:spcPct val="150000"/>
              </a:lnSpc>
            </a:pPr>
            <a:r>
              <a:rPr lang="zh-CN" altLang="en-US" sz="2400" b="1" dirty="0" smtClean="0">
                <a:latin typeface="Microsoft YaHei" charset="-122"/>
                <a:ea typeface="Microsoft YaHei" charset="-122"/>
                <a:cs typeface="Microsoft YaHei" charset="-122"/>
              </a:rPr>
              <a:t>集中式</a:t>
            </a:r>
            <a:r>
              <a:rPr lang="zh-CN" altLang="en-US" sz="2400" b="1" dirty="0" smtClean="0">
                <a:latin typeface="Microsoft YaHei" charset="-122"/>
                <a:ea typeface="Microsoft YaHei" charset="-122"/>
                <a:cs typeface="Microsoft YaHei" charset="-122"/>
              </a:rPr>
              <a:t>控制：</a:t>
            </a:r>
            <a:r>
              <a:rPr lang="zh-CN" altLang="en-US" sz="2400" dirty="0" smtClean="0">
                <a:latin typeface="Microsoft YaHei" charset="-122"/>
                <a:ea typeface="Microsoft YaHei" charset="-122"/>
                <a:cs typeface="Microsoft YaHei" charset="-122"/>
              </a:rPr>
              <a:t>系统有一个主机负责调度其他通信站接入信道，从而避免冲突。</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方法：轮询。（轮叫轮询，传递轮询）</a:t>
            </a:r>
          </a:p>
        </p:txBody>
      </p:sp>
      <p:pic>
        <p:nvPicPr>
          <p:cNvPr id="11" name="图片 10"/>
          <p:cNvPicPr>
            <a:picLocks noChangeAspect="1"/>
          </p:cNvPicPr>
          <p:nvPr/>
        </p:nvPicPr>
        <p:blipFill>
          <a:blip r:embed="rId3"/>
          <a:stretch>
            <a:fillRect/>
          </a:stretch>
        </p:blipFill>
        <p:spPr>
          <a:xfrm>
            <a:off x="1716506" y="3045789"/>
            <a:ext cx="8827152" cy="3009256"/>
          </a:xfrm>
          <a:prstGeom prst="rect">
            <a:avLst/>
          </a:prstGeom>
        </p:spPr>
      </p:pic>
      <p:sp>
        <p:nvSpPr>
          <p:cNvPr id="6" name="文本框 2"/>
          <p:cNvSpPr txBox="1"/>
          <p:nvPr>
            <p:custDataLst>
              <p:tags r:id="rId1"/>
            </p:custDataLst>
          </p:nvPr>
        </p:nvSpPr>
        <p:spPr>
          <a:xfrm>
            <a:off x="157664" y="427097"/>
            <a:ext cx="616292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dirty="0" smtClean="0">
                <a:solidFill>
                  <a:schemeClr val="tx1"/>
                </a:solidFill>
                <a:latin typeface="Microsoft YaHei" charset="-122"/>
                <a:ea typeface="Microsoft YaHei" charset="-122"/>
                <a:cs typeface="Microsoft YaHei" charset="-122"/>
                <a:sym typeface="+mn-ea"/>
              </a:rPr>
              <a:t>受控</a:t>
            </a:r>
            <a:r>
              <a:rPr lang="zh-CN" altLang="en-US" sz="2400" dirty="0" smtClean="0">
                <a:solidFill>
                  <a:schemeClr val="tx1"/>
                </a:solidFill>
                <a:latin typeface="Microsoft YaHei" charset="-122"/>
                <a:ea typeface="Microsoft YaHei" charset="-122"/>
                <a:cs typeface="Microsoft YaHei" charset="-122"/>
                <a:sym typeface="+mn-ea"/>
              </a:rPr>
              <a:t>接入</a:t>
            </a:r>
            <a:r>
              <a:rPr lang="en-US" altLang="zh-CN" sz="2400" dirty="0" smtClean="0">
                <a:solidFill>
                  <a:schemeClr val="tx1"/>
                </a:solidFill>
                <a:latin typeface="Microsoft YaHei" charset="-122"/>
                <a:ea typeface="Microsoft YaHei" charset="-122"/>
                <a:cs typeface="Microsoft YaHei" charset="-122"/>
                <a:sym typeface="+mn-ea"/>
              </a:rPr>
              <a:t>MAC</a:t>
            </a:r>
            <a:r>
              <a:rPr lang="zh-CN" altLang="en-US" sz="2400" dirty="0" smtClean="0">
                <a:solidFill>
                  <a:schemeClr val="tx1"/>
                </a:solidFill>
                <a:latin typeface="Microsoft YaHei" charset="-122"/>
                <a:ea typeface="Microsoft YaHei" charset="-122"/>
                <a:cs typeface="Microsoft YaHei" charset="-122"/>
                <a:sym typeface="+mn-ea"/>
              </a:rPr>
              <a:t>协议</a:t>
            </a:r>
            <a:r>
              <a:rPr lang="en-US" altLang="zh-CN" sz="2400" dirty="0" smtClean="0">
                <a:solidFill>
                  <a:schemeClr val="tx1"/>
                </a:solidFill>
                <a:latin typeface="Microsoft YaHei" charset="-122"/>
                <a:ea typeface="Microsoft YaHei" charset="-122"/>
                <a:cs typeface="Microsoft YaHei" charset="-122"/>
                <a:sym typeface="+mn-ea"/>
              </a:rPr>
              <a:t>【</a:t>
            </a:r>
            <a:r>
              <a:rPr lang="zh-CN" altLang="en-US" sz="2400" dirty="0" smtClean="0">
                <a:solidFill>
                  <a:schemeClr val="tx1"/>
                </a:solidFill>
                <a:latin typeface="Microsoft YaHei" charset="-122"/>
                <a:ea typeface="Microsoft YaHei" charset="-122"/>
                <a:cs typeface="Microsoft YaHei" charset="-122"/>
                <a:sym typeface="+mn-ea"/>
              </a:rPr>
              <a:t>选择、填空</a:t>
            </a:r>
            <a:r>
              <a:rPr lang="en-US" altLang="zh-CN" sz="2400" dirty="0" smtClean="0">
                <a:solidFill>
                  <a:schemeClr val="tx1"/>
                </a:solidFill>
                <a:latin typeface="Microsoft YaHei" charset="-122"/>
                <a:ea typeface="Microsoft YaHei" charset="-122"/>
                <a:cs typeface="Microsoft YaHei" charset="-122"/>
                <a:sym typeface="+mn-ea"/>
              </a:rPr>
              <a:t>】</a:t>
            </a:r>
            <a:endParaRPr lang="en-US" altLang="zh-CN" sz="240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4"/>
          <p:cNvSpPr txBox="1"/>
          <p:nvPr/>
        </p:nvSpPr>
        <p:spPr>
          <a:xfrm>
            <a:off x="494549" y="905097"/>
            <a:ext cx="11298324" cy="3416320"/>
          </a:xfrm>
          <a:prstGeom prst="rect">
            <a:avLst/>
          </a:prstGeom>
          <a:noFill/>
        </p:spPr>
        <p:txBody>
          <a:bodyPr wrap="square" rtlCol="0">
            <a:spAutoFit/>
          </a:bodyPr>
          <a:lstStyle/>
          <a:p>
            <a:pPr>
              <a:lnSpc>
                <a:spcPct val="150000"/>
              </a:lnSpc>
            </a:pPr>
            <a:r>
              <a:rPr lang="zh-CN" altLang="en-US" sz="2400" b="1" dirty="0" smtClean="0">
                <a:latin typeface="Microsoft YaHei" charset="-122"/>
                <a:ea typeface="Microsoft YaHei" charset="-122"/>
                <a:cs typeface="Microsoft YaHei" charset="-122"/>
              </a:rPr>
              <a:t>虚</a:t>
            </a:r>
            <a:r>
              <a:rPr lang="zh-CN" altLang="en-US" sz="2400" b="1" dirty="0">
                <a:latin typeface="Microsoft YaHei" charset="-122"/>
                <a:ea typeface="Microsoft YaHei" charset="-122"/>
                <a:cs typeface="Microsoft YaHei" charset="-122"/>
              </a:rPr>
              <a:t>拟专用网</a:t>
            </a:r>
            <a:r>
              <a:rPr lang="en-US" altLang="zh-CN" sz="2400" b="1" dirty="0">
                <a:latin typeface="Microsoft YaHei" charset="-122"/>
                <a:ea typeface="Microsoft YaHei" charset="-122"/>
                <a:cs typeface="Microsoft YaHei" charset="-122"/>
              </a:rPr>
              <a:t>VPN </a:t>
            </a:r>
          </a:p>
          <a:p>
            <a:pPr>
              <a:lnSpc>
                <a:spcPct val="150000"/>
              </a:lnSpc>
            </a:pPr>
            <a:r>
              <a:rPr lang="zh-CN" altLang="en-US" sz="2400" dirty="0" smtClean="0">
                <a:latin typeface="Microsoft YaHei" charset="-122"/>
                <a:ea typeface="Microsoft YaHei" charset="-122"/>
                <a:cs typeface="Microsoft YaHei" charset="-122"/>
              </a:rPr>
              <a:t>建立</a:t>
            </a:r>
            <a:r>
              <a:rPr lang="zh-CN" altLang="en-US" sz="2400" dirty="0">
                <a:latin typeface="Microsoft YaHei" charset="-122"/>
                <a:ea typeface="Microsoft YaHei" charset="-122"/>
                <a:cs typeface="Microsoft YaHei" charset="-122"/>
              </a:rPr>
              <a:t>在公共网络上的安全通道，是用户通过</a:t>
            </a:r>
            <a:r>
              <a:rPr lang="zh-CN" altLang="en-US" sz="2400" dirty="0">
                <a:solidFill>
                  <a:srgbClr val="FF0000"/>
                </a:solidFill>
                <a:latin typeface="Microsoft YaHei" charset="-122"/>
                <a:ea typeface="Microsoft YaHei" charset="-122"/>
                <a:cs typeface="Microsoft YaHei" charset="-122"/>
              </a:rPr>
              <a:t>公用网络</a:t>
            </a:r>
            <a:r>
              <a:rPr lang="zh-CN" altLang="en-US" sz="2400" dirty="0">
                <a:latin typeface="Microsoft YaHei" charset="-122"/>
                <a:ea typeface="Microsoft YaHei" charset="-122"/>
                <a:cs typeface="Microsoft YaHei" charset="-122"/>
              </a:rPr>
              <a:t>建立的临时的、安全的连接。 实现远程用户、分支机构、业务伙伴等与机构总部网络的安全连接，从而构建针对 特定组织机构的专用网络</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虚拟</a:t>
            </a:r>
            <a:r>
              <a:rPr lang="zh-CN" altLang="en-US" sz="2400" dirty="0">
                <a:latin typeface="Microsoft YaHei" charset="-122"/>
                <a:ea typeface="Microsoft YaHei" charset="-122"/>
                <a:cs typeface="Microsoft YaHei" charset="-122"/>
              </a:rPr>
              <a:t>专用网最重要的特点就是</a:t>
            </a:r>
            <a:r>
              <a:rPr lang="zh-CN" altLang="en-US" sz="2400" dirty="0">
                <a:solidFill>
                  <a:srgbClr val="FF0000"/>
                </a:solidFill>
                <a:latin typeface="Microsoft YaHei" charset="-122"/>
                <a:ea typeface="Microsoft YaHei" charset="-122"/>
                <a:cs typeface="Microsoft YaHei" charset="-122"/>
              </a:rPr>
              <a:t>虚拟</a:t>
            </a:r>
            <a:r>
              <a:rPr lang="zh-CN" altLang="en-US" sz="2400" dirty="0">
                <a:latin typeface="Microsoft YaHei" charset="-122"/>
                <a:ea typeface="Microsoft YaHei" charset="-122"/>
                <a:cs typeface="Microsoft YaHei" charset="-122"/>
              </a:rPr>
              <a:t>。 </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关键</a:t>
            </a:r>
            <a:r>
              <a:rPr lang="zh-CN" altLang="en-US" sz="2400" dirty="0" smtClean="0">
                <a:latin typeface="Microsoft YaHei" charset="-122"/>
                <a:ea typeface="Microsoft YaHei" charset="-122"/>
                <a:cs typeface="Microsoft YaHei" charset="-122"/>
              </a:rPr>
              <a:t>技术：隧道</a:t>
            </a:r>
            <a:r>
              <a:rPr lang="zh-CN" altLang="en-US" sz="2400" dirty="0">
                <a:latin typeface="Microsoft YaHei" charset="-122"/>
                <a:ea typeface="Microsoft YaHei" charset="-122"/>
                <a:cs typeface="Microsoft YaHei" charset="-122"/>
              </a:rPr>
              <a:t>技术，如</a:t>
            </a:r>
            <a:r>
              <a:rPr lang="en-US" altLang="zh-CN" sz="2400" dirty="0" err="1">
                <a:latin typeface="Microsoft YaHei" charset="-122"/>
                <a:ea typeface="Microsoft YaHei" charset="-122"/>
                <a:cs typeface="Microsoft YaHei" charset="-122"/>
              </a:rPr>
              <a:t>IPSec</a:t>
            </a:r>
            <a:r>
              <a:rPr lang="zh-CN" altLang="en-US" sz="2400" dirty="0">
                <a:latin typeface="Microsoft YaHei" charset="-122"/>
                <a:ea typeface="Microsoft YaHei" charset="-122"/>
                <a:cs typeface="Microsoft YaHei" charset="-122"/>
              </a:rPr>
              <a:t>。 </a:t>
            </a:r>
          </a:p>
        </p:txBody>
      </p:sp>
    </p:spTree>
    <p:extLst>
      <p:ext uri="{BB962C8B-B14F-4D97-AF65-F5344CB8AC3E}">
        <p14:creationId xmlns:p14="http://schemas.microsoft.com/office/powerpoint/2010/main" val="118876183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3551" y="950977"/>
            <a:ext cx="10721618" cy="2308324"/>
          </a:xfrm>
          <a:prstGeom prst="rect">
            <a:avLst/>
          </a:prstGeom>
          <a:noFill/>
        </p:spPr>
        <p:txBody>
          <a:bodyPr wrap="square" rtlCol="0">
            <a:spAutoFit/>
          </a:bodyPr>
          <a:lstStyle/>
          <a:p>
            <a:pPr>
              <a:lnSpc>
                <a:spcPct val="150000"/>
              </a:lnSpc>
            </a:pPr>
            <a:r>
              <a:rPr lang="zh-CN" altLang="en-US" sz="2400" b="1" dirty="0" smtClean="0">
                <a:latin typeface="Microsoft YaHei" charset="-122"/>
                <a:ea typeface="Microsoft YaHei" charset="-122"/>
                <a:cs typeface="Microsoft YaHei" charset="-122"/>
              </a:rPr>
              <a:t>隧道</a:t>
            </a:r>
            <a:r>
              <a:rPr lang="zh-CN" altLang="en-US"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通过</a:t>
            </a:r>
            <a:r>
              <a:rPr lang="en-US" altLang="zh-CN" sz="2400" dirty="0" smtClean="0">
                <a:latin typeface="Microsoft YaHei" charset="-122"/>
                <a:ea typeface="Microsoft YaHei" charset="-122"/>
                <a:cs typeface="Microsoft YaHei" charset="-122"/>
              </a:rPr>
              <a:t>Internet</a:t>
            </a:r>
            <a:r>
              <a:rPr lang="zh-CN" altLang="en-US" sz="2400" dirty="0" smtClean="0">
                <a:latin typeface="Microsoft YaHei" charset="-122"/>
                <a:ea typeface="Microsoft YaHei" charset="-122"/>
                <a:cs typeface="Microsoft YaHei" charset="-122"/>
              </a:rPr>
              <a:t>提供的点对点的数据传输的安全通道</a:t>
            </a:r>
            <a:r>
              <a:rPr lang="zh-CN" altLang="en-US" sz="2400" dirty="0" smtClean="0">
                <a:latin typeface="Microsoft YaHei" charset="-122"/>
                <a:ea typeface="Microsoft YaHei" charset="-122"/>
                <a:cs typeface="Microsoft YaHei" charset="-122"/>
              </a:rPr>
              <a:t>。通过</a:t>
            </a:r>
            <a:r>
              <a:rPr lang="zh-CN" altLang="en-US" sz="2400" dirty="0" smtClean="0">
                <a:latin typeface="Microsoft YaHei" charset="-122"/>
                <a:ea typeface="Microsoft YaHei" charset="-122"/>
                <a:cs typeface="Microsoft YaHei" charset="-122"/>
              </a:rPr>
              <a:t>数据加密保证安全。</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数据进入隧道时，由</a:t>
            </a:r>
            <a:r>
              <a:rPr lang="en-US" altLang="zh-CN" sz="2400" dirty="0" smtClean="0">
                <a:latin typeface="Microsoft YaHei" charset="-122"/>
                <a:ea typeface="Microsoft YaHei" charset="-122"/>
                <a:cs typeface="Microsoft YaHei" charset="-122"/>
              </a:rPr>
              <a:t>VPN</a:t>
            </a:r>
            <a:r>
              <a:rPr lang="zh-CN" altLang="en-US" sz="2400" dirty="0" smtClean="0">
                <a:latin typeface="Microsoft YaHei" charset="-122"/>
                <a:ea typeface="Microsoft YaHei" charset="-122"/>
                <a:cs typeface="Microsoft YaHei" charset="-122"/>
              </a:rPr>
              <a:t>封装成</a:t>
            </a:r>
            <a:r>
              <a:rPr lang="en-US" altLang="zh-CN" sz="2400" dirty="0" smtClean="0">
                <a:latin typeface="Microsoft YaHei" charset="-122"/>
                <a:ea typeface="Microsoft YaHei" charset="-122"/>
                <a:cs typeface="Microsoft YaHei" charset="-122"/>
              </a:rPr>
              <a:t>IP</a:t>
            </a:r>
            <a:r>
              <a:rPr lang="zh-CN" altLang="en-US" sz="2400" dirty="0" smtClean="0">
                <a:latin typeface="Microsoft YaHei" charset="-122"/>
                <a:ea typeface="Microsoft YaHei" charset="-122"/>
                <a:cs typeface="Microsoft YaHei" charset="-122"/>
              </a:rPr>
              <a:t>数据报，通过隧道在</a:t>
            </a:r>
            <a:r>
              <a:rPr lang="en-US" altLang="zh-CN" sz="2400" dirty="0" smtClean="0">
                <a:latin typeface="Microsoft YaHei" charset="-122"/>
                <a:ea typeface="Microsoft YaHei" charset="-122"/>
                <a:cs typeface="Microsoft YaHei" charset="-122"/>
                <a:sym typeface="+mn-ea"/>
              </a:rPr>
              <a:t>Internet</a:t>
            </a:r>
            <a:r>
              <a:rPr lang="zh-CN" altLang="en-US" sz="2400" dirty="0" smtClean="0">
                <a:latin typeface="Microsoft YaHei" charset="-122"/>
                <a:ea typeface="Microsoft YaHei" charset="-122"/>
                <a:cs typeface="Microsoft YaHei" charset="-122"/>
                <a:sym typeface="+mn-ea"/>
              </a:rPr>
              <a:t>上传输；     </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 </a:t>
            </a:r>
            <a:r>
              <a:rPr lang="zh-CN" altLang="en-US" sz="2400" dirty="0" smtClean="0">
                <a:latin typeface="Microsoft YaHei" charset="-122"/>
                <a:ea typeface="Microsoft YaHei" charset="-122"/>
                <a:cs typeface="Microsoft YaHei" charset="-122"/>
                <a:sym typeface="+mn-ea"/>
              </a:rPr>
              <a:t>      离开隧道后，进行解装，数据便不再受</a:t>
            </a:r>
            <a:r>
              <a:rPr lang="en-US" altLang="zh-CN" sz="2400" dirty="0" smtClean="0">
                <a:latin typeface="Microsoft YaHei" charset="-122"/>
                <a:ea typeface="Microsoft YaHei" charset="-122"/>
                <a:cs typeface="Microsoft YaHei" charset="-122"/>
                <a:sym typeface="+mn-ea"/>
              </a:rPr>
              <a:t>VPN</a:t>
            </a:r>
            <a:r>
              <a:rPr lang="zh-CN" altLang="en-US" sz="2400" dirty="0" smtClean="0">
                <a:latin typeface="Microsoft YaHei" charset="-122"/>
                <a:ea typeface="Microsoft YaHei" charset="-122"/>
                <a:cs typeface="Microsoft YaHei" charset="-122"/>
                <a:sym typeface="+mn-ea"/>
              </a:rPr>
              <a:t>保护。</a:t>
            </a:r>
          </a:p>
        </p:txBody>
      </p:sp>
    </p:spTree>
    <p:extLst>
      <p:ext uri="{BB962C8B-B14F-4D97-AF65-F5344CB8AC3E}">
        <p14:creationId xmlns:p14="http://schemas.microsoft.com/office/powerpoint/2010/main" val="124067096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0801" y="461801"/>
            <a:ext cx="11249991" cy="2862322"/>
          </a:xfrm>
          <a:prstGeom prst="rect">
            <a:avLst/>
          </a:prstGeom>
          <a:noFill/>
          <a:ln>
            <a:solidFill>
              <a:schemeClr val="tx1"/>
            </a:solidFill>
          </a:ln>
        </p:spPr>
        <p:txBody>
          <a:bodyPr wrap="square" rtlCol="0">
            <a:spAutoFit/>
          </a:bodyPr>
          <a:lstStyle/>
          <a:p>
            <a:pPr>
              <a:lnSpc>
                <a:spcPct val="150000"/>
              </a:lnSpc>
            </a:pPr>
            <a:r>
              <a:rPr lang="en-US" altLang="zh-CN" sz="2400" b="1" dirty="0" err="1" smtClean="0">
                <a:latin typeface="Microsoft YaHei" charset="-122"/>
                <a:ea typeface="Microsoft YaHei" charset="-122"/>
                <a:cs typeface="Microsoft YaHei" charset="-122"/>
              </a:rPr>
              <a:t>IPSec</a:t>
            </a:r>
            <a:r>
              <a:rPr lang="zh-CN" altLang="en-US" sz="2400" b="1" dirty="0">
                <a:latin typeface="Microsoft YaHei" charset="-122"/>
                <a:ea typeface="Microsoft YaHei" charset="-122"/>
                <a:cs typeface="Microsoft YaHei" charset="-122"/>
              </a:rPr>
              <a:t>体系简介 </a:t>
            </a:r>
          </a:p>
          <a:p>
            <a:pPr>
              <a:lnSpc>
                <a:spcPct val="150000"/>
              </a:lnSpc>
            </a:pPr>
            <a:r>
              <a:rPr lang="en-US" altLang="zh-CN" sz="2400" dirty="0" err="1">
                <a:latin typeface="Microsoft YaHei" charset="-122"/>
                <a:ea typeface="Microsoft YaHei" charset="-122"/>
                <a:cs typeface="Microsoft YaHei" charset="-122"/>
                <a:sym typeface="+mn-ea"/>
              </a:rPr>
              <a:t>IPSec</a:t>
            </a:r>
            <a:r>
              <a:rPr lang="zh-CN" altLang="en-US" sz="2400" dirty="0">
                <a:latin typeface="Microsoft YaHei" charset="-122"/>
                <a:ea typeface="Microsoft YaHei" charset="-122"/>
                <a:cs typeface="Microsoft YaHei" charset="-122"/>
                <a:sym typeface="+mn-ea"/>
              </a:rPr>
              <a:t>是网络层使用最广泛的安全协议</a:t>
            </a:r>
            <a:r>
              <a:rPr lang="zh-CN" altLang="en-US" sz="2400" dirty="0" smtClean="0">
                <a:latin typeface="Microsoft YaHei" charset="-122"/>
                <a:ea typeface="Microsoft YaHei" charset="-122"/>
                <a:cs typeface="Microsoft YaHei" charset="-122"/>
                <a:sym typeface="+mn-ea"/>
              </a:rPr>
              <a:t>，是</a:t>
            </a:r>
            <a:r>
              <a:rPr lang="zh-CN" altLang="en-US" sz="2400" dirty="0">
                <a:latin typeface="Microsoft YaHei" charset="-122"/>
                <a:ea typeface="Microsoft YaHei" charset="-122"/>
                <a:cs typeface="Microsoft YaHei" charset="-122"/>
                <a:sym typeface="+mn-ea"/>
              </a:rPr>
              <a:t>一个</a:t>
            </a:r>
            <a:r>
              <a:rPr lang="zh-CN" altLang="en-US" sz="2400" dirty="0" smtClean="0">
                <a:latin typeface="Microsoft YaHei" charset="-122"/>
                <a:ea typeface="Microsoft YaHei" charset="-122"/>
                <a:cs typeface="Microsoft YaHei" charset="-122"/>
                <a:sym typeface="+mn-ea"/>
              </a:rPr>
              <a:t>安全</a:t>
            </a:r>
            <a:r>
              <a:rPr lang="zh-CN" altLang="en-US" sz="2400" dirty="0">
                <a:latin typeface="Microsoft YaHei" charset="-122"/>
                <a:ea typeface="Microsoft YaHei" charset="-122"/>
                <a:cs typeface="Microsoft YaHei" charset="-122"/>
                <a:sym typeface="+mn-ea"/>
              </a:rPr>
              <a:t>体系。 </a:t>
            </a:r>
          </a:p>
          <a:p>
            <a:pPr>
              <a:lnSpc>
                <a:spcPct val="150000"/>
              </a:lnSpc>
            </a:pPr>
            <a:r>
              <a:rPr lang="zh-CN" altLang="en-US" sz="2400" dirty="0">
                <a:latin typeface="Microsoft YaHei" charset="-122"/>
                <a:ea typeface="Microsoft YaHei" charset="-122"/>
                <a:cs typeface="Microsoft YaHei" charset="-122"/>
                <a:sym typeface="+mn-ea"/>
              </a:rPr>
              <a:t>主要</a:t>
            </a:r>
            <a:r>
              <a:rPr lang="zh-CN" altLang="en-US" sz="2400" dirty="0" smtClean="0">
                <a:latin typeface="Microsoft YaHei" charset="-122"/>
                <a:ea typeface="Microsoft YaHei" charset="-122"/>
                <a:cs typeface="Microsoft YaHei" charset="-122"/>
                <a:sym typeface="+mn-ea"/>
              </a:rPr>
              <a:t>包括：</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 </a:t>
            </a:r>
            <a:r>
              <a:rPr lang="zh-CN" altLang="en-US" sz="2400" dirty="0" smtClean="0">
                <a:latin typeface="Microsoft YaHei" charset="-122"/>
                <a:ea typeface="Microsoft YaHei" charset="-122"/>
                <a:cs typeface="Microsoft YaHei" charset="-122"/>
                <a:sym typeface="+mn-ea"/>
              </a:rPr>
              <a:t>      </a:t>
            </a:r>
            <a:r>
              <a:rPr lang="zh-CN" altLang="en-US" sz="2400" dirty="0" smtClean="0">
                <a:solidFill>
                  <a:srgbClr val="FF0000"/>
                </a:solidFill>
                <a:latin typeface="Microsoft YaHei" charset="-122"/>
                <a:ea typeface="Microsoft YaHei" charset="-122"/>
                <a:cs typeface="Microsoft YaHei" charset="-122"/>
                <a:sym typeface="+mn-ea"/>
              </a:rPr>
              <a:t>封装</a:t>
            </a:r>
            <a:r>
              <a:rPr lang="zh-CN" altLang="en-US" sz="2400" dirty="0">
                <a:solidFill>
                  <a:srgbClr val="FF0000"/>
                </a:solidFill>
                <a:latin typeface="Microsoft YaHei" charset="-122"/>
                <a:ea typeface="Microsoft YaHei" charset="-122"/>
                <a:cs typeface="Microsoft YaHei" charset="-122"/>
                <a:sym typeface="+mn-ea"/>
              </a:rPr>
              <a:t>安全载荷协议</a:t>
            </a:r>
            <a:r>
              <a:rPr lang="en-US" altLang="zh-CN" sz="2400" dirty="0">
                <a:solidFill>
                  <a:srgbClr val="FF0000"/>
                </a:solidFill>
                <a:latin typeface="Microsoft YaHei" charset="-122"/>
                <a:ea typeface="Microsoft YaHei" charset="-122"/>
                <a:cs typeface="Microsoft YaHei" charset="-122"/>
                <a:sym typeface="+mn-ea"/>
              </a:rPr>
              <a:t>( ESP</a:t>
            </a:r>
            <a:r>
              <a:rPr lang="en-US" altLang="zh-CN" sz="2400" dirty="0" smtClean="0">
                <a:solidFill>
                  <a:srgbClr val="FF0000"/>
                </a:solidFill>
                <a:latin typeface="Microsoft YaHei" charset="-122"/>
                <a:ea typeface="Microsoft YaHei" charset="-122"/>
                <a:cs typeface="Microsoft YaHei" charset="-122"/>
                <a:sym typeface="+mn-ea"/>
              </a:rPr>
              <a:t>)</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 </a:t>
            </a:r>
            <a:r>
              <a:rPr lang="zh-CN" altLang="en-US" sz="2400" dirty="0" smtClean="0">
                <a:latin typeface="Microsoft YaHei" charset="-122"/>
                <a:ea typeface="Microsoft YaHei" charset="-122"/>
                <a:cs typeface="Microsoft YaHei" charset="-122"/>
                <a:sym typeface="+mn-ea"/>
              </a:rPr>
              <a:t>      </a:t>
            </a:r>
            <a:r>
              <a:rPr lang="zh-CN" altLang="en-US" sz="2400" dirty="0" smtClean="0">
                <a:solidFill>
                  <a:srgbClr val="FF0000"/>
                </a:solidFill>
                <a:latin typeface="Microsoft YaHei" charset="-122"/>
                <a:ea typeface="Microsoft YaHei" charset="-122"/>
                <a:cs typeface="Microsoft YaHei" charset="-122"/>
                <a:sym typeface="+mn-ea"/>
              </a:rPr>
              <a:t>认证</a:t>
            </a:r>
            <a:r>
              <a:rPr lang="zh-CN" altLang="en-US" sz="2400" dirty="0">
                <a:solidFill>
                  <a:srgbClr val="FF0000"/>
                </a:solidFill>
                <a:latin typeface="Microsoft YaHei" charset="-122"/>
                <a:ea typeface="Microsoft YaHei" charset="-122"/>
                <a:cs typeface="Microsoft YaHei" charset="-122"/>
                <a:sym typeface="+mn-ea"/>
              </a:rPr>
              <a:t>头</a:t>
            </a:r>
            <a:r>
              <a:rPr lang="en-US" altLang="zh-CN" sz="2400" dirty="0">
                <a:solidFill>
                  <a:srgbClr val="FF0000"/>
                </a:solidFill>
                <a:latin typeface="Microsoft YaHei" charset="-122"/>
                <a:ea typeface="Microsoft YaHei" charset="-122"/>
                <a:cs typeface="Microsoft YaHei" charset="-122"/>
                <a:sym typeface="+mn-ea"/>
              </a:rPr>
              <a:t>( AH)</a:t>
            </a:r>
            <a:r>
              <a:rPr lang="zh-CN" altLang="en-US" sz="2400" dirty="0" smtClean="0">
                <a:solidFill>
                  <a:srgbClr val="FF0000"/>
                </a:solidFill>
                <a:latin typeface="Microsoft YaHei" charset="-122"/>
                <a:ea typeface="Microsoft YaHei" charset="-122"/>
                <a:cs typeface="Microsoft YaHei" charset="-122"/>
                <a:sym typeface="+mn-ea"/>
              </a:rPr>
              <a:t>协议</a:t>
            </a:r>
            <a:endParaRPr lang="en-US" altLang="zh-CN" sz="2400" dirty="0" smtClean="0">
              <a:latin typeface="Microsoft YaHei" charset="-122"/>
              <a:ea typeface="Microsoft YaHei" charset="-122"/>
              <a:cs typeface="Microsoft YaHei" charset="-122"/>
              <a:sym typeface="+mn-ea"/>
            </a:endParaRPr>
          </a:p>
        </p:txBody>
      </p:sp>
      <p:sp>
        <p:nvSpPr>
          <p:cNvPr id="6" name="TextBox 2"/>
          <p:cNvSpPr txBox="1"/>
          <p:nvPr/>
        </p:nvSpPr>
        <p:spPr>
          <a:xfrm>
            <a:off x="590801" y="3882404"/>
            <a:ext cx="10988734" cy="2308324"/>
          </a:xfrm>
          <a:prstGeom prst="rect">
            <a:avLst/>
          </a:prstGeom>
          <a:noFill/>
          <a:ln>
            <a:solidFill>
              <a:schemeClr val="tx1"/>
            </a:solidFill>
          </a:ln>
        </p:spPr>
        <p:txBody>
          <a:bodyPr wrap="square" rtlCol="0">
            <a:spAutoFit/>
          </a:bodyPr>
          <a:lstStyle/>
          <a:p>
            <a:pPr>
              <a:lnSpc>
                <a:spcPct val="150000"/>
              </a:lnSpc>
            </a:pPr>
            <a:r>
              <a:rPr lang="en-US" altLang="zh-CN" sz="2400" b="1" dirty="0" err="1" smtClean="0">
                <a:latin typeface="Microsoft YaHei" charset="-122"/>
                <a:ea typeface="Microsoft YaHei" charset="-122"/>
                <a:cs typeface="Microsoft YaHei" charset="-122"/>
              </a:rPr>
              <a:t>IPSec</a:t>
            </a:r>
            <a:r>
              <a:rPr lang="zh-CN" altLang="en-US" sz="2400" b="1" dirty="0">
                <a:latin typeface="Microsoft YaHei" charset="-122"/>
                <a:ea typeface="Microsoft YaHei" charset="-122"/>
                <a:cs typeface="Microsoft YaHei" charset="-122"/>
              </a:rPr>
              <a:t>传输</a:t>
            </a:r>
            <a:r>
              <a:rPr lang="zh-CN" altLang="en-US" sz="2400" b="1" dirty="0" smtClean="0">
                <a:latin typeface="Microsoft YaHei" charset="-122"/>
                <a:ea typeface="Microsoft YaHei" charset="-122"/>
                <a:cs typeface="Microsoft YaHei" charset="-122"/>
              </a:rPr>
              <a:t>模式：传输</a:t>
            </a:r>
            <a:r>
              <a:rPr lang="zh-CN" altLang="en-US" sz="2400" b="1" dirty="0">
                <a:latin typeface="Microsoft YaHei" charset="-122"/>
                <a:ea typeface="Microsoft YaHei" charset="-122"/>
                <a:cs typeface="Microsoft YaHei" charset="-122"/>
              </a:rPr>
              <a:t>模式和隧道模式 </a:t>
            </a:r>
            <a:endParaRPr lang="en-US" altLang="zh-CN" sz="2400" b="1"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传输</a:t>
            </a:r>
            <a:r>
              <a:rPr lang="zh-CN" altLang="en-US" sz="2400" dirty="0" smtClean="0">
                <a:latin typeface="Microsoft YaHei" charset="-122"/>
                <a:ea typeface="Microsoft YaHei" charset="-122"/>
                <a:cs typeface="Microsoft YaHei" charset="-122"/>
              </a:rPr>
              <a:t>模式：主机模式。</a:t>
            </a:r>
            <a:r>
              <a:rPr lang="en-US" altLang="zh-CN" sz="2400" dirty="0" err="1" smtClean="0">
                <a:latin typeface="Microsoft YaHei" charset="-122"/>
                <a:ea typeface="Microsoft YaHei" charset="-122"/>
                <a:cs typeface="Microsoft YaHei" charset="-122"/>
              </a:rPr>
              <a:t>IPSec</a:t>
            </a:r>
            <a:r>
              <a:rPr lang="zh-CN" altLang="en-US" sz="2400" dirty="0">
                <a:latin typeface="Microsoft YaHei" charset="-122"/>
                <a:ea typeface="Microsoft YaHei" charset="-122"/>
                <a:cs typeface="Microsoft YaHei" charset="-122"/>
              </a:rPr>
              <a:t>数据报的发送和接收都由端系统完成。 </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隧道</a:t>
            </a:r>
            <a:r>
              <a:rPr lang="zh-CN" altLang="en-US" sz="2400" dirty="0" smtClean="0">
                <a:latin typeface="Microsoft YaHei" charset="-122"/>
                <a:ea typeface="Microsoft YaHei" charset="-122"/>
                <a:cs typeface="Microsoft YaHei" charset="-122"/>
              </a:rPr>
              <a:t>模式：将</a:t>
            </a:r>
            <a:r>
              <a:rPr lang="en-US" altLang="zh-CN" sz="2400" dirty="0" err="1">
                <a:latin typeface="Microsoft YaHei" charset="-122"/>
                <a:ea typeface="Microsoft YaHei" charset="-122"/>
                <a:cs typeface="Microsoft YaHei" charset="-122"/>
              </a:rPr>
              <a:t>IPSec</a:t>
            </a:r>
            <a:r>
              <a:rPr lang="zh-CN" altLang="en-US" sz="2400" dirty="0">
                <a:latin typeface="Microsoft YaHei" charset="-122"/>
                <a:ea typeface="Microsoft YaHei" charset="-122"/>
                <a:cs typeface="Microsoft YaHei" charset="-122"/>
              </a:rPr>
              <a:t>的功能部署在网络边缘的路由器上，</a:t>
            </a:r>
            <a:r>
              <a:rPr lang="zh-CN" altLang="en-US" sz="2400" dirty="0" smtClean="0">
                <a:latin typeface="Microsoft YaHei" charset="-122"/>
                <a:ea typeface="Microsoft YaHei" charset="-122"/>
                <a:cs typeface="Microsoft YaHei" charset="-122"/>
              </a:rPr>
              <a:t>路由器之间建立安全隧道</a:t>
            </a:r>
            <a:r>
              <a:rPr lang="zh-CN" altLang="en-US" sz="2400" dirty="0">
                <a:latin typeface="Microsoft YaHei" charset="-122"/>
                <a:ea typeface="Microsoft YaHei" charset="-122"/>
                <a:cs typeface="Microsoft YaHei" charset="-122"/>
              </a:rPr>
              <a:t>，数据报在其中封装传输。 </a:t>
            </a:r>
          </a:p>
        </p:txBody>
      </p:sp>
    </p:spTree>
    <p:extLst>
      <p:ext uri="{BB962C8B-B14F-4D97-AF65-F5344CB8AC3E}">
        <p14:creationId xmlns:p14="http://schemas.microsoft.com/office/powerpoint/2010/main" val="202757027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nvSpPr>
        <p:spPr>
          <a:xfrm>
            <a:off x="1118983" y="1127441"/>
            <a:ext cx="10002190" cy="2861310"/>
          </a:xfrm>
          <a:prstGeom prst="rect">
            <a:avLst/>
          </a:prstGeom>
          <a:noFill/>
        </p:spPr>
        <p:txBody>
          <a:bodyPr wrap="square" rtlCol="0">
            <a:spAutoFit/>
          </a:bodyPr>
          <a:lstStyle/>
          <a:p>
            <a:pPr>
              <a:lnSpc>
                <a:spcPct val="150000"/>
              </a:lnSpc>
            </a:pPr>
            <a:r>
              <a:rPr lang="zh-CN" altLang="en-US" sz="2400" b="1" dirty="0" smtClean="0">
                <a:latin typeface="Microsoft YaHei" charset="-122"/>
                <a:ea typeface="Microsoft YaHei" charset="-122"/>
                <a:cs typeface="Microsoft YaHei" charset="-122"/>
              </a:rPr>
              <a:t>传输</a:t>
            </a:r>
            <a:r>
              <a:rPr lang="zh-CN" altLang="en-US" sz="2400" b="1" dirty="0" smtClean="0">
                <a:latin typeface="Microsoft YaHei" charset="-122"/>
                <a:ea typeface="Microsoft YaHei" charset="-122"/>
                <a:cs typeface="Microsoft YaHei" charset="-122"/>
              </a:rPr>
              <a:t>模式和协议组合</a:t>
            </a: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、传输模式</a:t>
            </a:r>
            <a:r>
              <a:rPr lang="en-US" altLang="zh-CN" sz="2400" dirty="0" smtClean="0">
                <a:latin typeface="Microsoft YaHei" charset="-122"/>
                <a:ea typeface="Microsoft YaHei" charset="-122"/>
                <a:cs typeface="Microsoft YaHei" charset="-122"/>
              </a:rPr>
              <a:t>AH</a:t>
            </a: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、隧道模式</a:t>
            </a:r>
            <a:r>
              <a:rPr lang="en-US" altLang="zh-CN" sz="2400" dirty="0" smtClean="0">
                <a:latin typeface="Microsoft YaHei" charset="-122"/>
                <a:ea typeface="Microsoft YaHei" charset="-122"/>
                <a:cs typeface="Microsoft YaHei" charset="-122"/>
              </a:rPr>
              <a:t>AH</a:t>
            </a: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、传输模式</a:t>
            </a:r>
            <a:r>
              <a:rPr lang="en-US" altLang="zh-CN" sz="2400" dirty="0" smtClean="0">
                <a:latin typeface="Microsoft YaHei" charset="-122"/>
                <a:ea typeface="Microsoft YaHei" charset="-122"/>
                <a:cs typeface="Microsoft YaHei" charset="-122"/>
              </a:rPr>
              <a:t>ESP</a:t>
            </a:r>
          </a:p>
          <a:p>
            <a:pPr>
              <a:lnSpc>
                <a:spcPct val="150000"/>
              </a:lnSpc>
            </a:pPr>
            <a:r>
              <a:rPr lang="zh-CN" altLang="en-US" sz="2400" b="1" dirty="0" smtClean="0">
                <a:latin typeface="Microsoft YaHei" charset="-122"/>
                <a:ea typeface="Microsoft YaHei" charset="-122"/>
                <a:cs typeface="Microsoft YaHei" charset="-122"/>
              </a:rPr>
              <a:t>  </a:t>
            </a:r>
            <a:r>
              <a:rPr lang="en-US" altLang="zh-CN" sz="2400" b="1" dirty="0" smtClean="0">
                <a:latin typeface="Microsoft YaHei" charset="-122"/>
                <a:ea typeface="Microsoft YaHei" charset="-122"/>
                <a:cs typeface="Microsoft YaHei" charset="-122"/>
              </a:rPr>
              <a:t>4</a:t>
            </a:r>
            <a:r>
              <a:rPr lang="zh-CN" altLang="en-US" sz="2400" b="1" dirty="0" smtClean="0">
                <a:latin typeface="Microsoft YaHei" charset="-122"/>
                <a:ea typeface="Microsoft YaHei" charset="-122"/>
                <a:cs typeface="Microsoft YaHei" charset="-122"/>
              </a:rPr>
              <a:t>、隧道模式</a:t>
            </a:r>
            <a:r>
              <a:rPr lang="en-US" altLang="zh-CN" sz="2400" b="1" dirty="0" smtClean="0">
                <a:latin typeface="Microsoft YaHei" charset="-122"/>
                <a:ea typeface="Microsoft YaHei" charset="-122"/>
                <a:cs typeface="Microsoft YaHei" charset="-122"/>
              </a:rPr>
              <a:t>ESP</a:t>
            </a:r>
            <a:r>
              <a:rPr lang="zh-CN" altLang="en-US" sz="2400" b="1" dirty="0" smtClean="0">
                <a:latin typeface="Microsoft YaHei" charset="-122"/>
                <a:ea typeface="Microsoft YaHei" charset="-122"/>
                <a:cs typeface="Microsoft YaHei" charset="-122"/>
              </a:rPr>
              <a:t>：最广泛和最重要的</a:t>
            </a:r>
            <a:r>
              <a:rPr lang="en-US" altLang="zh-CN" sz="2400" b="1" dirty="0" smtClean="0">
                <a:latin typeface="Microsoft YaHei" charset="-122"/>
                <a:ea typeface="Microsoft YaHei" charset="-122"/>
                <a:cs typeface="Microsoft YaHei" charset="-122"/>
              </a:rPr>
              <a:t>IPSec</a:t>
            </a:r>
            <a:r>
              <a:rPr lang="zh-CN" altLang="en-US" sz="2400" b="1" dirty="0" smtClean="0">
                <a:latin typeface="Microsoft YaHei" charset="-122"/>
                <a:ea typeface="Microsoft YaHei" charset="-122"/>
                <a:cs typeface="Microsoft YaHei" charset="-122"/>
              </a:rPr>
              <a:t>形式</a:t>
            </a:r>
            <a:r>
              <a:rPr lang="zh-CN" altLang="en-US" sz="2400" b="1" dirty="0" smtClean="0">
                <a:latin typeface="Microsoft YaHei" charset="-122"/>
                <a:ea typeface="Microsoft YaHei" charset="-122"/>
                <a:cs typeface="Microsoft YaHei" charset="-122"/>
              </a:rPr>
              <a:t>。 </a:t>
            </a:r>
            <a:endParaRPr lang="zh-CN" altLang="en-US" sz="2400" b="1"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977838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7664" y="1512403"/>
            <a:ext cx="11697452" cy="1754326"/>
          </a:xfrm>
          <a:prstGeom prst="rect">
            <a:avLst/>
          </a:prstGeom>
          <a:noFill/>
        </p:spPr>
        <p:txBody>
          <a:bodyPr wrap="square" rtlCol="0">
            <a:spAutoFit/>
          </a:bodyPr>
          <a:lstStyle/>
          <a:p>
            <a:pPr>
              <a:lnSpc>
                <a:spcPct val="150000"/>
              </a:lnSpc>
            </a:pPr>
            <a:r>
              <a:rPr lang="zh-CN" altLang="en-US" sz="2400" b="1" dirty="0" smtClean="0">
                <a:latin typeface="Microsoft YaHei" charset="-122"/>
                <a:ea typeface="Microsoft YaHei" charset="-122"/>
                <a:cs typeface="Microsoft YaHei" charset="-122"/>
              </a:rPr>
              <a:t>分散式</a:t>
            </a:r>
            <a:r>
              <a:rPr lang="zh-CN" altLang="en-US" sz="2400" b="1" dirty="0" smtClean="0">
                <a:latin typeface="Microsoft YaHei" charset="-122"/>
                <a:ea typeface="Microsoft YaHei" charset="-122"/>
                <a:cs typeface="Microsoft YaHei" charset="-122"/>
              </a:rPr>
              <a:t>控制</a:t>
            </a:r>
            <a:r>
              <a:rPr lang="zh-CN" altLang="en-US" sz="2400" dirty="0" smtClean="0">
                <a:latin typeface="Microsoft YaHei" charset="-122"/>
                <a:ea typeface="Microsoft YaHei" charset="-122"/>
                <a:cs typeface="Microsoft YaHei" charset="-122"/>
              </a:rPr>
              <a:t>：方法是</a:t>
            </a:r>
            <a:r>
              <a:rPr lang="zh-CN" altLang="en-US" sz="2400" dirty="0" smtClean="0">
                <a:solidFill>
                  <a:srgbClr val="C00000"/>
                </a:solidFill>
                <a:latin typeface="Microsoft YaHei" charset="-122"/>
                <a:ea typeface="Microsoft YaHei" charset="-122"/>
                <a:cs typeface="Microsoft YaHei" charset="-122"/>
              </a:rPr>
              <a:t>令牌技术</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令牌是一种特殊的帧，代表了通信站使用信道的许可。在信道空闲时一直在信道上传输。一个通信站想要发送数据就必须首先获得</a:t>
            </a:r>
            <a:r>
              <a:rPr lang="zh-CN" altLang="en-US" sz="2400" dirty="0" smtClean="0">
                <a:solidFill>
                  <a:srgbClr val="C00000"/>
                </a:solidFill>
                <a:latin typeface="Microsoft YaHei" charset="-122"/>
                <a:ea typeface="Microsoft YaHei" charset="-122"/>
                <a:cs typeface="Microsoft YaHei" charset="-122"/>
              </a:rPr>
              <a:t>令牌</a:t>
            </a:r>
            <a:r>
              <a:rPr lang="zh-CN" altLang="en-US" sz="2400" dirty="0" smtClean="0">
                <a:latin typeface="Microsoft YaHei" charset="-122"/>
                <a:ea typeface="Microsoft YaHei" charset="-122"/>
                <a:cs typeface="Microsoft YaHei" charset="-122"/>
              </a:rPr>
              <a:t>。</a:t>
            </a:r>
          </a:p>
        </p:txBody>
      </p:sp>
      <p:pic>
        <p:nvPicPr>
          <p:cNvPr id="11" name="图片 10"/>
          <p:cNvPicPr>
            <a:picLocks noChangeAspect="1"/>
          </p:cNvPicPr>
          <p:nvPr/>
        </p:nvPicPr>
        <p:blipFill>
          <a:blip r:embed="rId4"/>
          <a:stretch>
            <a:fillRect/>
          </a:stretch>
        </p:blipFill>
        <p:spPr>
          <a:xfrm>
            <a:off x="4038116" y="3587571"/>
            <a:ext cx="3728092" cy="3203116"/>
          </a:xfrm>
          <a:prstGeom prst="rect">
            <a:avLst/>
          </a:prstGeom>
        </p:spPr>
      </p:pic>
      <p:sp>
        <p:nvSpPr>
          <p:cNvPr id="6" name="文本框 2"/>
          <p:cNvSpPr txBox="1"/>
          <p:nvPr>
            <p:custDataLst>
              <p:tags r:id="rId1"/>
            </p:custDataLst>
          </p:nvPr>
        </p:nvSpPr>
        <p:spPr>
          <a:xfrm>
            <a:off x="157664" y="427097"/>
            <a:ext cx="616292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dirty="0" smtClean="0">
                <a:solidFill>
                  <a:schemeClr val="tx1"/>
                </a:solidFill>
                <a:latin typeface="Microsoft YaHei" charset="-122"/>
                <a:ea typeface="Microsoft YaHei" charset="-122"/>
                <a:cs typeface="Microsoft YaHei" charset="-122"/>
                <a:sym typeface="+mn-ea"/>
              </a:rPr>
              <a:t>受控</a:t>
            </a:r>
            <a:r>
              <a:rPr lang="zh-CN" altLang="en-US" sz="2400" dirty="0" smtClean="0">
                <a:solidFill>
                  <a:schemeClr val="tx1"/>
                </a:solidFill>
                <a:latin typeface="Microsoft YaHei" charset="-122"/>
                <a:ea typeface="Microsoft YaHei" charset="-122"/>
                <a:cs typeface="Microsoft YaHei" charset="-122"/>
                <a:sym typeface="+mn-ea"/>
              </a:rPr>
              <a:t>接入</a:t>
            </a:r>
            <a:r>
              <a:rPr lang="en-US" altLang="zh-CN" sz="2400" dirty="0" smtClean="0">
                <a:solidFill>
                  <a:schemeClr val="tx1"/>
                </a:solidFill>
                <a:latin typeface="Microsoft YaHei" charset="-122"/>
                <a:ea typeface="Microsoft YaHei" charset="-122"/>
                <a:cs typeface="Microsoft YaHei" charset="-122"/>
                <a:sym typeface="+mn-ea"/>
              </a:rPr>
              <a:t>MAC</a:t>
            </a:r>
            <a:r>
              <a:rPr lang="zh-CN" altLang="en-US" sz="2400" dirty="0" smtClean="0">
                <a:solidFill>
                  <a:schemeClr val="tx1"/>
                </a:solidFill>
                <a:latin typeface="Microsoft YaHei" charset="-122"/>
                <a:ea typeface="Microsoft YaHei" charset="-122"/>
                <a:cs typeface="Microsoft YaHei" charset="-122"/>
                <a:sym typeface="+mn-ea"/>
              </a:rPr>
              <a:t>协议</a:t>
            </a:r>
            <a:r>
              <a:rPr lang="en-US" altLang="zh-CN" sz="2400" dirty="0" smtClean="0">
                <a:solidFill>
                  <a:schemeClr val="tx1"/>
                </a:solidFill>
                <a:latin typeface="Microsoft YaHei" charset="-122"/>
                <a:ea typeface="Microsoft YaHei" charset="-122"/>
                <a:cs typeface="Microsoft YaHei" charset="-122"/>
                <a:sym typeface="+mn-ea"/>
              </a:rPr>
              <a:t>【</a:t>
            </a:r>
            <a:r>
              <a:rPr lang="zh-CN" altLang="en-US" sz="2400" dirty="0" smtClean="0">
                <a:solidFill>
                  <a:schemeClr val="tx1"/>
                </a:solidFill>
                <a:latin typeface="Microsoft YaHei" charset="-122"/>
                <a:ea typeface="Microsoft YaHei" charset="-122"/>
                <a:cs typeface="Microsoft YaHei" charset="-122"/>
                <a:sym typeface="+mn-ea"/>
              </a:rPr>
              <a:t>选择、填空</a:t>
            </a:r>
            <a:r>
              <a:rPr lang="en-US" altLang="zh-CN" sz="2400" dirty="0" smtClean="0">
                <a:solidFill>
                  <a:schemeClr val="tx1"/>
                </a:solidFill>
                <a:latin typeface="Microsoft YaHei" charset="-122"/>
                <a:ea typeface="Microsoft YaHei" charset="-122"/>
                <a:cs typeface="Microsoft YaHei" charset="-122"/>
                <a:sym typeface="+mn-ea"/>
              </a:rPr>
              <a:t>】</a:t>
            </a:r>
            <a:endParaRPr lang="en-US" altLang="zh-CN" sz="240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19601" y="3080299"/>
            <a:ext cx="8007767" cy="646331"/>
          </a:xfrm>
          <a:prstGeom prst="rect">
            <a:avLst/>
          </a:prstGeom>
          <a:noFill/>
        </p:spPr>
        <p:txBody>
          <a:bodyPr wrap="square" rtlCol="0">
            <a:spAutoFit/>
          </a:bodyPr>
          <a:lstStyle/>
          <a:p>
            <a:pPr>
              <a:lnSpc>
                <a:spcPct val="150000"/>
              </a:lnSpc>
            </a:pPr>
            <a:r>
              <a:rPr lang="zh-CN" altLang="en-US" sz="2400" dirty="0">
                <a:solidFill>
                  <a:srgbClr val="C00000"/>
                </a:solidFill>
                <a:latin typeface="Microsoft YaHei" charset="-122"/>
                <a:ea typeface="Microsoft YaHei" charset="-122"/>
                <a:cs typeface="Microsoft YaHei" charset="-122"/>
              </a:rPr>
              <a:t>令牌丢失</a:t>
            </a:r>
            <a:r>
              <a:rPr lang="zh-CN" altLang="en-US" sz="2400" dirty="0">
                <a:latin typeface="Microsoft YaHei" charset="-122"/>
                <a:ea typeface="Microsoft YaHei" charset="-122"/>
                <a:cs typeface="Microsoft YaHei" charset="-122"/>
              </a:rPr>
              <a:t>和</a:t>
            </a:r>
            <a:r>
              <a:rPr lang="zh-CN" altLang="en-US" sz="2400" dirty="0">
                <a:solidFill>
                  <a:srgbClr val="C00000"/>
                </a:solidFill>
                <a:latin typeface="Microsoft YaHei" charset="-122"/>
                <a:ea typeface="Microsoft YaHei" charset="-122"/>
                <a:cs typeface="Microsoft YaHei" charset="-122"/>
              </a:rPr>
              <a:t>数据帧无法撤销</a:t>
            </a:r>
            <a:r>
              <a:rPr lang="zh-CN" altLang="en-US" sz="2400" dirty="0">
                <a:latin typeface="Microsoft YaHei" charset="-122"/>
                <a:ea typeface="Microsoft YaHei" charset="-122"/>
                <a:cs typeface="Microsoft YaHei" charset="-122"/>
              </a:rPr>
              <a:t>是环网上最严重的两种错误。 </a:t>
            </a:r>
          </a:p>
        </p:txBody>
      </p:sp>
      <p:sp>
        <p:nvSpPr>
          <p:cNvPr id="7" name="文本框 2"/>
          <p:cNvSpPr txBox="1"/>
          <p:nvPr>
            <p:custDataLst>
              <p:tags r:id="rId1"/>
            </p:custDataLst>
          </p:nvPr>
        </p:nvSpPr>
        <p:spPr>
          <a:xfrm>
            <a:off x="157664" y="427097"/>
            <a:ext cx="616292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smtClean="0">
                <a:solidFill>
                  <a:schemeClr val="tx1"/>
                </a:solidFill>
                <a:latin typeface="Microsoft YaHei" charset="-122"/>
                <a:ea typeface="Microsoft YaHei" charset="-122"/>
                <a:cs typeface="Microsoft YaHei" charset="-122"/>
                <a:sym typeface="+mn-ea"/>
              </a:rPr>
              <a:t>受控</a:t>
            </a:r>
            <a:r>
              <a:rPr lang="zh-CN" altLang="en-US" sz="2400" dirty="0" smtClean="0">
                <a:solidFill>
                  <a:schemeClr val="tx1"/>
                </a:solidFill>
                <a:latin typeface="Microsoft YaHei" charset="-122"/>
                <a:ea typeface="Microsoft YaHei" charset="-122"/>
                <a:cs typeface="Microsoft YaHei" charset="-122"/>
                <a:sym typeface="+mn-ea"/>
              </a:rPr>
              <a:t>接入</a:t>
            </a:r>
            <a:r>
              <a:rPr lang="en-US" altLang="zh-CN" sz="2400" dirty="0" smtClean="0">
                <a:solidFill>
                  <a:schemeClr val="tx1"/>
                </a:solidFill>
                <a:latin typeface="Microsoft YaHei" charset="-122"/>
                <a:ea typeface="Microsoft YaHei" charset="-122"/>
                <a:cs typeface="Microsoft YaHei" charset="-122"/>
                <a:sym typeface="+mn-ea"/>
              </a:rPr>
              <a:t>MAC</a:t>
            </a:r>
            <a:r>
              <a:rPr lang="zh-CN" altLang="en-US" sz="2400" dirty="0" smtClean="0">
                <a:solidFill>
                  <a:schemeClr val="tx1"/>
                </a:solidFill>
                <a:latin typeface="Microsoft YaHei" charset="-122"/>
                <a:ea typeface="Microsoft YaHei" charset="-122"/>
                <a:cs typeface="Microsoft YaHei" charset="-122"/>
                <a:sym typeface="+mn-ea"/>
              </a:rPr>
              <a:t>协议</a:t>
            </a:r>
            <a:r>
              <a:rPr lang="en-US" altLang="zh-CN" sz="2400" dirty="0" smtClean="0">
                <a:solidFill>
                  <a:schemeClr val="tx1"/>
                </a:solidFill>
                <a:latin typeface="Microsoft YaHei" charset="-122"/>
                <a:ea typeface="Microsoft YaHei" charset="-122"/>
                <a:cs typeface="Microsoft YaHei" charset="-122"/>
                <a:sym typeface="+mn-ea"/>
              </a:rPr>
              <a:t>【</a:t>
            </a:r>
            <a:r>
              <a:rPr lang="zh-CN" altLang="en-US" sz="2400" dirty="0" smtClean="0">
                <a:solidFill>
                  <a:schemeClr val="tx1"/>
                </a:solidFill>
                <a:latin typeface="Microsoft YaHei" charset="-122"/>
                <a:ea typeface="Microsoft YaHei" charset="-122"/>
                <a:cs typeface="Microsoft YaHei" charset="-122"/>
                <a:sym typeface="+mn-ea"/>
              </a:rPr>
              <a:t>选择、填空</a:t>
            </a:r>
            <a:r>
              <a:rPr lang="en-US" altLang="zh-CN" sz="2400" dirty="0" smtClean="0">
                <a:solidFill>
                  <a:schemeClr val="tx1"/>
                </a:solidFill>
                <a:latin typeface="Microsoft YaHei" charset="-122"/>
                <a:ea typeface="Microsoft YaHei" charset="-122"/>
                <a:cs typeface="Microsoft YaHei" charset="-122"/>
                <a:sym typeface="+mn-ea"/>
              </a:rPr>
              <a:t>】</a:t>
            </a:r>
            <a:endParaRPr lang="en-US" altLang="zh-CN" sz="240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823802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57313" y="3183877"/>
            <a:ext cx="3128962"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数据链路层与局域网</a:t>
            </a:r>
          </a:p>
        </p:txBody>
      </p:sp>
      <p:sp>
        <p:nvSpPr>
          <p:cNvPr id="7" name="文本框 6"/>
          <p:cNvSpPr txBox="1"/>
          <p:nvPr/>
        </p:nvSpPr>
        <p:spPr>
          <a:xfrm>
            <a:off x="4686300" y="2122048"/>
            <a:ext cx="4771073" cy="2862322"/>
          </a:xfrm>
          <a:prstGeom prst="rect">
            <a:avLst/>
          </a:prstGeom>
          <a:noFill/>
        </p:spPr>
        <p:txBody>
          <a:bodyPr wrap="square" rtlCol="0">
            <a:spAutoFit/>
          </a:bodyPr>
          <a:lstStyle/>
          <a:p>
            <a:pPr lvl="0">
              <a:lnSpc>
                <a:spcPct val="150000"/>
              </a:lnSpc>
              <a:buNone/>
            </a:pPr>
            <a:r>
              <a:rPr lang="zh-CN" altLang="en-US" sz="2400" dirty="0">
                <a:latin typeface="Microsoft YaHei" charset="-122"/>
                <a:ea typeface="Microsoft YaHei" charset="-122"/>
                <a:cs typeface="Microsoft YaHei" charset="-122"/>
                <a:sym typeface="+mn-ea"/>
              </a:rPr>
              <a:t>数据链路层</a:t>
            </a:r>
            <a:r>
              <a:rPr lang="zh-CN" altLang="en-US" sz="2400" dirty="0" smtClean="0">
                <a:latin typeface="Microsoft YaHei" charset="-122"/>
                <a:ea typeface="Microsoft YaHei" charset="-122"/>
                <a:cs typeface="Microsoft YaHei" charset="-122"/>
                <a:sym typeface="+mn-ea"/>
              </a:rPr>
              <a:t>服务</a:t>
            </a:r>
            <a:endParaRPr lang="en-US" altLang="zh-CN" sz="2400" dirty="0" smtClean="0">
              <a:latin typeface="Microsoft YaHei" charset="-122"/>
              <a:ea typeface="Microsoft YaHei" charset="-122"/>
              <a:cs typeface="Microsoft YaHei" charset="-122"/>
              <a:sym typeface="+mn-ea"/>
            </a:endParaRPr>
          </a:p>
          <a:p>
            <a:pPr lvl="0">
              <a:lnSpc>
                <a:spcPct val="150000"/>
              </a:lnSpc>
              <a:buNone/>
            </a:pPr>
            <a:r>
              <a:rPr lang="zh-CN" altLang="en-US" sz="2400" dirty="0">
                <a:latin typeface="Microsoft YaHei" charset="-122"/>
                <a:ea typeface="Microsoft YaHei" charset="-122"/>
                <a:cs typeface="Microsoft YaHei" charset="-122"/>
                <a:sym typeface="+mn-ea"/>
              </a:rPr>
              <a:t>差错控制</a:t>
            </a:r>
          </a:p>
          <a:p>
            <a:pPr lvl="0">
              <a:lnSpc>
                <a:spcPct val="150000"/>
              </a:lnSpc>
              <a:buNone/>
            </a:pPr>
            <a:r>
              <a:rPr lang="zh-CN" altLang="en-US" sz="2400" dirty="0">
                <a:solidFill>
                  <a:srgbClr val="FF0000"/>
                </a:solidFill>
                <a:latin typeface="Microsoft YaHei" charset="-122"/>
                <a:ea typeface="Microsoft YaHei" charset="-122"/>
                <a:cs typeface="Microsoft YaHei" charset="-122"/>
                <a:sym typeface="+mn-ea"/>
              </a:rPr>
              <a:t>多路访问控制协议</a:t>
            </a:r>
          </a:p>
          <a:p>
            <a:pPr lvl="0">
              <a:lnSpc>
                <a:spcPct val="150000"/>
              </a:lnSpc>
              <a:buNone/>
            </a:pPr>
            <a:r>
              <a:rPr lang="zh-CN" altLang="en-US" sz="2400" dirty="0">
                <a:latin typeface="Microsoft YaHei" charset="-122"/>
                <a:ea typeface="Microsoft YaHei" charset="-122"/>
                <a:cs typeface="Microsoft YaHei" charset="-122"/>
                <a:sym typeface="+mn-ea"/>
              </a:rPr>
              <a:t>局域网</a:t>
            </a:r>
          </a:p>
          <a:p>
            <a:pPr lvl="0">
              <a:lnSpc>
                <a:spcPct val="150000"/>
              </a:lnSpc>
              <a:buNone/>
            </a:pPr>
            <a:r>
              <a:rPr lang="zh-CN" altLang="en-US" sz="2400" dirty="0">
                <a:latin typeface="Microsoft YaHei" charset="-122"/>
                <a:ea typeface="Microsoft YaHei" charset="-122"/>
                <a:cs typeface="Microsoft YaHei" charset="-122"/>
                <a:sym typeface="+mn-ea"/>
              </a:rPr>
              <a:t>点对点链路</a:t>
            </a:r>
            <a:r>
              <a:rPr lang="zh-CN" altLang="en-US" sz="2400" dirty="0" smtClean="0">
                <a:latin typeface="Microsoft YaHei" charset="-122"/>
                <a:ea typeface="Microsoft YaHei" charset="-122"/>
                <a:cs typeface="Microsoft YaHei" charset="-122"/>
                <a:sym typeface="+mn-ea"/>
              </a:rPr>
              <a:t>协议</a:t>
            </a:r>
            <a:endParaRPr lang="zh-CN" altLang="en-US" sz="2400" dirty="0">
              <a:latin typeface="Microsoft YaHei" charset="-122"/>
              <a:ea typeface="Microsoft YaHei" charset="-122"/>
              <a:cs typeface="Microsoft YaHei" charset="-122"/>
              <a:sym typeface="+mn-ea"/>
            </a:endParaRPr>
          </a:p>
        </p:txBody>
      </p:sp>
      <p:sp>
        <p:nvSpPr>
          <p:cNvPr id="2" name="左大括号 1"/>
          <p:cNvSpPr/>
          <p:nvPr/>
        </p:nvSpPr>
        <p:spPr>
          <a:xfrm>
            <a:off x="4286250" y="2192275"/>
            <a:ext cx="400050" cy="267976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40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21123953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57313" y="3183877"/>
            <a:ext cx="3128962"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数据链路层与局域网</a:t>
            </a:r>
          </a:p>
        </p:txBody>
      </p:sp>
      <p:sp>
        <p:nvSpPr>
          <p:cNvPr id="7" name="文本框 6"/>
          <p:cNvSpPr txBox="1"/>
          <p:nvPr/>
        </p:nvSpPr>
        <p:spPr>
          <a:xfrm>
            <a:off x="4686300" y="2122048"/>
            <a:ext cx="4771073" cy="2862322"/>
          </a:xfrm>
          <a:prstGeom prst="rect">
            <a:avLst/>
          </a:prstGeom>
          <a:noFill/>
        </p:spPr>
        <p:txBody>
          <a:bodyPr wrap="square" rtlCol="0">
            <a:spAutoFit/>
          </a:bodyPr>
          <a:lstStyle/>
          <a:p>
            <a:pPr lvl="0">
              <a:lnSpc>
                <a:spcPct val="150000"/>
              </a:lnSpc>
              <a:buNone/>
            </a:pPr>
            <a:r>
              <a:rPr lang="zh-CN" altLang="en-US" sz="2400" dirty="0">
                <a:latin typeface="Microsoft YaHei" charset="-122"/>
                <a:ea typeface="Microsoft YaHei" charset="-122"/>
                <a:cs typeface="Microsoft YaHei" charset="-122"/>
                <a:sym typeface="+mn-ea"/>
              </a:rPr>
              <a:t>数据链路层</a:t>
            </a:r>
            <a:r>
              <a:rPr lang="zh-CN" altLang="en-US" sz="2400" dirty="0" smtClean="0">
                <a:latin typeface="Microsoft YaHei" charset="-122"/>
                <a:ea typeface="Microsoft YaHei" charset="-122"/>
                <a:cs typeface="Microsoft YaHei" charset="-122"/>
                <a:sym typeface="+mn-ea"/>
              </a:rPr>
              <a:t>服务</a:t>
            </a:r>
            <a:endParaRPr lang="en-US" altLang="zh-CN" sz="2400" dirty="0" smtClean="0">
              <a:latin typeface="Microsoft YaHei" charset="-122"/>
              <a:ea typeface="Microsoft YaHei" charset="-122"/>
              <a:cs typeface="Microsoft YaHei" charset="-122"/>
              <a:sym typeface="+mn-ea"/>
            </a:endParaRPr>
          </a:p>
          <a:p>
            <a:pPr lvl="0">
              <a:lnSpc>
                <a:spcPct val="150000"/>
              </a:lnSpc>
              <a:buNone/>
            </a:pPr>
            <a:r>
              <a:rPr lang="zh-CN" altLang="en-US" sz="2400" dirty="0">
                <a:latin typeface="Microsoft YaHei" charset="-122"/>
                <a:ea typeface="Microsoft YaHei" charset="-122"/>
                <a:cs typeface="Microsoft YaHei" charset="-122"/>
                <a:sym typeface="+mn-ea"/>
              </a:rPr>
              <a:t>差错控制</a:t>
            </a:r>
          </a:p>
          <a:p>
            <a:pPr lvl="0">
              <a:lnSpc>
                <a:spcPct val="150000"/>
              </a:lnSpc>
              <a:buNone/>
            </a:pPr>
            <a:r>
              <a:rPr lang="zh-CN" altLang="en-US" sz="2400" dirty="0">
                <a:latin typeface="Microsoft YaHei" charset="-122"/>
                <a:ea typeface="Microsoft YaHei" charset="-122"/>
                <a:cs typeface="Microsoft YaHei" charset="-122"/>
                <a:sym typeface="+mn-ea"/>
              </a:rPr>
              <a:t>多路访问控制协议</a:t>
            </a:r>
          </a:p>
          <a:p>
            <a:pPr lvl="0">
              <a:lnSpc>
                <a:spcPct val="150000"/>
              </a:lnSpc>
              <a:buNone/>
            </a:pPr>
            <a:r>
              <a:rPr lang="zh-CN" altLang="en-US" sz="2400" dirty="0">
                <a:solidFill>
                  <a:srgbClr val="FF0000"/>
                </a:solidFill>
                <a:latin typeface="Microsoft YaHei" charset="-122"/>
                <a:ea typeface="Microsoft YaHei" charset="-122"/>
                <a:cs typeface="Microsoft YaHei" charset="-122"/>
                <a:sym typeface="+mn-ea"/>
              </a:rPr>
              <a:t>局域网</a:t>
            </a:r>
          </a:p>
          <a:p>
            <a:pPr lvl="0">
              <a:lnSpc>
                <a:spcPct val="150000"/>
              </a:lnSpc>
              <a:buNone/>
            </a:pPr>
            <a:r>
              <a:rPr lang="zh-CN" altLang="en-US" sz="2400" dirty="0">
                <a:latin typeface="Microsoft YaHei" charset="-122"/>
                <a:ea typeface="Microsoft YaHei" charset="-122"/>
                <a:cs typeface="Microsoft YaHei" charset="-122"/>
                <a:sym typeface="+mn-ea"/>
              </a:rPr>
              <a:t>点对点链路</a:t>
            </a:r>
            <a:r>
              <a:rPr lang="zh-CN" altLang="en-US" sz="2400" dirty="0" smtClean="0">
                <a:latin typeface="Microsoft YaHei" charset="-122"/>
                <a:ea typeface="Microsoft YaHei" charset="-122"/>
                <a:cs typeface="Microsoft YaHei" charset="-122"/>
                <a:sym typeface="+mn-ea"/>
              </a:rPr>
              <a:t>协议</a:t>
            </a:r>
            <a:endParaRPr lang="zh-CN" altLang="en-US" sz="2400" dirty="0">
              <a:latin typeface="Microsoft YaHei" charset="-122"/>
              <a:ea typeface="Microsoft YaHei" charset="-122"/>
              <a:cs typeface="Microsoft YaHei" charset="-122"/>
              <a:sym typeface="+mn-ea"/>
            </a:endParaRPr>
          </a:p>
        </p:txBody>
      </p:sp>
      <p:sp>
        <p:nvSpPr>
          <p:cNvPr id="2" name="左大括号 1"/>
          <p:cNvSpPr/>
          <p:nvPr/>
        </p:nvSpPr>
        <p:spPr>
          <a:xfrm>
            <a:off x="4286250" y="2192275"/>
            <a:ext cx="400050" cy="267976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40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4762540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768" y="1484998"/>
            <a:ext cx="11887769" cy="1200329"/>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局域网</a:t>
            </a:r>
            <a:r>
              <a:rPr lang="en-US" altLang="zh-CN" sz="2400" dirty="0">
                <a:latin typeface="Microsoft YaHei" charset="-122"/>
                <a:ea typeface="Microsoft YaHei" charset="-122"/>
                <a:cs typeface="Microsoft YaHei" charset="-122"/>
              </a:rPr>
              <a:t>(LAN</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：采取</a:t>
            </a:r>
            <a:r>
              <a:rPr lang="zh-CN" altLang="en-US" sz="2400" dirty="0">
                <a:solidFill>
                  <a:srgbClr val="FF0000"/>
                </a:solidFill>
                <a:latin typeface="Microsoft YaHei" charset="-122"/>
                <a:ea typeface="Microsoft YaHei" charset="-122"/>
                <a:cs typeface="Microsoft YaHei" charset="-122"/>
              </a:rPr>
              <a:t>广播</a:t>
            </a:r>
            <a:r>
              <a:rPr lang="zh-CN" altLang="en-US" sz="2400" dirty="0">
                <a:latin typeface="Microsoft YaHei" charset="-122"/>
                <a:ea typeface="Microsoft YaHei" charset="-122"/>
                <a:cs typeface="Microsoft YaHei" charset="-122"/>
              </a:rPr>
              <a:t>的方式，局部区域网络，覆盖面积小，网络</a:t>
            </a:r>
            <a:r>
              <a:rPr lang="zh-CN" altLang="en-US" sz="2400" dirty="0" smtClean="0">
                <a:latin typeface="Microsoft YaHei" charset="-122"/>
                <a:ea typeface="Microsoft YaHei" charset="-122"/>
                <a:cs typeface="Microsoft YaHei" charset="-122"/>
              </a:rPr>
              <a:t>传输速率</a:t>
            </a:r>
            <a:r>
              <a:rPr lang="zh-CN" altLang="en-US" sz="2400" dirty="0">
                <a:latin typeface="Microsoft YaHei" charset="-122"/>
                <a:ea typeface="Microsoft YaHei" charset="-122"/>
                <a:cs typeface="Microsoft YaHei" charset="-122"/>
              </a:rPr>
              <a:t>高，传输的误码率低。 </a:t>
            </a:r>
            <a:endParaRPr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683708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3077559"/>
            <a:ext cx="1251284"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局域网</a:t>
            </a:r>
            <a:endParaRPr kumimoji="1" lang="zh-CN" altLang="en-US">
              <a:latin typeface="Microsoft YaHei" charset="-122"/>
              <a:ea typeface="Microsoft YaHei" charset="-122"/>
              <a:cs typeface="Microsoft YaHei" charset="-122"/>
            </a:endParaRPr>
          </a:p>
        </p:txBody>
      </p:sp>
      <p:sp>
        <p:nvSpPr>
          <p:cNvPr id="3" name="左大括号 2"/>
          <p:cNvSpPr/>
          <p:nvPr/>
        </p:nvSpPr>
        <p:spPr>
          <a:xfrm>
            <a:off x="900040" y="2249910"/>
            <a:ext cx="351244" cy="20787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9" name="文本框 8"/>
          <p:cNvSpPr txBox="1"/>
          <p:nvPr/>
        </p:nvSpPr>
        <p:spPr>
          <a:xfrm>
            <a:off x="1251284" y="2103903"/>
            <a:ext cx="4079512" cy="2224776"/>
          </a:xfrm>
          <a:prstGeom prst="rect">
            <a:avLst/>
          </a:prstGeom>
          <a:noFill/>
        </p:spPr>
        <p:txBody>
          <a:bodyPr wrap="square" rtlCol="0">
            <a:spAutoFit/>
          </a:bodyPr>
          <a:lstStyle/>
          <a:p>
            <a:pPr>
              <a:lnSpc>
                <a:spcPct val="200000"/>
              </a:lnSpc>
            </a:pPr>
            <a:r>
              <a:rPr kumimoji="1" lang="zh-CN" altLang="en-US" dirty="0" smtClean="0">
                <a:latin typeface="Microsoft YaHei" charset="-122"/>
                <a:ea typeface="Microsoft YaHei" charset="-122"/>
                <a:cs typeface="Microsoft YaHei" charset="-122"/>
              </a:rPr>
              <a:t>数据链路层寻址与</a:t>
            </a:r>
            <a:r>
              <a:rPr kumimoji="1" lang="en-US" altLang="zh-CN" dirty="0" smtClean="0">
                <a:latin typeface="Microsoft YaHei" charset="-122"/>
                <a:ea typeface="Microsoft YaHei" charset="-122"/>
                <a:cs typeface="Microsoft YaHei" charset="-122"/>
              </a:rPr>
              <a:t>ARP</a:t>
            </a:r>
          </a:p>
          <a:p>
            <a:pPr>
              <a:lnSpc>
                <a:spcPct val="200000"/>
              </a:lnSpc>
            </a:pPr>
            <a:r>
              <a:rPr kumimoji="1" lang="zh-CN" altLang="en-US" dirty="0" smtClean="0">
                <a:latin typeface="Microsoft YaHei" charset="-122"/>
                <a:ea typeface="Microsoft YaHei" charset="-122"/>
                <a:cs typeface="Microsoft YaHei" charset="-122"/>
              </a:rPr>
              <a:t>以太网</a:t>
            </a:r>
            <a:endParaRPr kumimoji="1" lang="en-US" altLang="zh-CN" dirty="0" smtClean="0">
              <a:latin typeface="Microsoft YaHei" charset="-122"/>
              <a:ea typeface="Microsoft YaHei" charset="-122"/>
              <a:cs typeface="Microsoft YaHei" charset="-122"/>
            </a:endParaRPr>
          </a:p>
          <a:p>
            <a:pPr>
              <a:lnSpc>
                <a:spcPct val="200000"/>
              </a:lnSpc>
            </a:pPr>
            <a:r>
              <a:rPr kumimoji="1" lang="zh-CN" altLang="en-US" dirty="0" smtClean="0">
                <a:latin typeface="Microsoft YaHei" charset="-122"/>
                <a:ea typeface="Microsoft YaHei" charset="-122"/>
                <a:cs typeface="Microsoft YaHei" charset="-122"/>
              </a:rPr>
              <a:t>交换机</a:t>
            </a:r>
            <a:endParaRPr kumimoji="1" lang="en-US" altLang="zh-CN" dirty="0" smtClean="0">
              <a:latin typeface="Microsoft YaHei" charset="-122"/>
              <a:ea typeface="Microsoft YaHei" charset="-122"/>
              <a:cs typeface="Microsoft YaHei" charset="-122"/>
            </a:endParaRPr>
          </a:p>
          <a:p>
            <a:pPr>
              <a:lnSpc>
                <a:spcPct val="200000"/>
              </a:lnSpc>
            </a:pPr>
            <a:r>
              <a:rPr kumimoji="1" lang="zh-CN" altLang="en-US" dirty="0" smtClean="0">
                <a:latin typeface="Microsoft YaHei" charset="-122"/>
                <a:ea typeface="Microsoft YaHei" charset="-122"/>
                <a:cs typeface="Microsoft YaHei" charset="-122"/>
              </a:rPr>
              <a:t>虚拟局域网</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150888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3077559"/>
            <a:ext cx="1251284"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局域网</a:t>
            </a:r>
            <a:endParaRPr kumimoji="1" lang="zh-CN" altLang="en-US">
              <a:latin typeface="Microsoft YaHei" charset="-122"/>
              <a:ea typeface="Microsoft YaHei" charset="-122"/>
              <a:cs typeface="Microsoft YaHei" charset="-122"/>
            </a:endParaRPr>
          </a:p>
        </p:txBody>
      </p:sp>
      <p:sp>
        <p:nvSpPr>
          <p:cNvPr id="3" name="左大括号 2"/>
          <p:cNvSpPr/>
          <p:nvPr/>
        </p:nvSpPr>
        <p:spPr>
          <a:xfrm>
            <a:off x="900040" y="2249910"/>
            <a:ext cx="351244" cy="20787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9" name="文本框 8"/>
          <p:cNvSpPr txBox="1"/>
          <p:nvPr/>
        </p:nvSpPr>
        <p:spPr>
          <a:xfrm>
            <a:off x="1251284" y="2103903"/>
            <a:ext cx="4079512" cy="2308324"/>
          </a:xfrm>
          <a:prstGeom prst="rect">
            <a:avLst/>
          </a:prstGeom>
          <a:noFill/>
        </p:spPr>
        <p:txBody>
          <a:bodyPr wrap="square" rtlCol="0">
            <a:spAutoFit/>
          </a:bodyPr>
          <a:lstStyle/>
          <a:p>
            <a:pPr>
              <a:lnSpc>
                <a:spcPct val="200000"/>
              </a:lnSpc>
            </a:pPr>
            <a:r>
              <a:rPr kumimoji="1" lang="zh-CN" altLang="en-US" dirty="0" smtClean="0">
                <a:solidFill>
                  <a:srgbClr val="FF0000"/>
                </a:solidFill>
                <a:latin typeface="Microsoft YaHei" charset="-122"/>
                <a:ea typeface="Microsoft YaHei" charset="-122"/>
                <a:cs typeface="Microsoft YaHei" charset="-122"/>
              </a:rPr>
              <a:t>数据链路层寻址与</a:t>
            </a:r>
            <a:r>
              <a:rPr kumimoji="1" lang="en-US" altLang="zh-CN" dirty="0" smtClean="0">
                <a:solidFill>
                  <a:srgbClr val="FF0000"/>
                </a:solidFill>
                <a:latin typeface="Microsoft YaHei" charset="-122"/>
                <a:ea typeface="Microsoft YaHei" charset="-122"/>
                <a:cs typeface="Microsoft YaHei" charset="-122"/>
              </a:rPr>
              <a:t>ARP</a:t>
            </a:r>
          </a:p>
          <a:p>
            <a:pPr>
              <a:lnSpc>
                <a:spcPct val="200000"/>
              </a:lnSpc>
            </a:pPr>
            <a:r>
              <a:rPr kumimoji="1" lang="zh-CN" altLang="en-US" dirty="0" smtClean="0">
                <a:latin typeface="Microsoft YaHei" charset="-122"/>
                <a:ea typeface="Microsoft YaHei" charset="-122"/>
                <a:cs typeface="Microsoft YaHei" charset="-122"/>
              </a:rPr>
              <a:t>以太网</a:t>
            </a:r>
            <a:endParaRPr kumimoji="1" lang="en-US" altLang="zh-CN" dirty="0" smtClean="0">
              <a:latin typeface="Microsoft YaHei" charset="-122"/>
              <a:ea typeface="Microsoft YaHei" charset="-122"/>
              <a:cs typeface="Microsoft YaHei" charset="-122"/>
            </a:endParaRPr>
          </a:p>
          <a:p>
            <a:pPr>
              <a:lnSpc>
                <a:spcPct val="200000"/>
              </a:lnSpc>
            </a:pPr>
            <a:r>
              <a:rPr kumimoji="1" lang="zh-CN" altLang="en-US" dirty="0" smtClean="0">
                <a:latin typeface="Microsoft YaHei" charset="-122"/>
                <a:ea typeface="Microsoft YaHei" charset="-122"/>
                <a:cs typeface="Microsoft YaHei" charset="-122"/>
              </a:rPr>
              <a:t>交换机</a:t>
            </a:r>
            <a:endParaRPr kumimoji="1" lang="en-US" altLang="zh-CN" dirty="0" smtClean="0">
              <a:latin typeface="Microsoft YaHei" charset="-122"/>
              <a:ea typeface="Microsoft YaHei" charset="-122"/>
              <a:cs typeface="Microsoft YaHei" charset="-122"/>
            </a:endParaRPr>
          </a:p>
          <a:p>
            <a:pPr>
              <a:lnSpc>
                <a:spcPct val="200000"/>
              </a:lnSpc>
            </a:pPr>
            <a:r>
              <a:rPr kumimoji="1" lang="zh-CN" altLang="en-US" dirty="0" smtClean="0">
                <a:latin typeface="Microsoft YaHei" charset="-122"/>
                <a:ea typeface="Microsoft YaHei" charset="-122"/>
                <a:cs typeface="Microsoft YaHei" charset="-122"/>
              </a:rPr>
              <a:t>虚拟局域网</a:t>
            </a:r>
            <a:endParaRPr kumimoji="1" lang="zh-CN" altLang="en-US" dirty="0">
              <a:latin typeface="Microsoft YaHei" charset="-122"/>
              <a:ea typeface="Microsoft YaHei" charset="-122"/>
              <a:cs typeface="Microsoft YaHei" charset="-122"/>
            </a:endParaRPr>
          </a:p>
        </p:txBody>
      </p:sp>
      <p:sp>
        <p:nvSpPr>
          <p:cNvPr id="10" name="左大括号 9"/>
          <p:cNvSpPr/>
          <p:nvPr/>
        </p:nvSpPr>
        <p:spPr>
          <a:xfrm>
            <a:off x="3907935" y="878677"/>
            <a:ext cx="465221" cy="296705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11" name="文本框 10"/>
          <p:cNvSpPr txBox="1"/>
          <p:nvPr/>
        </p:nvSpPr>
        <p:spPr>
          <a:xfrm>
            <a:off x="4373156" y="729011"/>
            <a:ext cx="7401750" cy="1200329"/>
          </a:xfrm>
          <a:prstGeom prst="rect">
            <a:avLst/>
          </a:prstGeom>
          <a:noFill/>
          <a:ln>
            <a:solidFill>
              <a:schemeClr val="tx1"/>
            </a:solidFill>
          </a:ln>
        </p:spPr>
        <p:txBody>
          <a:bodyPr wrap="square" rtlCol="0">
            <a:spAutoFit/>
          </a:bodyPr>
          <a:lstStyle/>
          <a:p>
            <a:pPr>
              <a:lnSpc>
                <a:spcPct val="200000"/>
              </a:lnSpc>
            </a:pPr>
            <a:r>
              <a:rPr kumimoji="1" lang="en-US" altLang="zh-CN" dirty="0" smtClean="0">
                <a:latin typeface="Microsoft YaHei" charset="-122"/>
                <a:ea typeface="Microsoft YaHei" charset="-122"/>
                <a:cs typeface="Microsoft YaHei" charset="-122"/>
              </a:rPr>
              <a:t>MAC</a:t>
            </a:r>
            <a:r>
              <a:rPr kumimoji="1" lang="zh-CN" altLang="en-US" dirty="0" smtClean="0">
                <a:latin typeface="Microsoft YaHei" charset="-122"/>
                <a:ea typeface="Microsoft YaHei" charset="-122"/>
                <a:cs typeface="Microsoft YaHei" charset="-122"/>
              </a:rPr>
              <a:t>地址</a:t>
            </a:r>
            <a:r>
              <a:rPr kumimoji="1" lang="zh-CN" altLang="en-US" dirty="0" smtClean="0">
                <a:latin typeface="Microsoft YaHei" charset="-122"/>
                <a:ea typeface="Microsoft YaHei" charset="-122"/>
                <a:cs typeface="Microsoft YaHei" charset="-122"/>
                <a:sym typeface="Wingdings"/>
              </a:rPr>
              <a:t>：</a:t>
            </a:r>
            <a:r>
              <a:rPr kumimoji="1" lang="en-US" altLang="zh-CN" dirty="0" smtClean="0">
                <a:latin typeface="Microsoft YaHei" charset="-122"/>
                <a:ea typeface="Microsoft YaHei" charset="-122"/>
                <a:cs typeface="Microsoft YaHei" charset="-122"/>
              </a:rPr>
              <a:t>48</a:t>
            </a:r>
            <a:r>
              <a:rPr kumimoji="1" lang="zh-CN" altLang="en-US" dirty="0" smtClean="0">
                <a:latin typeface="Microsoft YaHei" charset="-122"/>
                <a:ea typeface="Microsoft YaHei" charset="-122"/>
                <a:cs typeface="Microsoft YaHei" charset="-122"/>
              </a:rPr>
              <a:t>位，</a:t>
            </a:r>
            <a:r>
              <a:rPr lang="zh-CN" altLang="en-US" dirty="0">
                <a:latin typeface="Microsoft YaHei" charset="-122"/>
                <a:ea typeface="Microsoft YaHei" charset="-122"/>
                <a:cs typeface="Microsoft YaHei" charset="-122"/>
              </a:rPr>
              <a:t>每个</a:t>
            </a:r>
            <a:r>
              <a:rPr lang="zh-CN" altLang="en-US" dirty="0">
                <a:solidFill>
                  <a:srgbClr val="FF0000"/>
                </a:solidFill>
                <a:latin typeface="Microsoft YaHei" charset="-122"/>
                <a:ea typeface="Microsoft YaHei" charset="-122"/>
                <a:cs typeface="Microsoft YaHei" charset="-122"/>
              </a:rPr>
              <a:t>网络适配器</a:t>
            </a:r>
            <a:r>
              <a:rPr lang="zh-CN" altLang="en-US" dirty="0">
                <a:latin typeface="Microsoft YaHei" charset="-122"/>
                <a:ea typeface="Microsoft YaHei" charset="-122"/>
                <a:cs typeface="Microsoft YaHei" charset="-122"/>
              </a:rPr>
              <a:t>对应一个</a:t>
            </a:r>
            <a:r>
              <a:rPr lang="en-US" altLang="zh-CN" dirty="0">
                <a:latin typeface="Microsoft YaHei" charset="-122"/>
                <a:ea typeface="Microsoft YaHei" charset="-122"/>
                <a:cs typeface="Microsoft YaHei" charset="-122"/>
              </a:rPr>
              <a:t>MAC</a:t>
            </a:r>
            <a:r>
              <a:rPr lang="zh-CN" altLang="en-US" dirty="0">
                <a:latin typeface="Microsoft YaHei" charset="-122"/>
                <a:ea typeface="Microsoft YaHei" charset="-122"/>
                <a:cs typeface="Microsoft YaHei" charset="-122"/>
              </a:rPr>
              <a:t>地址</a:t>
            </a:r>
            <a:r>
              <a:rPr lang="zh-CN" altLang="en-US" dirty="0" smtClean="0">
                <a:latin typeface="Microsoft YaHei" charset="-122"/>
                <a:ea typeface="Microsoft YaHei" charset="-122"/>
                <a:cs typeface="Microsoft YaHei" charset="-122"/>
              </a:rPr>
              <a:t>。</a:t>
            </a:r>
            <a:r>
              <a:rPr lang="zh-CN" altLang="mr-IN" dirty="0">
                <a:latin typeface="Microsoft YaHei" charset="-122"/>
                <a:ea typeface="Microsoft YaHei" charset="-122"/>
                <a:cs typeface="Microsoft YaHei" charset="-122"/>
              </a:rPr>
              <a:t>通常采用十六进制表示法，每个字节表示一个十六进制数，用</a:t>
            </a:r>
            <a:r>
              <a:rPr lang="zh-CN" altLang="en-US" dirty="0">
                <a:latin typeface="Microsoft YaHei" charset="-122"/>
                <a:ea typeface="Microsoft YaHei" charset="-122"/>
                <a:cs typeface="Microsoft YaHei" charset="-122"/>
              </a:rPr>
              <a:t> </a:t>
            </a:r>
            <a:r>
              <a:rPr lang="mr-IN"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 </a:t>
            </a:r>
            <a:r>
              <a:rPr lang="zh-CN" altLang="mr-IN" dirty="0">
                <a:latin typeface="Microsoft YaHei" charset="-122"/>
                <a:ea typeface="Microsoft YaHei" charset="-122"/>
                <a:cs typeface="Microsoft YaHei" charset="-122"/>
              </a:rPr>
              <a:t>或：</a:t>
            </a:r>
            <a:r>
              <a:rPr lang="zh-CN" altLang="mr-IN" dirty="0" smtClean="0">
                <a:latin typeface="Microsoft YaHei" charset="-122"/>
                <a:ea typeface="Microsoft YaHei" charset="-122"/>
                <a:cs typeface="Microsoft YaHei" charset="-122"/>
              </a:rPr>
              <a:t>连接</a:t>
            </a:r>
            <a:endParaRPr kumimoji="1" lang="en-US" altLang="zh-CN" dirty="0" smtClean="0">
              <a:latin typeface="Microsoft YaHei" charset="-122"/>
              <a:ea typeface="Microsoft YaHei" charset="-122"/>
              <a:cs typeface="Microsoft YaHei" charset="-122"/>
            </a:endParaRPr>
          </a:p>
        </p:txBody>
      </p:sp>
      <p:sp>
        <p:nvSpPr>
          <p:cNvPr id="5" name="矩形 4"/>
          <p:cNvSpPr/>
          <p:nvPr/>
        </p:nvSpPr>
        <p:spPr>
          <a:xfrm>
            <a:off x="4373155" y="3321810"/>
            <a:ext cx="3924472" cy="562783"/>
          </a:xfrm>
          <a:prstGeom prst="rect">
            <a:avLst/>
          </a:prstGeom>
        </p:spPr>
        <p:txBody>
          <a:bodyPr wrap="none">
            <a:spAutoFit/>
          </a:bodyPr>
          <a:lstStyle/>
          <a:p>
            <a:pPr>
              <a:lnSpc>
                <a:spcPct val="200000"/>
              </a:lnSpc>
            </a:pPr>
            <a:r>
              <a:rPr kumimoji="1" lang="en-US" altLang="zh-CN">
                <a:latin typeface="Microsoft YaHei" charset="-122"/>
                <a:ea typeface="Microsoft YaHei" charset="-122"/>
                <a:cs typeface="Microsoft YaHei" charset="-122"/>
              </a:rPr>
              <a:t>ARP</a:t>
            </a:r>
            <a:r>
              <a:rPr kumimoji="1" lang="zh-CN" altLang="en-US" dirty="0">
                <a:latin typeface="Microsoft YaHei" charset="-122"/>
                <a:ea typeface="Microsoft YaHei" charset="-122"/>
                <a:cs typeface="Microsoft YaHei" charset="-122"/>
              </a:rPr>
              <a:t>协议：</a:t>
            </a:r>
            <a:r>
              <a:rPr kumimoji="1" lang="en-US" altLang="zh-CN" dirty="0">
                <a:latin typeface="Microsoft YaHei" charset="-122"/>
                <a:ea typeface="Microsoft YaHei" charset="-122"/>
                <a:cs typeface="Microsoft YaHei" charset="-122"/>
              </a:rPr>
              <a:t>IP</a:t>
            </a:r>
            <a:r>
              <a:rPr kumimoji="1" lang="zh-CN" altLang="en-US" dirty="0">
                <a:latin typeface="Microsoft YaHei" charset="-122"/>
                <a:ea typeface="Microsoft YaHei" charset="-122"/>
                <a:cs typeface="Microsoft YaHei" charset="-122"/>
              </a:rPr>
              <a:t>地址到</a:t>
            </a:r>
            <a:r>
              <a:rPr kumimoji="1" lang="en-US" altLang="zh-CN" dirty="0">
                <a:latin typeface="Microsoft YaHei" charset="-122"/>
                <a:ea typeface="Microsoft YaHei" charset="-122"/>
                <a:cs typeface="Microsoft YaHei" charset="-122"/>
              </a:rPr>
              <a:t>MAC</a:t>
            </a:r>
            <a:r>
              <a:rPr kumimoji="1" lang="zh-CN" altLang="en-US" dirty="0">
                <a:latin typeface="Microsoft YaHei" charset="-122"/>
                <a:ea typeface="Microsoft YaHei" charset="-122"/>
                <a:cs typeface="Microsoft YaHei" charset="-122"/>
              </a:rPr>
              <a:t>地址的映射</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949093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3077559"/>
            <a:ext cx="1251284"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局域网</a:t>
            </a:r>
            <a:endParaRPr kumimoji="1" lang="zh-CN" altLang="en-US">
              <a:latin typeface="Microsoft YaHei" charset="-122"/>
              <a:ea typeface="Microsoft YaHei" charset="-122"/>
              <a:cs typeface="Microsoft YaHei" charset="-122"/>
            </a:endParaRPr>
          </a:p>
        </p:txBody>
      </p:sp>
      <p:sp>
        <p:nvSpPr>
          <p:cNvPr id="3" name="左大括号 2"/>
          <p:cNvSpPr/>
          <p:nvPr/>
        </p:nvSpPr>
        <p:spPr>
          <a:xfrm>
            <a:off x="900040" y="2249910"/>
            <a:ext cx="351244" cy="20787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9" name="文本框 8"/>
          <p:cNvSpPr txBox="1"/>
          <p:nvPr/>
        </p:nvSpPr>
        <p:spPr>
          <a:xfrm>
            <a:off x="1251284" y="2103903"/>
            <a:ext cx="4079512" cy="2308324"/>
          </a:xfrm>
          <a:prstGeom prst="rect">
            <a:avLst/>
          </a:prstGeom>
          <a:noFill/>
        </p:spPr>
        <p:txBody>
          <a:bodyPr wrap="square" rtlCol="0">
            <a:spAutoFit/>
          </a:bodyPr>
          <a:lstStyle/>
          <a:p>
            <a:pPr>
              <a:lnSpc>
                <a:spcPct val="200000"/>
              </a:lnSpc>
            </a:pPr>
            <a:r>
              <a:rPr kumimoji="1" lang="zh-CN" altLang="en-US" dirty="0" smtClean="0">
                <a:latin typeface="Microsoft YaHei" charset="-122"/>
                <a:ea typeface="Microsoft YaHei" charset="-122"/>
                <a:cs typeface="Microsoft YaHei" charset="-122"/>
              </a:rPr>
              <a:t>数据链路层寻址与</a:t>
            </a:r>
            <a:r>
              <a:rPr kumimoji="1" lang="en-US" altLang="zh-CN" dirty="0" smtClean="0">
                <a:latin typeface="Microsoft YaHei" charset="-122"/>
                <a:ea typeface="Microsoft YaHei" charset="-122"/>
                <a:cs typeface="Microsoft YaHei" charset="-122"/>
              </a:rPr>
              <a:t>ARP</a:t>
            </a:r>
          </a:p>
          <a:p>
            <a:pPr>
              <a:lnSpc>
                <a:spcPct val="200000"/>
              </a:lnSpc>
            </a:pPr>
            <a:r>
              <a:rPr kumimoji="1" lang="zh-CN" altLang="en-US" dirty="0" smtClean="0">
                <a:solidFill>
                  <a:srgbClr val="FF0000"/>
                </a:solidFill>
                <a:latin typeface="Microsoft YaHei" charset="-122"/>
                <a:ea typeface="Microsoft YaHei" charset="-122"/>
                <a:cs typeface="Microsoft YaHei" charset="-122"/>
              </a:rPr>
              <a:t>以太网</a:t>
            </a:r>
            <a:endParaRPr kumimoji="1" lang="en-US" altLang="zh-CN" dirty="0" smtClean="0">
              <a:solidFill>
                <a:srgbClr val="FF0000"/>
              </a:solidFill>
              <a:latin typeface="Microsoft YaHei" charset="-122"/>
              <a:ea typeface="Microsoft YaHei" charset="-122"/>
              <a:cs typeface="Microsoft YaHei" charset="-122"/>
            </a:endParaRPr>
          </a:p>
          <a:p>
            <a:pPr>
              <a:lnSpc>
                <a:spcPct val="200000"/>
              </a:lnSpc>
            </a:pPr>
            <a:r>
              <a:rPr kumimoji="1" lang="zh-CN" altLang="en-US" dirty="0" smtClean="0">
                <a:latin typeface="Microsoft YaHei" charset="-122"/>
                <a:ea typeface="Microsoft YaHei" charset="-122"/>
                <a:cs typeface="Microsoft YaHei" charset="-122"/>
              </a:rPr>
              <a:t>交换机</a:t>
            </a:r>
            <a:endParaRPr kumimoji="1" lang="en-US" altLang="zh-CN" dirty="0" smtClean="0">
              <a:latin typeface="Microsoft YaHei" charset="-122"/>
              <a:ea typeface="Microsoft YaHei" charset="-122"/>
              <a:cs typeface="Microsoft YaHei" charset="-122"/>
            </a:endParaRPr>
          </a:p>
          <a:p>
            <a:pPr>
              <a:lnSpc>
                <a:spcPct val="200000"/>
              </a:lnSpc>
            </a:pPr>
            <a:r>
              <a:rPr kumimoji="1" lang="zh-CN" altLang="en-US" dirty="0" smtClean="0">
                <a:latin typeface="Microsoft YaHei" charset="-122"/>
                <a:ea typeface="Microsoft YaHei" charset="-122"/>
                <a:cs typeface="Microsoft YaHei" charset="-122"/>
              </a:rPr>
              <a:t>虚拟局域网</a:t>
            </a:r>
            <a:endParaRPr kumimoji="1" lang="zh-CN" altLang="en-US" dirty="0">
              <a:latin typeface="Microsoft YaHei" charset="-122"/>
              <a:ea typeface="Microsoft YaHei" charset="-122"/>
              <a:cs typeface="Microsoft YaHei" charset="-122"/>
            </a:endParaRPr>
          </a:p>
        </p:txBody>
      </p:sp>
      <p:sp>
        <p:nvSpPr>
          <p:cNvPr id="12" name="左大括号 11"/>
          <p:cNvSpPr/>
          <p:nvPr/>
        </p:nvSpPr>
        <p:spPr>
          <a:xfrm>
            <a:off x="3595113" y="1429047"/>
            <a:ext cx="465221" cy="296705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p>
        </p:txBody>
      </p:sp>
      <p:sp>
        <p:nvSpPr>
          <p:cNvPr id="13" name="文本框 12"/>
          <p:cNvSpPr txBox="1"/>
          <p:nvPr/>
        </p:nvSpPr>
        <p:spPr>
          <a:xfrm>
            <a:off x="4060334" y="1019749"/>
            <a:ext cx="5484718" cy="3785652"/>
          </a:xfrm>
          <a:prstGeom prst="rect">
            <a:avLst/>
          </a:prstGeom>
          <a:noFill/>
        </p:spPr>
        <p:txBody>
          <a:bodyPr wrap="square" rtlCol="0">
            <a:spAutoFit/>
          </a:bodyPr>
          <a:lstStyle/>
          <a:p>
            <a:pPr>
              <a:lnSpc>
                <a:spcPct val="200000"/>
              </a:lnSpc>
            </a:pPr>
            <a:r>
              <a:rPr kumimoji="1" lang="zh-CN" altLang="en-US" sz="2400" dirty="0" smtClean="0">
                <a:latin typeface="Microsoft YaHei" charset="-122"/>
                <a:ea typeface="Microsoft YaHei" charset="-122"/>
                <a:cs typeface="Microsoft YaHei" charset="-122"/>
              </a:rPr>
              <a:t>有线局域网</a:t>
            </a:r>
            <a:r>
              <a:rPr kumimoji="1" lang="zh-CN" altLang="en-US" sz="2400" dirty="0" smtClean="0">
                <a:latin typeface="Microsoft YaHei" charset="-122"/>
                <a:ea typeface="Microsoft YaHei" charset="-122"/>
                <a:cs typeface="Microsoft YaHei" charset="-122"/>
              </a:rPr>
              <a:t>技术</a:t>
            </a:r>
            <a:endParaRPr kumimoji="1" lang="en-US" altLang="zh-CN" sz="2400" dirty="0" smtClean="0">
              <a:latin typeface="Microsoft YaHei" charset="-122"/>
              <a:ea typeface="Microsoft YaHei" charset="-122"/>
              <a:cs typeface="Microsoft YaHei" charset="-122"/>
            </a:endParaRPr>
          </a:p>
          <a:p>
            <a:pPr>
              <a:lnSpc>
                <a:spcPct val="200000"/>
              </a:lnSpc>
            </a:pPr>
            <a:r>
              <a:rPr lang="en-US" altLang="zh-CN" sz="2400" dirty="0">
                <a:latin typeface="Microsoft YaHei" charset="-122"/>
                <a:ea typeface="Microsoft YaHei" charset="-122"/>
                <a:cs typeface="Microsoft YaHei" charset="-122"/>
              </a:rPr>
              <a:t>MAC</a:t>
            </a:r>
            <a:r>
              <a:rPr lang="zh-CN" altLang="en-US" sz="2400" dirty="0" smtClean="0">
                <a:latin typeface="Microsoft YaHei" charset="-122"/>
                <a:ea typeface="Microsoft YaHei" charset="-122"/>
                <a:cs typeface="Microsoft YaHei" charset="-122"/>
              </a:rPr>
              <a:t>协议：</a:t>
            </a:r>
            <a:r>
              <a:rPr lang="en-US" altLang="zh-CN" sz="2400" dirty="0" smtClean="0">
                <a:solidFill>
                  <a:srgbClr val="FF0000"/>
                </a:solidFill>
                <a:latin typeface="Microsoft YaHei" charset="-122"/>
                <a:ea typeface="Microsoft YaHei" charset="-122"/>
                <a:cs typeface="Microsoft YaHei" charset="-122"/>
              </a:rPr>
              <a:t>CSMA/CD</a:t>
            </a:r>
            <a:r>
              <a:rPr lang="zh-CN" altLang="en-US" sz="2400" dirty="0">
                <a:latin typeface="Microsoft YaHei" charset="-122"/>
                <a:ea typeface="Microsoft YaHei" charset="-122"/>
                <a:cs typeface="Microsoft YaHei" charset="-122"/>
              </a:rPr>
              <a:t>协议。</a:t>
            </a:r>
            <a:endParaRPr kumimoji="1" lang="en-US" altLang="zh-CN" sz="2400" dirty="0" smtClean="0">
              <a:latin typeface="Microsoft YaHei" charset="-122"/>
              <a:ea typeface="Microsoft YaHei" charset="-122"/>
              <a:cs typeface="Microsoft YaHei" charset="-122"/>
            </a:endParaRPr>
          </a:p>
          <a:p>
            <a:pPr>
              <a:lnSpc>
                <a:spcPct val="200000"/>
              </a:lnSpc>
            </a:pPr>
            <a:r>
              <a:rPr kumimoji="1" lang="zh-CN" altLang="en-US" sz="2400" dirty="0" smtClean="0">
                <a:latin typeface="Microsoft YaHei" charset="-122"/>
                <a:ea typeface="Microsoft YaHei" charset="-122"/>
                <a:cs typeface="Microsoft YaHei" charset="-122"/>
              </a:rPr>
              <a:t>以太网最短帧：</a:t>
            </a:r>
            <a:r>
              <a:rPr kumimoji="1" lang="en-US" altLang="zh-CN" sz="2400" dirty="0" smtClean="0">
                <a:latin typeface="Microsoft YaHei" charset="-122"/>
                <a:ea typeface="Microsoft YaHei" charset="-122"/>
                <a:cs typeface="Microsoft YaHei" charset="-122"/>
              </a:rPr>
              <a:t>512</a:t>
            </a:r>
            <a:r>
              <a:rPr kumimoji="1" lang="zh-CN" altLang="en-US" sz="2400" dirty="0" smtClean="0">
                <a:latin typeface="Microsoft YaHei" charset="-122"/>
                <a:ea typeface="Microsoft YaHei" charset="-122"/>
                <a:cs typeface="Microsoft YaHei" charset="-122"/>
              </a:rPr>
              <a:t>位</a:t>
            </a:r>
            <a:r>
              <a:rPr kumimoji="1" lang="zh-CN" altLang="en-US" sz="2400" dirty="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64</a:t>
            </a:r>
            <a:r>
              <a:rPr kumimoji="1" lang="zh-CN" altLang="en-US" sz="2400" dirty="0" smtClean="0">
                <a:latin typeface="Microsoft YaHei" charset="-122"/>
                <a:ea typeface="Microsoft YaHei" charset="-122"/>
                <a:cs typeface="Microsoft YaHei" charset="-122"/>
              </a:rPr>
              <a:t>字节）</a:t>
            </a:r>
            <a:endParaRPr kumimoji="1" lang="en-US" altLang="zh-CN" sz="2400" dirty="0" smtClean="0">
              <a:latin typeface="Microsoft YaHei" charset="-122"/>
              <a:ea typeface="Microsoft YaHei" charset="-122"/>
              <a:cs typeface="Microsoft YaHei" charset="-122"/>
            </a:endParaRPr>
          </a:p>
          <a:p>
            <a:pPr>
              <a:lnSpc>
                <a:spcPct val="200000"/>
              </a:lnSpc>
            </a:pPr>
            <a:r>
              <a:rPr kumimoji="1" lang="zh-CN" altLang="en-US" sz="2400" dirty="0" smtClean="0">
                <a:latin typeface="Microsoft YaHei" charset="-122"/>
                <a:ea typeface="Microsoft YaHei" charset="-122"/>
                <a:cs typeface="Microsoft YaHei" charset="-122"/>
              </a:rPr>
              <a:t>以太网</a:t>
            </a:r>
            <a:r>
              <a:rPr kumimoji="1" lang="zh-CN" altLang="en-US" sz="2400" dirty="0" smtClean="0">
                <a:latin typeface="Microsoft YaHei" charset="-122"/>
                <a:ea typeface="Microsoft YaHei" charset="-122"/>
                <a:cs typeface="Microsoft YaHei" charset="-122"/>
              </a:rPr>
              <a:t>帧首部：</a:t>
            </a:r>
            <a:r>
              <a:rPr kumimoji="1" lang="en-US" altLang="zh-CN" sz="2400" dirty="0" smtClean="0">
                <a:latin typeface="Microsoft YaHei" charset="-122"/>
                <a:ea typeface="Microsoft YaHei" charset="-122"/>
                <a:cs typeface="Microsoft YaHei" charset="-122"/>
              </a:rPr>
              <a:t>18</a:t>
            </a:r>
            <a:r>
              <a:rPr kumimoji="1" lang="zh-CN" altLang="en-US" sz="2400" dirty="0" smtClean="0">
                <a:latin typeface="Microsoft YaHei" charset="-122"/>
                <a:ea typeface="Microsoft YaHei" charset="-122"/>
                <a:cs typeface="Microsoft YaHei" charset="-122"/>
              </a:rPr>
              <a:t>字节</a:t>
            </a:r>
            <a:endParaRPr kumimoji="1" lang="en-US" altLang="zh-CN" sz="2400" dirty="0" smtClean="0">
              <a:latin typeface="Microsoft YaHei" charset="-122"/>
              <a:ea typeface="Microsoft YaHei" charset="-122"/>
              <a:cs typeface="Microsoft YaHei" charset="-122"/>
            </a:endParaRPr>
          </a:p>
          <a:p>
            <a:pPr>
              <a:lnSpc>
                <a:spcPct val="200000"/>
              </a:lnSpc>
            </a:pPr>
            <a:r>
              <a:rPr kumimoji="1" lang="zh-CN" altLang="en-US" sz="2400" dirty="0" smtClean="0">
                <a:latin typeface="Microsoft YaHei" charset="-122"/>
                <a:ea typeface="Microsoft YaHei" charset="-122"/>
                <a:cs typeface="Microsoft YaHei" charset="-122"/>
              </a:rPr>
              <a:t>以太网技术</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117506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141621" y="848330"/>
            <a:ext cx="10002190" cy="521425"/>
          </a:xfrm>
          <a:prstGeom prst="rect">
            <a:avLst/>
          </a:prstGeom>
          <a:noFill/>
        </p:spPr>
        <p:txBody>
          <a:bodyPr wrap="square" rtlCol="0">
            <a:spAutoFit/>
          </a:bodyPr>
          <a:lstStyle/>
          <a:p>
            <a:pPr>
              <a:lnSpc>
                <a:spcPts val="3700"/>
              </a:lnSpc>
            </a:pPr>
            <a:r>
              <a:rPr lang="zh-CN" altLang="en-US" sz="2400" b="1" smtClean="0">
                <a:latin typeface="Microsoft YaHei" charset="-122"/>
                <a:ea typeface="Microsoft YaHei" charset="-122"/>
                <a:cs typeface="Microsoft YaHei" charset="-122"/>
              </a:rPr>
              <a:t>以太网</a:t>
            </a:r>
            <a:r>
              <a:rPr lang="zh-CN" altLang="en-US" sz="2400" b="1" dirty="0" smtClean="0">
                <a:latin typeface="Microsoft YaHei" charset="-122"/>
                <a:ea typeface="Microsoft YaHei" charset="-122"/>
                <a:cs typeface="Microsoft YaHei" charset="-122"/>
              </a:rPr>
              <a:t>帧结构</a:t>
            </a:r>
            <a:endParaRPr lang="en-US" altLang="zh-CN" sz="2400" b="1" dirty="0">
              <a:latin typeface="Microsoft YaHei" charset="-122"/>
              <a:ea typeface="Microsoft YaHei" charset="-122"/>
              <a:cs typeface="Microsoft YaHei" charset="-122"/>
            </a:endParaRPr>
          </a:p>
        </p:txBody>
      </p:sp>
      <p:pic>
        <p:nvPicPr>
          <p:cNvPr id="12" name="图片 11"/>
          <p:cNvPicPr>
            <a:picLocks noChangeAspect="1"/>
          </p:cNvPicPr>
          <p:nvPr/>
        </p:nvPicPr>
        <p:blipFill>
          <a:blip r:embed="rId2"/>
          <a:stretch>
            <a:fillRect/>
          </a:stretch>
        </p:blipFill>
        <p:spPr>
          <a:xfrm>
            <a:off x="1156268" y="2491236"/>
            <a:ext cx="10013031" cy="1879639"/>
          </a:xfrm>
          <a:prstGeom prst="rect">
            <a:avLst/>
          </a:prstGeom>
        </p:spPr>
      </p:pic>
    </p:spTree>
    <p:extLst>
      <p:ext uri="{BB962C8B-B14F-4D97-AF65-F5344CB8AC3E}">
        <p14:creationId xmlns:p14="http://schemas.microsoft.com/office/powerpoint/2010/main" val="1217553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398097565"/>
              </p:ext>
            </p:extLst>
          </p:nvPr>
        </p:nvGraphicFramePr>
        <p:xfrm>
          <a:off x="542674" y="1302858"/>
          <a:ext cx="11486147" cy="4340352"/>
        </p:xfrm>
        <a:graphic>
          <a:graphicData uri="http://schemas.openxmlformats.org/drawingml/2006/table">
            <a:tbl>
              <a:tblPr firstRow="1" bandRow="1">
                <a:tableStyleId>{5940675A-B579-460E-94D1-54222C63F5DA}</a:tableStyleId>
              </a:tblPr>
              <a:tblGrid>
                <a:gridCol w="2408386"/>
                <a:gridCol w="3279110"/>
                <a:gridCol w="2334281"/>
                <a:gridCol w="3464370"/>
              </a:tblGrid>
              <a:tr h="370840">
                <a:tc>
                  <a:txBody>
                    <a:bodyPr/>
                    <a:lstStyle/>
                    <a:p>
                      <a:pPr algn="ctr">
                        <a:lnSpc>
                          <a:spcPct val="150000"/>
                        </a:lnSpc>
                      </a:pPr>
                      <a:r>
                        <a:rPr lang="zh-CN" altLang="en-US" sz="2000" dirty="0" smtClean="0">
                          <a:latin typeface="Microsoft YaHei" charset="-122"/>
                          <a:ea typeface="Microsoft YaHei" charset="-122"/>
                          <a:cs typeface="Microsoft YaHei" charset="-122"/>
                        </a:rPr>
                        <a:t>分类</a:t>
                      </a:r>
                      <a:endParaRPr lang="zh-CN" altLang="en-US" sz="2000" dirty="0">
                        <a:latin typeface="Microsoft YaHei" charset="-122"/>
                        <a:ea typeface="Microsoft YaHei" charset="-122"/>
                        <a:cs typeface="Microsoft YaHei" charset="-122"/>
                      </a:endParaRPr>
                    </a:p>
                  </a:txBody>
                  <a:tcPr anchor="ctr"/>
                </a:tc>
                <a:tc>
                  <a:txBody>
                    <a:bodyPr/>
                    <a:lstStyle/>
                    <a:p>
                      <a:pPr algn="ctr">
                        <a:lnSpc>
                          <a:spcPct val="150000"/>
                        </a:lnSpc>
                      </a:pPr>
                      <a:r>
                        <a:rPr lang="zh-CN" altLang="en-US" sz="2000" dirty="0" smtClean="0">
                          <a:latin typeface="Microsoft YaHei" charset="-122"/>
                          <a:ea typeface="Microsoft YaHei" charset="-122"/>
                          <a:cs typeface="Microsoft YaHei" charset="-122"/>
                        </a:rPr>
                        <a:t>传输介质</a:t>
                      </a:r>
                      <a:endParaRPr lang="zh-CN" altLang="en-US" sz="2000"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latin typeface="Microsoft YaHei" charset="-122"/>
                          <a:ea typeface="Microsoft YaHei" charset="-122"/>
                          <a:cs typeface="Microsoft YaHei" charset="-122"/>
                        </a:rPr>
                        <a:t>传输速率</a:t>
                      </a:r>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latin typeface="Microsoft YaHei" charset="-122"/>
                          <a:ea typeface="Microsoft YaHei" charset="-122"/>
                          <a:cs typeface="Microsoft YaHei" charset="-122"/>
                        </a:rPr>
                        <a:t>标准</a:t>
                      </a:r>
                    </a:p>
                  </a:txBody>
                  <a:tcPr anchor="ctr"/>
                </a:tc>
              </a:tr>
              <a:tr h="370840">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000" dirty="0" smtClean="0">
                          <a:latin typeface="Microsoft YaHei" charset="-122"/>
                          <a:ea typeface="Microsoft YaHei" charset="-122"/>
                          <a:cs typeface="Microsoft YaHei" charset="-122"/>
                        </a:rPr>
                        <a:t>10Base-5</a:t>
                      </a:r>
                    </a:p>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latin typeface="Microsoft YaHei" charset="-122"/>
                          <a:ea typeface="Microsoft YaHei" charset="-122"/>
                          <a:cs typeface="Microsoft YaHei" charset="-122"/>
                        </a:rPr>
                        <a:t>（经典以太网）</a:t>
                      </a:r>
                    </a:p>
                  </a:txBody>
                  <a:tcPr anchor="ctr"/>
                </a:tc>
                <a:tc>
                  <a:txBody>
                    <a:bodyPr/>
                    <a:lstStyle/>
                    <a:p>
                      <a:pPr algn="ctr">
                        <a:lnSpc>
                          <a:spcPct val="150000"/>
                        </a:lnSpc>
                      </a:pPr>
                      <a:r>
                        <a:rPr lang="zh-CN" altLang="en-US" sz="2000" dirty="0" smtClean="0">
                          <a:solidFill>
                            <a:schemeClr val="tx1"/>
                          </a:solidFill>
                          <a:latin typeface="Microsoft YaHei" charset="-122"/>
                          <a:ea typeface="Microsoft YaHei" charset="-122"/>
                          <a:cs typeface="Microsoft YaHei" charset="-122"/>
                        </a:rPr>
                        <a:t>粗同轴电缆</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000" dirty="0" smtClean="0">
                          <a:latin typeface="Microsoft YaHei" charset="-122"/>
                          <a:ea typeface="Microsoft YaHei" charset="-122"/>
                          <a:cs typeface="Microsoft YaHei" charset="-122"/>
                        </a:rPr>
                        <a:t>10Mbit/s</a:t>
                      </a:r>
                      <a:endParaRPr lang="zh-CN" altLang="en-US" sz="2000" dirty="0" smtClean="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endParaRPr lang="zh-CN" altLang="en-US" sz="2000" dirty="0" smtClean="0">
                        <a:latin typeface="Microsoft YaHei" charset="-122"/>
                        <a:ea typeface="Microsoft YaHei" charset="-122"/>
                        <a:cs typeface="Microsoft YaHei" charset="-122"/>
                      </a:endParaRPr>
                    </a:p>
                  </a:txBody>
                  <a:tcPr anchor="ctr"/>
                </a:tc>
              </a:tr>
              <a:tr h="370840">
                <a:tc>
                  <a:txBody>
                    <a:bodyPr/>
                    <a:lstStyle/>
                    <a:p>
                      <a:pPr algn="ctr">
                        <a:lnSpc>
                          <a:spcPct val="150000"/>
                        </a:lnSpc>
                      </a:pPr>
                      <a:r>
                        <a:rPr lang="en-US" altLang="zh-CN" sz="2000" dirty="0" smtClean="0">
                          <a:latin typeface="Microsoft YaHei" charset="-122"/>
                          <a:ea typeface="Microsoft YaHei" charset="-122"/>
                          <a:cs typeface="Microsoft YaHei" charset="-122"/>
                        </a:rPr>
                        <a:t>10Base-T</a:t>
                      </a:r>
                      <a:endParaRPr lang="zh-CN" altLang="en-US" sz="2000" dirty="0">
                        <a:latin typeface="Microsoft YaHei" charset="-122"/>
                        <a:ea typeface="Microsoft YaHei" charset="-122"/>
                        <a:cs typeface="Microsoft YaHei" charset="-122"/>
                      </a:endParaRPr>
                    </a:p>
                  </a:txBody>
                  <a:tcPr anchor="ctr"/>
                </a:tc>
                <a:tc>
                  <a:txBody>
                    <a:bodyPr/>
                    <a:lstStyle/>
                    <a:p>
                      <a:pPr algn="ctr">
                        <a:lnSpc>
                          <a:spcPct val="150000"/>
                        </a:lnSpc>
                      </a:pPr>
                      <a:r>
                        <a:rPr lang="zh-CN" altLang="en-US" sz="2000" dirty="0" smtClean="0">
                          <a:solidFill>
                            <a:schemeClr val="tx1"/>
                          </a:solidFill>
                          <a:latin typeface="Microsoft YaHei" charset="-122"/>
                          <a:ea typeface="Microsoft YaHei" charset="-122"/>
                          <a:cs typeface="Microsoft YaHei" charset="-122"/>
                        </a:rPr>
                        <a:t>非屏蔽双绞线</a:t>
                      </a:r>
                      <a:r>
                        <a:rPr lang="en-US" altLang="zh-CN" sz="2000" dirty="0" smtClean="0">
                          <a:solidFill>
                            <a:schemeClr val="tx1"/>
                          </a:solidFill>
                          <a:latin typeface="Microsoft YaHei" charset="-122"/>
                          <a:ea typeface="Microsoft YaHei" charset="-122"/>
                          <a:cs typeface="Microsoft YaHei" charset="-122"/>
                        </a:rPr>
                        <a:t>(UTP)</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000" dirty="0" smtClean="0">
                          <a:latin typeface="Microsoft YaHei" charset="-122"/>
                          <a:ea typeface="Microsoft YaHei" charset="-122"/>
                          <a:cs typeface="Microsoft YaHei" charset="-122"/>
                        </a:rPr>
                        <a:t>10Mbit/s</a:t>
                      </a:r>
                      <a:endParaRPr lang="zh-CN" altLang="en-US" sz="2000" dirty="0" smtClean="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000" dirty="0" smtClean="0">
                          <a:latin typeface="Microsoft YaHei" charset="-122"/>
                          <a:ea typeface="Microsoft YaHei" charset="-122"/>
                          <a:cs typeface="Microsoft YaHei" charset="-122"/>
                        </a:rPr>
                        <a:t>IEEE</a:t>
                      </a:r>
                      <a:r>
                        <a:rPr lang="zh-CN" altLang="en-US" sz="2000" dirty="0" smtClean="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802.3</a:t>
                      </a:r>
                      <a:endParaRPr lang="zh-CN" altLang="en-US" sz="2000" dirty="0" smtClean="0">
                        <a:latin typeface="Microsoft YaHei" charset="-122"/>
                        <a:ea typeface="Microsoft YaHei" charset="-122"/>
                        <a:cs typeface="Microsoft YaHei" charset="-122"/>
                      </a:endParaRPr>
                    </a:p>
                  </a:txBody>
                  <a:tcPr anchor="ctr"/>
                </a:tc>
              </a:tr>
              <a:tr h="370840">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000" dirty="0" smtClean="0">
                          <a:latin typeface="Microsoft YaHei" charset="-122"/>
                          <a:ea typeface="Microsoft YaHei" charset="-122"/>
                          <a:cs typeface="Microsoft YaHei" charset="-122"/>
                        </a:rPr>
                        <a:t>100Base-T</a:t>
                      </a:r>
                    </a:p>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latin typeface="Microsoft YaHei" charset="-122"/>
                          <a:ea typeface="Microsoft YaHei" charset="-122"/>
                          <a:cs typeface="Microsoft YaHei" charset="-122"/>
                        </a:rPr>
                        <a:t>（快速以太网）</a:t>
                      </a:r>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000" dirty="0" smtClean="0">
                          <a:solidFill>
                            <a:schemeClr val="tx1"/>
                          </a:solidFill>
                          <a:latin typeface="Microsoft YaHei" charset="-122"/>
                          <a:ea typeface="Microsoft YaHei" charset="-122"/>
                          <a:cs typeface="Microsoft YaHei" charset="-122"/>
                        </a:rPr>
                        <a:t>UTP</a:t>
                      </a:r>
                      <a:endParaRPr lang="zh-CN" altLang="en-US" sz="2000" dirty="0" smtClean="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en-US" altLang="zh-CN" sz="2000" dirty="0" smtClean="0">
                          <a:latin typeface="Microsoft YaHei" charset="-122"/>
                          <a:ea typeface="Microsoft YaHei" charset="-122"/>
                          <a:cs typeface="Microsoft YaHei" charset="-122"/>
                          <a:sym typeface="+mn-ea"/>
                        </a:rPr>
                        <a:t>100Mbit/s</a:t>
                      </a:r>
                      <a:endParaRPr lang="zh-CN" altLang="en-US" sz="2000" dirty="0">
                        <a:latin typeface="Microsoft YaHei" charset="-122"/>
                        <a:ea typeface="Microsoft YaHei" charset="-122"/>
                        <a:cs typeface="Microsoft YaHei" charset="-122"/>
                      </a:endParaRPr>
                    </a:p>
                  </a:txBody>
                  <a:tcPr anchor="ctr"/>
                </a:tc>
                <a:tc>
                  <a:txBody>
                    <a:bodyPr/>
                    <a:lstStyle/>
                    <a:p>
                      <a:pPr algn="ctr">
                        <a:lnSpc>
                          <a:spcPct val="150000"/>
                        </a:lnSpc>
                      </a:pPr>
                      <a:r>
                        <a:rPr lang="en-US" altLang="zh-CN" sz="2000" dirty="0" smtClean="0">
                          <a:latin typeface="Microsoft YaHei" charset="-122"/>
                          <a:ea typeface="Microsoft YaHei" charset="-122"/>
                          <a:cs typeface="Microsoft YaHei" charset="-122"/>
                        </a:rPr>
                        <a:t>IEEE</a:t>
                      </a:r>
                      <a:r>
                        <a:rPr lang="zh-CN" altLang="en-US" sz="2000" dirty="0" smtClean="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802.3u</a:t>
                      </a:r>
                      <a:endParaRPr lang="zh-CN" altLang="en-US" sz="2000" dirty="0">
                        <a:latin typeface="Microsoft YaHei" charset="-122"/>
                        <a:ea typeface="Microsoft YaHei" charset="-122"/>
                        <a:cs typeface="Microsoft YaHei" charset="-122"/>
                      </a:endParaRPr>
                    </a:p>
                  </a:txBody>
                  <a:tcPr anchor="ctr"/>
                </a:tc>
              </a:tr>
              <a:tr h="370840">
                <a:tc>
                  <a:txBody>
                    <a:bodyPr/>
                    <a:lstStyle/>
                    <a:p>
                      <a:pPr algn="ctr">
                        <a:lnSpc>
                          <a:spcPct val="150000"/>
                        </a:lnSpc>
                      </a:pPr>
                      <a:r>
                        <a:rPr lang="zh-CN" altLang="en-US" sz="2000" dirty="0" smtClean="0">
                          <a:latin typeface="Microsoft YaHei" charset="-122"/>
                          <a:ea typeface="Microsoft YaHei" charset="-122"/>
                          <a:cs typeface="Microsoft YaHei" charset="-122"/>
                          <a:sym typeface="+mn-ea"/>
                        </a:rPr>
                        <a:t>千兆位以太网</a:t>
                      </a:r>
                      <a:endParaRPr lang="zh-CN" altLang="en-US" sz="2000" dirty="0">
                        <a:latin typeface="Microsoft YaHei" charset="-122"/>
                        <a:ea typeface="Microsoft YaHei" charset="-122"/>
                        <a:cs typeface="Microsoft YaHei" charset="-122"/>
                      </a:endParaRPr>
                    </a:p>
                  </a:txBody>
                  <a:tcPr anchor="ctr"/>
                </a:tc>
                <a:tc>
                  <a:txBody>
                    <a:bodyPr/>
                    <a:lstStyle/>
                    <a:p>
                      <a:pPr algn="ctr">
                        <a:lnSpc>
                          <a:spcPct val="150000"/>
                        </a:lnSpc>
                      </a:pPr>
                      <a:r>
                        <a:rPr lang="zh-CN" altLang="en-US" sz="2000" dirty="0" smtClean="0">
                          <a:solidFill>
                            <a:schemeClr val="tx1"/>
                          </a:solidFill>
                          <a:latin typeface="Microsoft YaHei" charset="-122"/>
                          <a:ea typeface="Microsoft YaHei" charset="-122"/>
                          <a:cs typeface="Microsoft YaHei" charset="-122"/>
                        </a:rPr>
                        <a:t>光纤、</a:t>
                      </a:r>
                      <a:r>
                        <a:rPr lang="en-US" altLang="zh-CN" sz="2000" dirty="0" smtClean="0">
                          <a:solidFill>
                            <a:schemeClr val="tx1"/>
                          </a:solidFill>
                          <a:latin typeface="Microsoft YaHei" charset="-122"/>
                          <a:ea typeface="Microsoft YaHei" charset="-122"/>
                          <a:cs typeface="Microsoft YaHei" charset="-122"/>
                        </a:rPr>
                        <a:t>UTP</a:t>
                      </a:r>
                    </a:p>
                    <a:p>
                      <a:pPr algn="ctr">
                        <a:lnSpc>
                          <a:spcPct val="150000"/>
                        </a:lnSpc>
                      </a:pPr>
                      <a:r>
                        <a:rPr lang="zh-CN" altLang="en-US" sz="2000" dirty="0" smtClean="0">
                          <a:solidFill>
                            <a:schemeClr val="tx1"/>
                          </a:solidFill>
                          <a:latin typeface="Microsoft YaHei" charset="-122"/>
                          <a:ea typeface="Microsoft YaHei" charset="-122"/>
                          <a:cs typeface="Microsoft YaHei" charset="-122"/>
                        </a:rPr>
                        <a:t>屏蔽双绞线（</a:t>
                      </a:r>
                      <a:r>
                        <a:rPr lang="en-US" altLang="zh-CN" sz="2000" dirty="0" smtClean="0">
                          <a:solidFill>
                            <a:schemeClr val="tx1"/>
                          </a:solidFill>
                          <a:latin typeface="Microsoft YaHei" charset="-122"/>
                          <a:ea typeface="Microsoft YaHei" charset="-122"/>
                          <a:cs typeface="Microsoft YaHei" charset="-122"/>
                        </a:rPr>
                        <a:t>STP</a:t>
                      </a:r>
                      <a:r>
                        <a:rPr lang="zh-CN" altLang="en-US" sz="2000" dirty="0" smtClean="0">
                          <a:solidFill>
                            <a:schemeClr val="tx1"/>
                          </a:solidFill>
                          <a:latin typeface="Microsoft YaHei" charset="-122"/>
                          <a:ea typeface="Microsoft YaHei" charset="-122"/>
                          <a:cs typeface="Microsoft YaHei" charset="-122"/>
                        </a:rPr>
                        <a:t>）</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en-US" altLang="zh-CN" sz="2000" dirty="0" smtClean="0">
                          <a:latin typeface="Microsoft YaHei" charset="-122"/>
                          <a:ea typeface="Microsoft YaHei" charset="-122"/>
                          <a:cs typeface="Microsoft YaHei" charset="-122"/>
                          <a:sym typeface="+mn-ea"/>
                        </a:rPr>
                        <a:t>1000Mbit/s</a:t>
                      </a:r>
                      <a:endParaRPr lang="zh-CN" altLang="en-US" sz="2000"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000" dirty="0" smtClean="0">
                          <a:latin typeface="Microsoft YaHei" charset="-122"/>
                          <a:ea typeface="Microsoft YaHei" charset="-122"/>
                          <a:cs typeface="Microsoft YaHei" charset="-122"/>
                        </a:rPr>
                        <a:t>IEEE</a:t>
                      </a:r>
                      <a:r>
                        <a:rPr lang="zh-CN" altLang="en-US" sz="2000" dirty="0" smtClean="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802.3</a:t>
                      </a:r>
                      <a:r>
                        <a:rPr lang="zh-CN" altLang="en-US" sz="2000" dirty="0" smtClean="0">
                          <a:latin typeface="Microsoft YaHei" charset="-122"/>
                          <a:ea typeface="Microsoft YaHei" charset="-122"/>
                          <a:cs typeface="Microsoft YaHei" charset="-122"/>
                        </a:rPr>
                        <a:t>标准的扩展</a:t>
                      </a:r>
                    </a:p>
                  </a:txBody>
                  <a:tcPr anchor="ctr"/>
                </a:tc>
              </a:tr>
              <a:tr h="370840">
                <a:tc>
                  <a:txBody>
                    <a:bodyPr/>
                    <a:lstStyle/>
                    <a:p>
                      <a:pPr algn="ctr">
                        <a:lnSpc>
                          <a:spcPct val="150000"/>
                        </a:lnSpc>
                      </a:pPr>
                      <a:r>
                        <a:rPr lang="zh-CN" altLang="en-US" sz="2000" dirty="0" smtClean="0">
                          <a:latin typeface="Microsoft YaHei" charset="-122"/>
                          <a:ea typeface="Microsoft YaHei" charset="-122"/>
                          <a:cs typeface="Microsoft YaHei" charset="-122"/>
                        </a:rPr>
                        <a:t>万</a:t>
                      </a:r>
                      <a:r>
                        <a:rPr lang="zh-CN" altLang="en-US" sz="2000" dirty="0" smtClean="0">
                          <a:latin typeface="Microsoft YaHei" charset="-122"/>
                          <a:ea typeface="Microsoft YaHei" charset="-122"/>
                          <a:cs typeface="Microsoft YaHei" charset="-122"/>
                          <a:sym typeface="+mn-ea"/>
                        </a:rPr>
                        <a:t>兆位以太网</a:t>
                      </a:r>
                      <a:endParaRPr lang="zh-CN" altLang="en-US" sz="2000" dirty="0">
                        <a:latin typeface="Microsoft YaHei" charset="-122"/>
                        <a:ea typeface="Microsoft YaHei" charset="-122"/>
                        <a:cs typeface="Microsoft YaHei" charset="-122"/>
                      </a:endParaRPr>
                    </a:p>
                  </a:txBody>
                  <a:tcPr anchor="ctr"/>
                </a:tc>
                <a:tc>
                  <a:txBody>
                    <a:bodyPr/>
                    <a:lstStyle/>
                    <a:p>
                      <a:pPr algn="ctr">
                        <a:lnSpc>
                          <a:spcPct val="150000"/>
                        </a:lnSpc>
                      </a:pPr>
                      <a:endParaRPr lang="zh-CN" altLang="en-US" sz="2000" dirty="0">
                        <a:latin typeface="Microsoft YaHei" charset="-122"/>
                        <a:ea typeface="Microsoft YaHei" charset="-122"/>
                        <a:cs typeface="Microsoft YaHei" charset="-122"/>
                      </a:endParaRPr>
                    </a:p>
                  </a:txBody>
                  <a:tcPr anchor="ctr"/>
                </a:tc>
                <a:tc>
                  <a:txBody>
                    <a:bodyPr/>
                    <a:lstStyle/>
                    <a:p>
                      <a:pPr algn="ctr">
                        <a:lnSpc>
                          <a:spcPct val="150000"/>
                        </a:lnSpc>
                      </a:pPr>
                      <a:r>
                        <a:rPr lang="en-US" altLang="zh-CN" sz="2000" dirty="0" smtClean="0">
                          <a:latin typeface="Microsoft YaHei" charset="-122"/>
                          <a:ea typeface="Microsoft YaHei" charset="-122"/>
                          <a:cs typeface="Microsoft YaHei" charset="-122"/>
                          <a:sym typeface="+mn-ea"/>
                        </a:rPr>
                        <a:t>10Gbit/s</a:t>
                      </a:r>
                      <a:endParaRPr lang="zh-CN" altLang="en-US" sz="2000" dirty="0">
                        <a:latin typeface="Microsoft YaHei" charset="-122"/>
                        <a:ea typeface="Microsoft YaHei" charset="-122"/>
                        <a:cs typeface="Microsoft YaHei" charset="-122"/>
                      </a:endParaRPr>
                    </a:p>
                  </a:txBody>
                  <a:tcPr anchor="ctr"/>
                </a:tc>
                <a:tc>
                  <a:txBody>
                    <a:bodyPr/>
                    <a:lstStyle/>
                    <a:p>
                      <a:pPr algn="ctr">
                        <a:lnSpc>
                          <a:spcPct val="150000"/>
                        </a:lnSpc>
                      </a:pPr>
                      <a:r>
                        <a:rPr lang="en-US" altLang="zh-CN" sz="2000" dirty="0" smtClean="0">
                          <a:latin typeface="Microsoft YaHei" charset="-122"/>
                          <a:ea typeface="Microsoft YaHei" charset="-122"/>
                          <a:cs typeface="Microsoft YaHei" charset="-122"/>
                        </a:rPr>
                        <a:t>IEEE</a:t>
                      </a:r>
                      <a:r>
                        <a:rPr lang="zh-CN" altLang="en-US" sz="2000" dirty="0" smtClean="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802.3ae</a:t>
                      </a:r>
                      <a:endParaRPr lang="zh-CN" altLang="en-US" sz="2000" dirty="0">
                        <a:latin typeface="Microsoft YaHei" charset="-122"/>
                        <a:ea typeface="Microsoft YaHei" charset="-122"/>
                        <a:cs typeface="Microsoft YaHei" charset="-122"/>
                      </a:endParaRPr>
                    </a:p>
                  </a:txBody>
                  <a:tcPr anchor="ctr"/>
                </a:tc>
              </a:tr>
            </a:tbl>
          </a:graphicData>
        </a:graphic>
      </p:graphicFrame>
      <p:sp>
        <p:nvSpPr>
          <p:cNvPr id="12" name="TextBox 4"/>
          <p:cNvSpPr txBox="1"/>
          <p:nvPr/>
        </p:nvSpPr>
        <p:spPr>
          <a:xfrm>
            <a:off x="205790" y="222688"/>
            <a:ext cx="10002190" cy="521425"/>
          </a:xfrm>
          <a:prstGeom prst="rect">
            <a:avLst/>
          </a:prstGeom>
          <a:noFill/>
        </p:spPr>
        <p:txBody>
          <a:bodyPr wrap="square" rtlCol="0">
            <a:spAutoFit/>
          </a:bodyPr>
          <a:lstStyle/>
          <a:p>
            <a:pPr>
              <a:lnSpc>
                <a:spcPts val="3700"/>
              </a:lnSpc>
            </a:pPr>
            <a:r>
              <a:rPr lang="zh-CN" altLang="en-US" sz="2400" b="1" smtClean="0">
                <a:latin typeface="Microsoft YaHei" charset="-122"/>
                <a:ea typeface="Microsoft YaHei" charset="-122"/>
                <a:cs typeface="Microsoft YaHei" charset="-122"/>
              </a:rPr>
              <a:t>以太网</a:t>
            </a:r>
            <a:r>
              <a:rPr lang="zh-CN" altLang="en-US" sz="2400" b="1" dirty="0" smtClean="0">
                <a:latin typeface="Microsoft YaHei" charset="-122"/>
                <a:ea typeface="Microsoft YaHei" charset="-122"/>
                <a:cs typeface="Microsoft YaHei" charset="-122"/>
              </a:rPr>
              <a:t>帧技术</a:t>
            </a:r>
            <a:endParaRPr lang="en-US" altLang="zh-CN" sz="24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190852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3077559"/>
            <a:ext cx="1251284"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局域网</a:t>
            </a:r>
            <a:endParaRPr kumimoji="1" lang="zh-CN" altLang="en-US">
              <a:latin typeface="Microsoft YaHei" charset="-122"/>
              <a:ea typeface="Microsoft YaHei" charset="-122"/>
              <a:cs typeface="Microsoft YaHei" charset="-122"/>
            </a:endParaRPr>
          </a:p>
        </p:txBody>
      </p:sp>
      <p:sp>
        <p:nvSpPr>
          <p:cNvPr id="3" name="左大括号 2"/>
          <p:cNvSpPr/>
          <p:nvPr/>
        </p:nvSpPr>
        <p:spPr>
          <a:xfrm>
            <a:off x="900040" y="2249910"/>
            <a:ext cx="351244" cy="20787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9" name="文本框 8"/>
          <p:cNvSpPr txBox="1"/>
          <p:nvPr/>
        </p:nvSpPr>
        <p:spPr>
          <a:xfrm>
            <a:off x="1251284" y="2103903"/>
            <a:ext cx="4079512" cy="2308324"/>
          </a:xfrm>
          <a:prstGeom prst="rect">
            <a:avLst/>
          </a:prstGeom>
          <a:noFill/>
        </p:spPr>
        <p:txBody>
          <a:bodyPr wrap="square" rtlCol="0">
            <a:spAutoFit/>
          </a:bodyPr>
          <a:lstStyle/>
          <a:p>
            <a:pPr>
              <a:lnSpc>
                <a:spcPct val="200000"/>
              </a:lnSpc>
            </a:pPr>
            <a:r>
              <a:rPr kumimoji="1" lang="zh-CN" altLang="en-US" dirty="0" smtClean="0">
                <a:latin typeface="Microsoft YaHei" charset="-122"/>
                <a:ea typeface="Microsoft YaHei" charset="-122"/>
                <a:cs typeface="Microsoft YaHei" charset="-122"/>
              </a:rPr>
              <a:t>数据链路层寻址与</a:t>
            </a:r>
            <a:r>
              <a:rPr kumimoji="1" lang="en-US" altLang="zh-CN" dirty="0" smtClean="0">
                <a:latin typeface="Microsoft YaHei" charset="-122"/>
                <a:ea typeface="Microsoft YaHei" charset="-122"/>
                <a:cs typeface="Microsoft YaHei" charset="-122"/>
              </a:rPr>
              <a:t>ARP</a:t>
            </a:r>
          </a:p>
          <a:p>
            <a:pPr>
              <a:lnSpc>
                <a:spcPct val="200000"/>
              </a:lnSpc>
            </a:pPr>
            <a:r>
              <a:rPr kumimoji="1" lang="zh-CN" altLang="en-US" dirty="0" smtClean="0">
                <a:latin typeface="Microsoft YaHei" charset="-122"/>
                <a:ea typeface="Microsoft YaHei" charset="-122"/>
                <a:cs typeface="Microsoft YaHei" charset="-122"/>
              </a:rPr>
              <a:t>以太网</a:t>
            </a:r>
            <a:endParaRPr kumimoji="1" lang="en-US" altLang="zh-CN" dirty="0" smtClean="0">
              <a:latin typeface="Microsoft YaHei" charset="-122"/>
              <a:ea typeface="Microsoft YaHei" charset="-122"/>
              <a:cs typeface="Microsoft YaHei" charset="-122"/>
            </a:endParaRPr>
          </a:p>
          <a:p>
            <a:pPr>
              <a:lnSpc>
                <a:spcPct val="200000"/>
              </a:lnSpc>
            </a:pPr>
            <a:r>
              <a:rPr kumimoji="1" lang="zh-CN" altLang="en-US" dirty="0" smtClean="0">
                <a:solidFill>
                  <a:srgbClr val="FF0000"/>
                </a:solidFill>
                <a:latin typeface="Microsoft YaHei" charset="-122"/>
                <a:ea typeface="Microsoft YaHei" charset="-122"/>
                <a:cs typeface="Microsoft YaHei" charset="-122"/>
              </a:rPr>
              <a:t>交换机</a:t>
            </a:r>
            <a:endParaRPr kumimoji="1" lang="en-US" altLang="zh-CN" dirty="0" smtClean="0">
              <a:solidFill>
                <a:srgbClr val="FF0000"/>
              </a:solidFill>
              <a:latin typeface="Microsoft YaHei" charset="-122"/>
              <a:ea typeface="Microsoft YaHei" charset="-122"/>
              <a:cs typeface="Microsoft YaHei" charset="-122"/>
            </a:endParaRPr>
          </a:p>
          <a:p>
            <a:pPr>
              <a:lnSpc>
                <a:spcPct val="200000"/>
              </a:lnSpc>
            </a:pPr>
            <a:r>
              <a:rPr kumimoji="1" lang="zh-CN" altLang="en-US" dirty="0" smtClean="0">
                <a:latin typeface="Microsoft YaHei" charset="-122"/>
                <a:ea typeface="Microsoft YaHei" charset="-122"/>
                <a:cs typeface="Microsoft YaHei" charset="-122"/>
              </a:rPr>
              <a:t>虚拟局域网</a:t>
            </a:r>
            <a:endParaRPr kumimoji="1" lang="zh-CN" altLang="en-US" dirty="0">
              <a:latin typeface="Microsoft YaHei" charset="-122"/>
              <a:ea typeface="Microsoft YaHei" charset="-122"/>
              <a:cs typeface="Microsoft YaHei" charset="-122"/>
            </a:endParaRPr>
          </a:p>
        </p:txBody>
      </p:sp>
      <p:sp>
        <p:nvSpPr>
          <p:cNvPr id="7" name="左大括号 6"/>
          <p:cNvSpPr/>
          <p:nvPr/>
        </p:nvSpPr>
        <p:spPr>
          <a:xfrm>
            <a:off x="3678690" y="2027531"/>
            <a:ext cx="465221" cy="296705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8" name="矩形 7"/>
          <p:cNvSpPr/>
          <p:nvPr/>
        </p:nvSpPr>
        <p:spPr>
          <a:xfrm>
            <a:off x="4143911" y="2027531"/>
            <a:ext cx="4674678" cy="2862322"/>
          </a:xfrm>
          <a:prstGeom prst="rect">
            <a:avLst/>
          </a:prstGeom>
        </p:spPr>
        <p:txBody>
          <a:bodyPr wrap="none">
            <a:spAutoFit/>
          </a:bodyPr>
          <a:lstStyle/>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、应用</a:t>
            </a:r>
            <a:r>
              <a:rPr lang="zh-CN" altLang="en-US" sz="2400" dirty="0">
                <a:latin typeface="Microsoft YaHei" charset="-122"/>
                <a:ea typeface="Microsoft YaHei" charset="-122"/>
                <a:cs typeface="Microsoft YaHei" charset="-122"/>
              </a:rPr>
              <a:t>最广泛的数据链路层</a:t>
            </a:r>
            <a:r>
              <a:rPr lang="zh-CN" altLang="en-US" sz="2400" dirty="0" smtClean="0">
                <a:latin typeface="Microsoft YaHei" charset="-122"/>
                <a:ea typeface="Microsoft YaHei" charset="-122"/>
                <a:cs typeface="Microsoft YaHei" charset="-122"/>
              </a:rPr>
              <a:t>设备</a:t>
            </a: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以太网交换机的</a:t>
            </a:r>
            <a:r>
              <a:rPr lang="zh-CN" altLang="en-US" sz="2400" dirty="0" smtClean="0">
                <a:latin typeface="Microsoft YaHei" charset="-122"/>
                <a:ea typeface="Microsoft YaHei" charset="-122"/>
                <a:cs typeface="Microsoft YaHei" charset="-122"/>
              </a:rPr>
              <a:t>优点</a:t>
            </a:r>
            <a:endParaRPr lang="zh-CN" altLang="en-US" sz="2400" dirty="0"/>
          </a:p>
        </p:txBody>
      </p:sp>
      <p:sp>
        <p:nvSpPr>
          <p:cNvPr id="10" name="矩形 9"/>
          <p:cNvSpPr/>
          <p:nvPr/>
        </p:nvSpPr>
        <p:spPr>
          <a:xfrm>
            <a:off x="8181474" y="3691193"/>
            <a:ext cx="3000996" cy="1754326"/>
          </a:xfrm>
          <a:prstGeom prst="rect">
            <a:avLst/>
          </a:prstGeom>
        </p:spPr>
        <p:txBody>
          <a:bodyPr wrap="square">
            <a:spAutoFit/>
          </a:bodyPr>
          <a:lstStyle/>
          <a:p>
            <a:pPr>
              <a:lnSpc>
                <a:spcPct val="150000"/>
              </a:lnSpc>
            </a:pPr>
            <a:r>
              <a:rPr lang="zh-CN" altLang="en-US" sz="2400" dirty="0" smtClean="0">
                <a:latin typeface="Microsoft YaHei" charset="-122"/>
                <a:ea typeface="Microsoft YaHei" charset="-122"/>
                <a:cs typeface="Microsoft YaHei" charset="-122"/>
              </a:rPr>
              <a:t>消除</a:t>
            </a:r>
            <a:r>
              <a:rPr lang="zh-CN" altLang="en-US" sz="2400" dirty="0" smtClean="0">
                <a:solidFill>
                  <a:srgbClr val="FF0000"/>
                </a:solidFill>
                <a:latin typeface="Microsoft YaHei" charset="-122"/>
                <a:ea typeface="Microsoft YaHei" charset="-122"/>
                <a:cs typeface="Microsoft YaHei" charset="-122"/>
              </a:rPr>
              <a:t>冲突</a:t>
            </a:r>
            <a:endParaRPr lang="en-US" altLang="zh-CN" sz="2400" dirty="0" smtClean="0">
              <a:solidFill>
                <a:srgbClr val="FF0000"/>
              </a:solidFill>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支持</a:t>
            </a:r>
            <a:r>
              <a:rPr lang="zh-CN" altLang="en-US" sz="2400" dirty="0">
                <a:solidFill>
                  <a:srgbClr val="FF0000"/>
                </a:solidFill>
                <a:latin typeface="Microsoft YaHei" charset="-122"/>
                <a:ea typeface="Microsoft YaHei" charset="-122"/>
                <a:cs typeface="Microsoft YaHei" charset="-122"/>
              </a:rPr>
              <a:t>异质</a:t>
            </a:r>
            <a:r>
              <a:rPr lang="zh-CN" altLang="en-US" sz="2400" dirty="0">
                <a:latin typeface="Microsoft YaHei" charset="-122"/>
                <a:ea typeface="Microsoft YaHei" charset="-122"/>
                <a:cs typeface="Microsoft YaHei" charset="-122"/>
              </a:rPr>
              <a:t>链路</a:t>
            </a:r>
          </a:p>
          <a:p>
            <a:pPr>
              <a:lnSpc>
                <a:spcPct val="150000"/>
              </a:lnSpc>
            </a:pPr>
            <a:r>
              <a:rPr lang="zh-CN" altLang="en-US" sz="2400" dirty="0" smtClean="0">
                <a:latin typeface="Microsoft YaHei" charset="-122"/>
                <a:ea typeface="Microsoft YaHei" charset="-122"/>
                <a:cs typeface="Microsoft YaHei" charset="-122"/>
              </a:rPr>
              <a:t>网络</a:t>
            </a:r>
            <a:r>
              <a:rPr lang="zh-CN" altLang="en-US" sz="2400" dirty="0" smtClean="0">
                <a:solidFill>
                  <a:srgbClr val="FF0000"/>
                </a:solidFill>
                <a:latin typeface="Microsoft YaHei" charset="-122"/>
                <a:ea typeface="Microsoft YaHei" charset="-122"/>
                <a:cs typeface="Microsoft YaHei" charset="-122"/>
              </a:rPr>
              <a:t>管理</a:t>
            </a:r>
            <a:endParaRPr lang="zh-CN" altLang="en-US" sz="2400" dirty="0">
              <a:solidFill>
                <a:srgbClr val="FF0000"/>
              </a:solidFill>
              <a:latin typeface="Microsoft YaHei" charset="-122"/>
              <a:ea typeface="Microsoft YaHei" charset="-122"/>
              <a:cs typeface="Microsoft YaHei" charset="-122"/>
            </a:endParaRPr>
          </a:p>
        </p:txBody>
      </p:sp>
      <p:sp>
        <p:nvSpPr>
          <p:cNvPr id="11" name="左大括号 10"/>
          <p:cNvSpPr/>
          <p:nvPr/>
        </p:nvSpPr>
        <p:spPr>
          <a:xfrm>
            <a:off x="7851488" y="3890944"/>
            <a:ext cx="329986" cy="1354824"/>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8933371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3077559"/>
            <a:ext cx="1251284"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局域网</a:t>
            </a:r>
            <a:endParaRPr kumimoji="1" lang="zh-CN" altLang="en-US">
              <a:latin typeface="Microsoft YaHei" charset="-122"/>
              <a:ea typeface="Microsoft YaHei" charset="-122"/>
              <a:cs typeface="Microsoft YaHei" charset="-122"/>
            </a:endParaRPr>
          </a:p>
        </p:txBody>
      </p:sp>
      <p:sp>
        <p:nvSpPr>
          <p:cNvPr id="3" name="左大括号 2"/>
          <p:cNvSpPr/>
          <p:nvPr/>
        </p:nvSpPr>
        <p:spPr>
          <a:xfrm>
            <a:off x="900040" y="2249910"/>
            <a:ext cx="351244" cy="20787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9" name="文本框 8"/>
          <p:cNvSpPr txBox="1"/>
          <p:nvPr/>
        </p:nvSpPr>
        <p:spPr>
          <a:xfrm>
            <a:off x="1251284" y="2103903"/>
            <a:ext cx="4079512" cy="2308324"/>
          </a:xfrm>
          <a:prstGeom prst="rect">
            <a:avLst/>
          </a:prstGeom>
          <a:noFill/>
        </p:spPr>
        <p:txBody>
          <a:bodyPr wrap="square" rtlCol="0">
            <a:spAutoFit/>
          </a:bodyPr>
          <a:lstStyle/>
          <a:p>
            <a:pPr>
              <a:lnSpc>
                <a:spcPct val="200000"/>
              </a:lnSpc>
            </a:pPr>
            <a:r>
              <a:rPr kumimoji="1" lang="zh-CN" altLang="en-US" dirty="0" smtClean="0">
                <a:latin typeface="Microsoft YaHei" charset="-122"/>
                <a:ea typeface="Microsoft YaHei" charset="-122"/>
                <a:cs typeface="Microsoft YaHei" charset="-122"/>
              </a:rPr>
              <a:t>数据链路层寻址与</a:t>
            </a:r>
            <a:r>
              <a:rPr kumimoji="1" lang="en-US" altLang="zh-CN" dirty="0" smtClean="0">
                <a:latin typeface="Microsoft YaHei" charset="-122"/>
                <a:ea typeface="Microsoft YaHei" charset="-122"/>
                <a:cs typeface="Microsoft YaHei" charset="-122"/>
              </a:rPr>
              <a:t>ARP</a:t>
            </a:r>
          </a:p>
          <a:p>
            <a:pPr>
              <a:lnSpc>
                <a:spcPct val="200000"/>
              </a:lnSpc>
            </a:pPr>
            <a:r>
              <a:rPr kumimoji="1" lang="zh-CN" altLang="en-US" dirty="0" smtClean="0">
                <a:latin typeface="Microsoft YaHei" charset="-122"/>
                <a:ea typeface="Microsoft YaHei" charset="-122"/>
                <a:cs typeface="Microsoft YaHei" charset="-122"/>
              </a:rPr>
              <a:t>以太网</a:t>
            </a:r>
            <a:endParaRPr kumimoji="1" lang="en-US" altLang="zh-CN" dirty="0" smtClean="0">
              <a:latin typeface="Microsoft YaHei" charset="-122"/>
              <a:ea typeface="Microsoft YaHei" charset="-122"/>
              <a:cs typeface="Microsoft YaHei" charset="-122"/>
            </a:endParaRPr>
          </a:p>
          <a:p>
            <a:pPr>
              <a:lnSpc>
                <a:spcPct val="200000"/>
              </a:lnSpc>
            </a:pPr>
            <a:r>
              <a:rPr kumimoji="1" lang="zh-CN" altLang="en-US" dirty="0" smtClean="0">
                <a:latin typeface="Microsoft YaHei" charset="-122"/>
                <a:ea typeface="Microsoft YaHei" charset="-122"/>
                <a:cs typeface="Microsoft YaHei" charset="-122"/>
              </a:rPr>
              <a:t>交换机</a:t>
            </a:r>
            <a:endParaRPr kumimoji="1" lang="en-US" altLang="zh-CN" dirty="0" smtClean="0">
              <a:latin typeface="Microsoft YaHei" charset="-122"/>
              <a:ea typeface="Microsoft YaHei" charset="-122"/>
              <a:cs typeface="Microsoft YaHei" charset="-122"/>
            </a:endParaRPr>
          </a:p>
          <a:p>
            <a:pPr>
              <a:lnSpc>
                <a:spcPct val="200000"/>
              </a:lnSpc>
            </a:pPr>
            <a:r>
              <a:rPr kumimoji="1" lang="zh-CN" altLang="en-US" dirty="0" smtClean="0">
                <a:solidFill>
                  <a:srgbClr val="FF0000"/>
                </a:solidFill>
                <a:latin typeface="Microsoft YaHei" charset="-122"/>
                <a:ea typeface="Microsoft YaHei" charset="-122"/>
                <a:cs typeface="Microsoft YaHei" charset="-122"/>
              </a:rPr>
              <a:t>虚拟局域网</a:t>
            </a:r>
            <a:endParaRPr kumimoji="1" lang="zh-CN" altLang="en-US" dirty="0">
              <a:solidFill>
                <a:srgbClr val="FF0000"/>
              </a:solidFill>
              <a:latin typeface="Microsoft YaHei" charset="-122"/>
              <a:ea typeface="Microsoft YaHei" charset="-122"/>
              <a:cs typeface="Microsoft YaHei" charset="-122"/>
            </a:endParaRPr>
          </a:p>
        </p:txBody>
      </p:sp>
      <p:sp>
        <p:nvSpPr>
          <p:cNvPr id="7" name="左大括号 6"/>
          <p:cNvSpPr/>
          <p:nvPr/>
        </p:nvSpPr>
        <p:spPr>
          <a:xfrm>
            <a:off x="3678690" y="2572962"/>
            <a:ext cx="465221" cy="296705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12" name="TextBox 4"/>
          <p:cNvSpPr txBox="1"/>
          <p:nvPr/>
        </p:nvSpPr>
        <p:spPr>
          <a:xfrm>
            <a:off x="4312570" y="2103903"/>
            <a:ext cx="7606715" cy="1422954"/>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一</a:t>
            </a:r>
            <a:r>
              <a:rPr lang="zh-CN" altLang="en-US" sz="2000" dirty="0" smtClean="0">
                <a:latin typeface="Microsoft YaHei" charset="-122"/>
                <a:ea typeface="Microsoft YaHei" charset="-122"/>
                <a:cs typeface="Microsoft YaHei" charset="-122"/>
              </a:rPr>
              <a:t>种基于交换机的</a:t>
            </a:r>
            <a:r>
              <a:rPr lang="zh-CN" altLang="en-US" sz="2000" dirty="0" smtClean="0">
                <a:solidFill>
                  <a:srgbClr val="FF0000"/>
                </a:solidFill>
                <a:latin typeface="Microsoft YaHei" charset="-122"/>
                <a:ea typeface="Microsoft YaHei" charset="-122"/>
                <a:cs typeface="Microsoft YaHei" charset="-122"/>
              </a:rPr>
              <a:t>逻辑分割</a:t>
            </a:r>
            <a:r>
              <a:rPr lang="zh-CN" altLang="en-US" sz="2000" dirty="0" smtClean="0">
                <a:latin typeface="Microsoft YaHei" charset="-122"/>
                <a:ea typeface="Microsoft YaHei" charset="-122"/>
                <a:cs typeface="Microsoft YaHei" charset="-122"/>
              </a:rPr>
              <a:t>广播域的局域网应用形式。以</a:t>
            </a:r>
            <a:r>
              <a:rPr lang="zh-CN" altLang="en-US" sz="2000" dirty="0" smtClean="0">
                <a:solidFill>
                  <a:srgbClr val="FF0000"/>
                </a:solidFill>
                <a:latin typeface="Microsoft YaHei" charset="-122"/>
                <a:ea typeface="Microsoft YaHei" charset="-122"/>
                <a:cs typeface="Microsoft YaHei" charset="-122"/>
              </a:rPr>
              <a:t>软件</a:t>
            </a:r>
            <a:r>
              <a:rPr lang="zh-CN" altLang="en-US" sz="2000" dirty="0" smtClean="0">
                <a:latin typeface="Microsoft YaHei" charset="-122"/>
                <a:ea typeface="Microsoft YaHei" charset="-122"/>
                <a:cs typeface="Microsoft YaHei" charset="-122"/>
              </a:rPr>
              <a:t>的方式划分和管理局域网中的工作组，限制接收广播信息的主机数，不会因为传播过多的广播信息而引起性能的恶化。</a:t>
            </a:r>
          </a:p>
        </p:txBody>
      </p:sp>
      <p:sp>
        <p:nvSpPr>
          <p:cNvPr id="13" name="TextBox 4"/>
          <p:cNvSpPr txBox="1"/>
          <p:nvPr/>
        </p:nvSpPr>
        <p:spPr>
          <a:xfrm>
            <a:off x="4312570" y="5040394"/>
            <a:ext cx="3596188" cy="499624"/>
          </a:xfrm>
          <a:prstGeom prst="rect">
            <a:avLst/>
          </a:prstGeom>
          <a:noFill/>
        </p:spPr>
        <p:txBody>
          <a:bodyPr wrap="square" rtlCol="0" anchor="ctr">
            <a:spAutoFit/>
          </a:bodyPr>
          <a:lstStyle/>
          <a:p>
            <a:pPr>
              <a:lnSpc>
                <a:spcPct val="150000"/>
              </a:lnSpc>
            </a:pPr>
            <a:r>
              <a:rPr lang="zh-CN" altLang="en-US" sz="2000" dirty="0" smtClean="0">
                <a:latin typeface="Microsoft YaHei" charset="-122"/>
                <a:ea typeface="Microsoft YaHei" charset="-122"/>
                <a:cs typeface="Microsoft YaHei" charset="-122"/>
              </a:rPr>
              <a:t>划分</a:t>
            </a:r>
            <a:r>
              <a:rPr lang="zh-CN" altLang="en-US" sz="2000" dirty="0" smtClean="0">
                <a:latin typeface="Microsoft YaHei" charset="-122"/>
                <a:ea typeface="Microsoft YaHei" charset="-122"/>
                <a:cs typeface="Microsoft YaHei" charset="-122"/>
              </a:rPr>
              <a:t>虚拟局域网的</a:t>
            </a:r>
            <a:r>
              <a:rPr lang="zh-CN" altLang="en-US" sz="2000" dirty="0" smtClean="0">
                <a:latin typeface="Microsoft YaHei" charset="-122"/>
                <a:ea typeface="Microsoft YaHei" charset="-122"/>
                <a:cs typeface="Microsoft YaHei" charset="-122"/>
              </a:rPr>
              <a:t>方法</a:t>
            </a:r>
            <a:endParaRPr lang="en-US" altLang="zh-CN" sz="2000" dirty="0" smtClean="0">
              <a:latin typeface="Microsoft YaHei" charset="-122"/>
              <a:ea typeface="Microsoft YaHei" charset="-122"/>
              <a:cs typeface="Microsoft YaHei" charset="-122"/>
            </a:endParaRPr>
          </a:p>
        </p:txBody>
      </p:sp>
      <p:sp>
        <p:nvSpPr>
          <p:cNvPr id="14" name="文本框 13"/>
          <p:cNvSpPr txBox="1"/>
          <p:nvPr/>
        </p:nvSpPr>
        <p:spPr>
          <a:xfrm>
            <a:off x="7331241" y="4509775"/>
            <a:ext cx="4201194" cy="1477328"/>
          </a:xfrm>
          <a:prstGeom prst="rect">
            <a:avLst/>
          </a:prstGeom>
          <a:noFill/>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基于</a:t>
            </a:r>
            <a:r>
              <a:rPr lang="zh-CN" altLang="en-US" sz="2000" dirty="0">
                <a:solidFill>
                  <a:srgbClr val="FF0000"/>
                </a:solidFill>
                <a:latin typeface="Microsoft YaHei" charset="-122"/>
                <a:ea typeface="Microsoft YaHei" charset="-122"/>
                <a:cs typeface="Microsoft YaHei" charset="-122"/>
              </a:rPr>
              <a:t>交换机端口</a:t>
            </a:r>
            <a:r>
              <a:rPr lang="zh-CN" altLang="en-US" sz="2000" dirty="0">
                <a:latin typeface="Microsoft YaHei" charset="-122"/>
                <a:ea typeface="Microsoft YaHei" charset="-122"/>
                <a:cs typeface="Microsoft YaHei" charset="-122"/>
              </a:rPr>
              <a:t>划分</a:t>
            </a:r>
          </a:p>
          <a:p>
            <a:pPr>
              <a:lnSpc>
                <a:spcPct val="150000"/>
              </a:lnSpc>
            </a:pPr>
            <a:r>
              <a:rPr lang="zh-CN" altLang="en-US" sz="2000" dirty="0" smtClean="0">
                <a:latin typeface="Microsoft YaHei" charset="-122"/>
                <a:ea typeface="Microsoft YaHei" charset="-122"/>
                <a:cs typeface="Microsoft YaHei" charset="-122"/>
              </a:rPr>
              <a:t>基于</a:t>
            </a:r>
            <a:r>
              <a:rPr lang="en-US" altLang="zh-CN" sz="2000" dirty="0">
                <a:solidFill>
                  <a:srgbClr val="FF0000"/>
                </a:solidFill>
                <a:latin typeface="Microsoft YaHei" charset="-122"/>
                <a:ea typeface="Microsoft YaHei" charset="-122"/>
                <a:cs typeface="Microsoft YaHei" charset="-122"/>
              </a:rPr>
              <a:t>MAC</a:t>
            </a:r>
            <a:r>
              <a:rPr lang="zh-CN" altLang="en-US" sz="2000" dirty="0">
                <a:solidFill>
                  <a:srgbClr val="FF0000"/>
                </a:solidFill>
                <a:latin typeface="Microsoft YaHei" charset="-122"/>
                <a:ea typeface="Microsoft YaHei" charset="-122"/>
                <a:cs typeface="Microsoft YaHei" charset="-122"/>
              </a:rPr>
              <a:t>地址</a:t>
            </a:r>
            <a:r>
              <a:rPr lang="zh-CN" altLang="en-US" sz="2000" dirty="0">
                <a:latin typeface="Microsoft YaHei" charset="-122"/>
                <a:ea typeface="Microsoft YaHei" charset="-122"/>
                <a:cs typeface="Microsoft YaHei" charset="-122"/>
              </a:rPr>
              <a:t>划分</a:t>
            </a:r>
          </a:p>
          <a:p>
            <a:pPr>
              <a:lnSpc>
                <a:spcPct val="150000"/>
              </a:lnSpc>
            </a:pPr>
            <a:r>
              <a:rPr lang="zh-CN" altLang="en-US" sz="2000" dirty="0" smtClean="0">
                <a:latin typeface="Microsoft YaHei" charset="-122"/>
                <a:ea typeface="Microsoft YaHei" charset="-122"/>
                <a:cs typeface="Microsoft YaHei" charset="-122"/>
              </a:rPr>
              <a:t>基于</a:t>
            </a:r>
            <a:r>
              <a:rPr lang="zh-CN" altLang="en-US" sz="2000" dirty="0">
                <a:solidFill>
                  <a:srgbClr val="FF0000"/>
                </a:solidFill>
                <a:latin typeface="Microsoft YaHei" charset="-122"/>
                <a:ea typeface="Microsoft YaHei" charset="-122"/>
                <a:cs typeface="Microsoft YaHei" charset="-122"/>
              </a:rPr>
              <a:t>上层协议类型或地址</a:t>
            </a:r>
            <a:r>
              <a:rPr lang="zh-CN" altLang="en-US" sz="2000" dirty="0">
                <a:latin typeface="Microsoft YaHei" charset="-122"/>
                <a:ea typeface="Microsoft YaHei" charset="-122"/>
                <a:cs typeface="Microsoft YaHei" charset="-122"/>
              </a:rPr>
              <a:t>划分</a:t>
            </a:r>
          </a:p>
        </p:txBody>
      </p:sp>
      <p:sp>
        <p:nvSpPr>
          <p:cNvPr id="15" name="左大括号 14"/>
          <p:cNvSpPr/>
          <p:nvPr/>
        </p:nvSpPr>
        <p:spPr>
          <a:xfrm>
            <a:off x="7012238" y="4674823"/>
            <a:ext cx="319003" cy="1247464"/>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8437228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57313" y="3183877"/>
            <a:ext cx="3128962"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数据链路层与局域网</a:t>
            </a:r>
          </a:p>
        </p:txBody>
      </p:sp>
      <p:sp>
        <p:nvSpPr>
          <p:cNvPr id="7" name="文本框 6"/>
          <p:cNvSpPr txBox="1"/>
          <p:nvPr/>
        </p:nvSpPr>
        <p:spPr>
          <a:xfrm>
            <a:off x="4686300" y="2122048"/>
            <a:ext cx="5404184" cy="2862322"/>
          </a:xfrm>
          <a:prstGeom prst="rect">
            <a:avLst/>
          </a:prstGeom>
          <a:noFill/>
        </p:spPr>
        <p:txBody>
          <a:bodyPr wrap="square" rtlCol="0">
            <a:spAutoFit/>
          </a:bodyPr>
          <a:lstStyle/>
          <a:p>
            <a:pPr lvl="0">
              <a:lnSpc>
                <a:spcPct val="150000"/>
              </a:lnSpc>
              <a:buNone/>
            </a:pPr>
            <a:r>
              <a:rPr lang="zh-CN" altLang="en-US" sz="2400" dirty="0">
                <a:latin typeface="Microsoft YaHei" charset="-122"/>
                <a:ea typeface="Microsoft YaHei" charset="-122"/>
                <a:cs typeface="Microsoft YaHei" charset="-122"/>
                <a:sym typeface="+mn-ea"/>
              </a:rPr>
              <a:t>数据链路层</a:t>
            </a:r>
            <a:r>
              <a:rPr lang="zh-CN" altLang="en-US" sz="2400" dirty="0" smtClean="0">
                <a:latin typeface="Microsoft YaHei" charset="-122"/>
                <a:ea typeface="Microsoft YaHei" charset="-122"/>
                <a:cs typeface="Microsoft YaHei" charset="-122"/>
                <a:sym typeface="+mn-ea"/>
              </a:rPr>
              <a:t>服务</a:t>
            </a:r>
            <a:endParaRPr lang="en-US" altLang="zh-CN" sz="2400" dirty="0" smtClean="0">
              <a:latin typeface="Microsoft YaHei" charset="-122"/>
              <a:ea typeface="Microsoft YaHei" charset="-122"/>
              <a:cs typeface="Microsoft YaHei" charset="-122"/>
              <a:sym typeface="+mn-ea"/>
            </a:endParaRPr>
          </a:p>
          <a:p>
            <a:pPr lvl="0">
              <a:lnSpc>
                <a:spcPct val="150000"/>
              </a:lnSpc>
              <a:buNone/>
            </a:pPr>
            <a:r>
              <a:rPr lang="zh-CN" altLang="en-US" sz="2400" dirty="0">
                <a:latin typeface="Microsoft YaHei" charset="-122"/>
                <a:ea typeface="Microsoft YaHei" charset="-122"/>
                <a:cs typeface="Microsoft YaHei" charset="-122"/>
                <a:sym typeface="+mn-ea"/>
              </a:rPr>
              <a:t>差错控制</a:t>
            </a:r>
          </a:p>
          <a:p>
            <a:pPr lvl="0">
              <a:lnSpc>
                <a:spcPct val="150000"/>
              </a:lnSpc>
              <a:buNone/>
            </a:pPr>
            <a:r>
              <a:rPr lang="zh-CN" altLang="en-US" sz="2400" dirty="0">
                <a:latin typeface="Microsoft YaHei" charset="-122"/>
                <a:ea typeface="Microsoft YaHei" charset="-122"/>
                <a:cs typeface="Microsoft YaHei" charset="-122"/>
                <a:sym typeface="+mn-ea"/>
              </a:rPr>
              <a:t>多路访问控制协议</a:t>
            </a:r>
          </a:p>
          <a:p>
            <a:pPr lvl="0">
              <a:lnSpc>
                <a:spcPct val="150000"/>
              </a:lnSpc>
              <a:buNone/>
            </a:pPr>
            <a:r>
              <a:rPr lang="zh-CN" altLang="en-US" sz="2400" dirty="0" smtClean="0">
                <a:latin typeface="Microsoft YaHei" charset="-122"/>
                <a:ea typeface="Microsoft YaHei" charset="-122"/>
                <a:cs typeface="Microsoft YaHei" charset="-122"/>
                <a:sym typeface="+mn-ea"/>
              </a:rPr>
              <a:t>局域网    （广播链路，共享介质）</a:t>
            </a:r>
            <a:endParaRPr lang="zh-CN" altLang="en-US" sz="2400" dirty="0">
              <a:latin typeface="Microsoft YaHei" charset="-122"/>
              <a:ea typeface="Microsoft YaHei" charset="-122"/>
              <a:cs typeface="Microsoft YaHei" charset="-122"/>
              <a:sym typeface="+mn-ea"/>
            </a:endParaRPr>
          </a:p>
          <a:p>
            <a:pPr lvl="0">
              <a:lnSpc>
                <a:spcPct val="150000"/>
              </a:lnSpc>
              <a:buNone/>
            </a:pPr>
            <a:r>
              <a:rPr lang="zh-CN" altLang="en-US" sz="2400" dirty="0">
                <a:solidFill>
                  <a:srgbClr val="FF0000"/>
                </a:solidFill>
                <a:latin typeface="Microsoft YaHei" charset="-122"/>
                <a:ea typeface="Microsoft YaHei" charset="-122"/>
                <a:cs typeface="Microsoft YaHei" charset="-122"/>
                <a:sym typeface="+mn-ea"/>
              </a:rPr>
              <a:t>点对点链路</a:t>
            </a:r>
            <a:r>
              <a:rPr lang="zh-CN" altLang="en-US" sz="2400" dirty="0" smtClean="0">
                <a:solidFill>
                  <a:srgbClr val="FF0000"/>
                </a:solidFill>
                <a:latin typeface="Microsoft YaHei" charset="-122"/>
                <a:ea typeface="Microsoft YaHei" charset="-122"/>
                <a:cs typeface="Microsoft YaHei" charset="-122"/>
                <a:sym typeface="+mn-ea"/>
              </a:rPr>
              <a:t>协议</a:t>
            </a:r>
            <a:endParaRPr lang="zh-CN" altLang="en-US" sz="2400" dirty="0">
              <a:solidFill>
                <a:srgbClr val="FF0000"/>
              </a:solidFill>
              <a:latin typeface="Microsoft YaHei" charset="-122"/>
              <a:ea typeface="Microsoft YaHei" charset="-122"/>
              <a:cs typeface="Microsoft YaHei" charset="-122"/>
              <a:sym typeface="+mn-ea"/>
            </a:endParaRPr>
          </a:p>
        </p:txBody>
      </p:sp>
      <p:sp>
        <p:nvSpPr>
          <p:cNvPr id="2" name="左大括号 1"/>
          <p:cNvSpPr/>
          <p:nvPr/>
        </p:nvSpPr>
        <p:spPr>
          <a:xfrm>
            <a:off x="4286250" y="2192275"/>
            <a:ext cx="400050" cy="267976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40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415286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57313" y="3241628"/>
            <a:ext cx="2653213" cy="646331"/>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多路访问控制协议</a:t>
            </a:r>
          </a:p>
        </p:txBody>
      </p:sp>
      <p:sp>
        <p:nvSpPr>
          <p:cNvPr id="7" name="文本框 6"/>
          <p:cNvSpPr txBox="1"/>
          <p:nvPr/>
        </p:nvSpPr>
        <p:spPr>
          <a:xfrm>
            <a:off x="4286250" y="2042353"/>
            <a:ext cx="4771073" cy="2862322"/>
          </a:xfrm>
          <a:prstGeom prst="rect">
            <a:avLst/>
          </a:prstGeom>
          <a:noFill/>
        </p:spPr>
        <p:txBody>
          <a:bodyPr wrap="square" rtlCol="0">
            <a:spAutoFit/>
          </a:bodyPr>
          <a:lstStyle/>
          <a:p>
            <a:pPr lvl="0">
              <a:lnSpc>
                <a:spcPct val="150000"/>
              </a:lnSpc>
              <a:buNone/>
            </a:pPr>
            <a:r>
              <a:rPr lang="zh-CN" altLang="en-US" sz="2400" dirty="0" smtClean="0">
                <a:latin typeface="Microsoft YaHei" charset="-122"/>
                <a:ea typeface="Microsoft YaHei" charset="-122"/>
                <a:cs typeface="Microsoft YaHei" charset="-122"/>
                <a:sym typeface="+mn-ea"/>
              </a:rPr>
              <a:t>信道划分</a:t>
            </a:r>
            <a:r>
              <a:rPr lang="en-US" altLang="zh-CN" sz="2400" dirty="0" smtClean="0">
                <a:latin typeface="Microsoft YaHei" charset="-122"/>
                <a:ea typeface="Microsoft YaHei" charset="-122"/>
                <a:cs typeface="Microsoft YaHei" charset="-122"/>
                <a:sym typeface="+mn-ea"/>
              </a:rPr>
              <a:t>MAC</a:t>
            </a:r>
            <a:r>
              <a:rPr lang="zh-CN" altLang="en-US" sz="2400" dirty="0" smtClean="0">
                <a:latin typeface="Microsoft YaHei" charset="-122"/>
                <a:ea typeface="Microsoft YaHei" charset="-122"/>
                <a:cs typeface="Microsoft YaHei" charset="-122"/>
                <a:sym typeface="+mn-ea"/>
              </a:rPr>
              <a:t>协议</a:t>
            </a:r>
            <a:endParaRPr lang="en-US" altLang="zh-CN" sz="2400" dirty="0" smtClean="0">
              <a:latin typeface="Microsoft YaHei" charset="-122"/>
              <a:ea typeface="Microsoft YaHei" charset="-122"/>
              <a:cs typeface="Microsoft YaHei" charset="-122"/>
              <a:sym typeface="+mn-ea"/>
            </a:endParaRPr>
          </a:p>
          <a:p>
            <a:pPr lvl="0">
              <a:lnSpc>
                <a:spcPct val="150000"/>
              </a:lnSpc>
              <a:buNone/>
            </a:pPr>
            <a:endParaRPr lang="en-US" altLang="zh-CN" sz="2400" dirty="0" smtClean="0">
              <a:latin typeface="Microsoft YaHei" charset="-122"/>
              <a:ea typeface="Microsoft YaHei" charset="-122"/>
              <a:cs typeface="Microsoft YaHei" charset="-122"/>
              <a:sym typeface="+mn-ea"/>
            </a:endParaRPr>
          </a:p>
          <a:p>
            <a:pPr lvl="0">
              <a:lnSpc>
                <a:spcPct val="150000"/>
              </a:lnSpc>
              <a:buNone/>
            </a:pPr>
            <a:r>
              <a:rPr lang="zh-CN" altLang="en-US" sz="2400" dirty="0" smtClean="0">
                <a:latin typeface="Microsoft YaHei" charset="-122"/>
                <a:ea typeface="Microsoft YaHei" charset="-122"/>
                <a:cs typeface="Microsoft YaHei" charset="-122"/>
                <a:sym typeface="+mn-ea"/>
              </a:rPr>
              <a:t>随机访问</a:t>
            </a:r>
            <a:r>
              <a:rPr lang="en-US" altLang="zh-CN" sz="2400" dirty="0" smtClean="0">
                <a:latin typeface="Microsoft YaHei" charset="-122"/>
                <a:ea typeface="Microsoft YaHei" charset="-122"/>
                <a:cs typeface="Microsoft YaHei" charset="-122"/>
                <a:sym typeface="+mn-ea"/>
              </a:rPr>
              <a:t>MAC</a:t>
            </a:r>
            <a:r>
              <a:rPr lang="zh-CN" altLang="en-US" sz="2400" dirty="0" smtClean="0">
                <a:latin typeface="Microsoft YaHei" charset="-122"/>
                <a:ea typeface="Microsoft YaHei" charset="-122"/>
                <a:cs typeface="Microsoft YaHei" charset="-122"/>
                <a:sym typeface="+mn-ea"/>
              </a:rPr>
              <a:t>协议</a:t>
            </a:r>
            <a:endParaRPr lang="en-US" altLang="zh-CN" sz="2400" dirty="0" smtClean="0">
              <a:latin typeface="Microsoft YaHei" charset="-122"/>
              <a:ea typeface="Microsoft YaHei" charset="-122"/>
              <a:cs typeface="Microsoft YaHei" charset="-122"/>
              <a:sym typeface="+mn-ea"/>
            </a:endParaRPr>
          </a:p>
          <a:p>
            <a:pPr lvl="0">
              <a:lnSpc>
                <a:spcPct val="150000"/>
              </a:lnSpc>
              <a:buNone/>
            </a:pPr>
            <a:endParaRPr lang="en-US" altLang="zh-CN" sz="2400" dirty="0" smtClean="0">
              <a:latin typeface="Microsoft YaHei" charset="-122"/>
              <a:ea typeface="Microsoft YaHei" charset="-122"/>
              <a:cs typeface="Microsoft YaHei" charset="-122"/>
              <a:sym typeface="+mn-ea"/>
            </a:endParaRPr>
          </a:p>
          <a:p>
            <a:pPr lvl="0">
              <a:lnSpc>
                <a:spcPct val="150000"/>
              </a:lnSpc>
              <a:buNone/>
            </a:pPr>
            <a:r>
              <a:rPr lang="zh-CN" altLang="en-US" sz="2400" dirty="0" smtClean="0">
                <a:latin typeface="Microsoft YaHei" charset="-122"/>
                <a:ea typeface="Microsoft YaHei" charset="-122"/>
                <a:cs typeface="Microsoft YaHei" charset="-122"/>
                <a:sym typeface="+mn-ea"/>
              </a:rPr>
              <a:t>受控接入</a:t>
            </a:r>
            <a:r>
              <a:rPr lang="en-US" altLang="zh-CN" sz="2400" dirty="0" smtClean="0">
                <a:latin typeface="Microsoft YaHei" charset="-122"/>
                <a:ea typeface="Microsoft YaHei" charset="-122"/>
                <a:cs typeface="Microsoft YaHei" charset="-122"/>
                <a:sym typeface="+mn-ea"/>
              </a:rPr>
              <a:t>MAC</a:t>
            </a:r>
            <a:r>
              <a:rPr lang="zh-CN" altLang="en-US" sz="2400" dirty="0" smtClean="0">
                <a:latin typeface="Microsoft YaHei" charset="-122"/>
                <a:ea typeface="Microsoft YaHei" charset="-122"/>
                <a:cs typeface="Microsoft YaHei" charset="-122"/>
                <a:sym typeface="+mn-ea"/>
              </a:rPr>
              <a:t>协议</a:t>
            </a:r>
            <a:endParaRPr lang="zh-CN" altLang="en-US" sz="2400" dirty="0">
              <a:latin typeface="Microsoft YaHei" charset="-122"/>
              <a:ea typeface="Microsoft YaHei" charset="-122"/>
              <a:cs typeface="Microsoft YaHei" charset="-122"/>
              <a:sym typeface="+mn-ea"/>
            </a:endParaRPr>
          </a:p>
        </p:txBody>
      </p:sp>
      <p:sp>
        <p:nvSpPr>
          <p:cNvPr id="2" name="左大括号 1"/>
          <p:cNvSpPr/>
          <p:nvPr/>
        </p:nvSpPr>
        <p:spPr>
          <a:xfrm>
            <a:off x="3886200" y="2224911"/>
            <a:ext cx="400050" cy="267976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40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20380918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759542"/>
            <a:ext cx="1363579" cy="646331"/>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点对点链路协议</a:t>
            </a:r>
            <a:endParaRPr kumimoji="1" lang="zh-CN" altLang="en-US">
              <a:latin typeface="Microsoft YaHei" charset="-122"/>
              <a:ea typeface="Microsoft YaHei" charset="-122"/>
              <a:cs typeface="Microsoft YaHei" charset="-122"/>
            </a:endParaRPr>
          </a:p>
        </p:txBody>
      </p:sp>
      <p:sp>
        <p:nvSpPr>
          <p:cNvPr id="3" name="左大括号 2"/>
          <p:cNvSpPr/>
          <p:nvPr/>
        </p:nvSpPr>
        <p:spPr>
          <a:xfrm>
            <a:off x="1171074" y="1567652"/>
            <a:ext cx="385010" cy="306219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9" name="文本框 8"/>
          <p:cNvSpPr txBox="1"/>
          <p:nvPr/>
        </p:nvSpPr>
        <p:spPr>
          <a:xfrm>
            <a:off x="1556084" y="4260513"/>
            <a:ext cx="4170947"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高级</a:t>
            </a:r>
            <a:r>
              <a:rPr kumimoji="1" lang="zh-CN" altLang="en-US" dirty="0" smtClean="0">
                <a:latin typeface="Microsoft YaHei" charset="-122"/>
                <a:ea typeface="Microsoft YaHei" charset="-122"/>
                <a:cs typeface="Microsoft YaHei" charset="-122"/>
              </a:rPr>
              <a:t>数据链路控制协议（</a:t>
            </a:r>
            <a:r>
              <a:rPr kumimoji="1" lang="en-US" altLang="zh-CN" dirty="0" smtClean="0">
                <a:latin typeface="Microsoft YaHei" charset="-122"/>
                <a:ea typeface="Microsoft YaHei" charset="-122"/>
                <a:cs typeface="Microsoft YaHei" charset="-122"/>
              </a:rPr>
              <a:t>HDLC</a:t>
            </a:r>
            <a:r>
              <a:rPr kumimoji="1" lang="zh-CN" altLang="en-US" dirty="0" smtClean="0">
                <a:latin typeface="Microsoft YaHei" charset="-122"/>
                <a:ea typeface="Microsoft YaHei" charset="-122"/>
                <a:cs typeface="Microsoft YaHei" charset="-122"/>
              </a:rPr>
              <a:t>协议</a:t>
            </a:r>
            <a:r>
              <a:rPr kumimoji="1" lang="zh-CN" altLang="en-US" dirty="0" smtClean="0">
                <a:latin typeface="Microsoft YaHei" charset="-122"/>
                <a:ea typeface="Microsoft YaHei" charset="-122"/>
                <a:cs typeface="Microsoft YaHei" charset="-122"/>
              </a:rPr>
              <a:t>）</a:t>
            </a:r>
            <a:endParaRPr kumimoji="1" lang="zh-CN" altLang="en-US" dirty="0">
              <a:latin typeface="Microsoft YaHei" charset="-122"/>
              <a:ea typeface="Microsoft YaHei" charset="-122"/>
              <a:cs typeface="Microsoft YaHei" charset="-122"/>
            </a:endParaRPr>
          </a:p>
        </p:txBody>
      </p:sp>
      <p:sp>
        <p:nvSpPr>
          <p:cNvPr id="4" name="矩形 3"/>
          <p:cNvSpPr/>
          <p:nvPr/>
        </p:nvSpPr>
        <p:spPr>
          <a:xfrm>
            <a:off x="1556084" y="1455658"/>
            <a:ext cx="268535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点对点协议（</a:t>
            </a:r>
            <a:r>
              <a:rPr kumimoji="1" lang="en-US" altLang="zh-CN" dirty="0">
                <a:latin typeface="Microsoft YaHei" charset="-122"/>
                <a:ea typeface="Microsoft YaHei" charset="-122"/>
                <a:cs typeface="Microsoft YaHei" charset="-122"/>
              </a:rPr>
              <a:t>PPP</a:t>
            </a:r>
            <a:r>
              <a:rPr kumimoji="1" lang="zh-CN" altLang="en-US" dirty="0">
                <a:latin typeface="Microsoft YaHei" charset="-122"/>
                <a:ea typeface="Microsoft YaHei" charset="-122"/>
                <a:cs typeface="Microsoft YaHei" charset="-122"/>
              </a:rPr>
              <a:t>协议</a:t>
            </a:r>
            <a:r>
              <a:rPr kumimoji="1" lang="zh-CN" altLang="en-US" dirty="0" smtClean="0">
                <a:latin typeface="Microsoft YaHei" charset="-122"/>
                <a:ea typeface="Microsoft YaHei" charset="-122"/>
                <a:cs typeface="Microsoft YaHei" charset="-122"/>
              </a:rPr>
              <a:t>）</a:t>
            </a:r>
            <a:endParaRPr kumimoji="1" lang="en-US" altLang="zh-CN" dirty="0">
              <a:latin typeface="Microsoft YaHei" charset="-122"/>
              <a:ea typeface="Microsoft YaHei" charset="-122"/>
              <a:cs typeface="Microsoft YaHei" charset="-122"/>
            </a:endParaRPr>
          </a:p>
        </p:txBody>
      </p:sp>
      <p:sp>
        <p:nvSpPr>
          <p:cNvPr id="6" name="左大括号 5"/>
          <p:cNvSpPr/>
          <p:nvPr/>
        </p:nvSpPr>
        <p:spPr>
          <a:xfrm>
            <a:off x="4084173" y="567889"/>
            <a:ext cx="314523" cy="21448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7" name="矩形 6"/>
          <p:cNvSpPr/>
          <p:nvPr/>
        </p:nvSpPr>
        <p:spPr>
          <a:xfrm>
            <a:off x="4398696" y="313974"/>
            <a:ext cx="4339650" cy="507831"/>
          </a:xfrm>
          <a:prstGeom prst="rect">
            <a:avLst/>
          </a:prstGeom>
          <a:ln>
            <a:solidFill>
              <a:schemeClr val="tx1"/>
            </a:solidFill>
          </a:ln>
        </p:spPr>
        <p:txBody>
          <a:bodyPr wrap="none" anchor="ctr">
            <a:spAutoFit/>
          </a:bodyPr>
          <a:lstStyle/>
          <a:p>
            <a:pPr>
              <a:lnSpc>
                <a:spcPct val="150000"/>
              </a:lnSpc>
            </a:pPr>
            <a:r>
              <a:rPr lang="zh-CN" altLang="en-US">
                <a:latin typeface="Microsoft YaHei" charset="-122"/>
                <a:ea typeface="Microsoft YaHei" charset="-122"/>
                <a:cs typeface="Microsoft YaHei" charset="-122"/>
              </a:rPr>
              <a:t>单个发送方和单个接收方的点对点链路。</a:t>
            </a:r>
            <a:endParaRPr lang="en-US" altLang="zh-CN" dirty="0">
              <a:latin typeface="Microsoft YaHei" charset="-122"/>
              <a:ea typeface="Microsoft YaHei" charset="-122"/>
              <a:cs typeface="Microsoft YaHei" charset="-122"/>
            </a:endParaRPr>
          </a:p>
        </p:txBody>
      </p:sp>
      <p:sp>
        <p:nvSpPr>
          <p:cNvPr id="8" name="矩形 7"/>
          <p:cNvSpPr/>
          <p:nvPr/>
        </p:nvSpPr>
        <p:spPr>
          <a:xfrm>
            <a:off x="4398696" y="1084283"/>
            <a:ext cx="3562194" cy="458908"/>
          </a:xfrm>
          <a:prstGeom prst="rect">
            <a:avLst/>
          </a:prstGeom>
          <a:ln>
            <a:solidFill>
              <a:schemeClr val="tx1"/>
            </a:solidFill>
          </a:ln>
        </p:spPr>
        <p:txBody>
          <a:bodyPr wrap="none" anchor="ctr">
            <a:spAutoFit/>
          </a:bodyPr>
          <a:lstStyle/>
          <a:p>
            <a:pPr>
              <a:lnSpc>
                <a:spcPct val="150000"/>
              </a:lnSpc>
            </a:pPr>
            <a:r>
              <a:rPr lang="zh-CN" altLang="en-US" dirty="0">
                <a:latin typeface="Microsoft YaHei" charset="-122"/>
                <a:ea typeface="Microsoft YaHei" charset="-122"/>
                <a:cs typeface="Microsoft YaHei" charset="-122"/>
              </a:rPr>
              <a:t> </a:t>
            </a:r>
            <a:r>
              <a:rPr lang="zh-CN" altLang="en-US" dirty="0" smtClean="0">
                <a:latin typeface="Microsoft YaHei" charset="-122"/>
                <a:ea typeface="Microsoft YaHei" charset="-122"/>
                <a:cs typeface="Microsoft YaHei" charset="-122"/>
              </a:rPr>
              <a:t>开始</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结束</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标志</a:t>
            </a:r>
            <a:r>
              <a:rPr lang="zh-CN" altLang="en-US" dirty="0">
                <a:latin typeface="Microsoft YaHei" charset="-122"/>
                <a:ea typeface="Microsoft YaHei" charset="-122"/>
                <a:cs typeface="Microsoft YaHei" charset="-122"/>
              </a:rPr>
              <a:t>字节：</a:t>
            </a:r>
            <a:r>
              <a:rPr lang="en-US" altLang="zh-CN" dirty="0" smtClean="0">
                <a:latin typeface="Microsoft YaHei" charset="-122"/>
                <a:ea typeface="Microsoft YaHei" charset="-122"/>
                <a:cs typeface="Microsoft YaHei" charset="-122"/>
              </a:rPr>
              <a:t>01111110</a:t>
            </a:r>
            <a:endParaRPr lang="en-US" altLang="zh-CN" dirty="0">
              <a:latin typeface="Microsoft YaHei" charset="-122"/>
              <a:ea typeface="Microsoft YaHei" charset="-122"/>
              <a:cs typeface="Microsoft YaHei" charset="-122"/>
            </a:endParaRPr>
          </a:p>
        </p:txBody>
      </p:sp>
      <p:sp>
        <p:nvSpPr>
          <p:cNvPr id="10" name="矩形 9"/>
          <p:cNvSpPr/>
          <p:nvPr/>
        </p:nvSpPr>
        <p:spPr>
          <a:xfrm>
            <a:off x="4398696" y="1824990"/>
            <a:ext cx="5647700" cy="874407"/>
          </a:xfrm>
          <a:prstGeom prst="rect">
            <a:avLst/>
          </a:prstGeom>
          <a:ln>
            <a:solidFill>
              <a:schemeClr val="tx1"/>
            </a:solidFill>
          </a:ln>
        </p:spPr>
        <p:txBody>
          <a:bodyPr wrap="none" anchor="ctr">
            <a:spAutoFit/>
          </a:bodyPr>
          <a:lstStyle/>
          <a:p>
            <a:pPr>
              <a:lnSpc>
                <a:spcPct val="150000"/>
              </a:lnSpc>
            </a:pPr>
            <a:r>
              <a:rPr lang="zh-CN" altLang="en-US" dirty="0">
                <a:latin typeface="Microsoft YaHei" charset="-122"/>
                <a:ea typeface="Microsoft YaHei" charset="-122"/>
                <a:cs typeface="Microsoft YaHei" charset="-122"/>
              </a:rPr>
              <a:t>面向</a:t>
            </a:r>
            <a:r>
              <a:rPr lang="zh-CN" altLang="en-US" dirty="0" smtClean="0">
                <a:latin typeface="Microsoft YaHei" charset="-122"/>
                <a:ea typeface="Microsoft YaHei" charset="-122"/>
                <a:cs typeface="Microsoft YaHei" charset="-122"/>
              </a:rPr>
              <a:t>字节的</a:t>
            </a:r>
            <a:endParaRPr lang="en-US" altLang="zh-CN" dirty="0" smtClean="0">
              <a:latin typeface="Microsoft YaHei" charset="-122"/>
              <a:ea typeface="Microsoft YaHei" charset="-122"/>
              <a:cs typeface="Microsoft YaHei" charset="-122"/>
            </a:endParaRPr>
          </a:p>
          <a:p>
            <a:pPr>
              <a:lnSpc>
                <a:spcPct val="150000"/>
              </a:lnSpc>
            </a:pPr>
            <a:r>
              <a:rPr lang="zh-CN" altLang="en-US" dirty="0" smtClean="0">
                <a:solidFill>
                  <a:srgbClr val="FF0000"/>
                </a:solidFill>
                <a:latin typeface="Microsoft YaHei" charset="-122"/>
                <a:ea typeface="Microsoft YaHei" charset="-122"/>
                <a:cs typeface="Microsoft YaHei" charset="-122"/>
              </a:rPr>
              <a:t>字节</a:t>
            </a:r>
            <a:r>
              <a:rPr lang="zh-CN" altLang="en-US" dirty="0">
                <a:solidFill>
                  <a:srgbClr val="FF0000"/>
                </a:solidFill>
                <a:latin typeface="Microsoft YaHei" charset="-122"/>
                <a:ea typeface="Microsoft YaHei" charset="-122"/>
                <a:cs typeface="Microsoft YaHei" charset="-122"/>
              </a:rPr>
              <a:t>填充技术</a:t>
            </a:r>
            <a:r>
              <a:rPr lang="zh-CN" altLang="en-US" dirty="0">
                <a:latin typeface="Microsoft YaHei" charset="-122"/>
                <a:ea typeface="Microsoft YaHei" charset="-122"/>
                <a:cs typeface="Microsoft YaHei" charset="-122"/>
              </a:rPr>
              <a:t>：插入特殊的控制转义字节</a:t>
            </a:r>
            <a:r>
              <a:rPr lang="en-US" altLang="zh-CN" dirty="0">
                <a:latin typeface="Microsoft YaHei" charset="-122"/>
                <a:ea typeface="Microsoft YaHei" charset="-122"/>
                <a:cs typeface="Microsoft YaHei" charset="-122"/>
              </a:rPr>
              <a:t>01111101</a:t>
            </a:r>
            <a:r>
              <a:rPr lang="zh-CN" altLang="en-US" dirty="0" smtClean="0">
                <a:latin typeface="Microsoft YaHei" charset="-122"/>
                <a:ea typeface="Microsoft YaHei" charset="-122"/>
                <a:cs typeface="Microsoft YaHei" charset="-122"/>
              </a:rPr>
              <a:t>。</a:t>
            </a:r>
            <a:endParaRPr lang="zh-CN" altLang="en-US" dirty="0">
              <a:latin typeface="Microsoft YaHei" charset="-122"/>
              <a:ea typeface="Microsoft YaHei" charset="-122"/>
              <a:cs typeface="Microsoft YaHei" charset="-122"/>
            </a:endParaRPr>
          </a:p>
        </p:txBody>
      </p:sp>
      <p:sp>
        <p:nvSpPr>
          <p:cNvPr id="11" name="左大括号 10"/>
          <p:cNvSpPr/>
          <p:nvPr/>
        </p:nvSpPr>
        <p:spPr>
          <a:xfrm>
            <a:off x="5412508" y="2981196"/>
            <a:ext cx="314523" cy="349179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12" name="矩形 11"/>
          <p:cNvSpPr/>
          <p:nvPr/>
        </p:nvSpPr>
        <p:spPr>
          <a:xfrm>
            <a:off x="5727031" y="2790572"/>
            <a:ext cx="3877985" cy="458908"/>
          </a:xfrm>
          <a:prstGeom prst="rect">
            <a:avLst/>
          </a:prstGeom>
          <a:ln>
            <a:solidFill>
              <a:schemeClr val="tx1"/>
            </a:solidFill>
          </a:ln>
        </p:spPr>
        <p:txBody>
          <a:bodyPr wrap="none" anchor="ctr">
            <a:spAutoFit/>
          </a:bodyPr>
          <a:lstStyle/>
          <a:p>
            <a:pPr>
              <a:lnSpc>
                <a:spcPct val="150000"/>
              </a:lnSpc>
            </a:pPr>
            <a:r>
              <a:rPr lang="zh-CN" altLang="en-US" dirty="0">
                <a:latin typeface="Microsoft YaHei" charset="-122"/>
                <a:ea typeface="Microsoft YaHei" charset="-122"/>
                <a:cs typeface="Microsoft YaHei" charset="-122"/>
              </a:rPr>
              <a:t>应用于点对点链路和点对多点链路。</a:t>
            </a:r>
            <a:endParaRPr lang="zh-CN" altLang="en-US" dirty="0">
              <a:latin typeface="Microsoft YaHei" charset="-122"/>
              <a:ea typeface="Microsoft YaHei" charset="-122"/>
              <a:cs typeface="Microsoft YaHei" charset="-122"/>
            </a:endParaRPr>
          </a:p>
        </p:txBody>
      </p:sp>
      <p:sp>
        <p:nvSpPr>
          <p:cNvPr id="13" name="矩形 12"/>
          <p:cNvSpPr/>
          <p:nvPr/>
        </p:nvSpPr>
        <p:spPr>
          <a:xfrm>
            <a:off x="5727031" y="3388979"/>
            <a:ext cx="3562194" cy="458908"/>
          </a:xfrm>
          <a:prstGeom prst="rect">
            <a:avLst/>
          </a:prstGeom>
          <a:ln>
            <a:solidFill>
              <a:schemeClr val="tx1"/>
            </a:solidFill>
          </a:ln>
        </p:spPr>
        <p:txBody>
          <a:bodyPr wrap="none" anchor="ctr">
            <a:spAutoFit/>
          </a:bodyPr>
          <a:lstStyle/>
          <a:p>
            <a:pPr>
              <a:lnSpc>
                <a:spcPct val="150000"/>
              </a:lnSpc>
            </a:pPr>
            <a:r>
              <a:rPr lang="zh-CN" altLang="en-US" dirty="0">
                <a:latin typeface="Microsoft YaHei" charset="-122"/>
                <a:ea typeface="Microsoft YaHei" charset="-122"/>
                <a:cs typeface="Microsoft YaHei" charset="-122"/>
              </a:rPr>
              <a:t> </a:t>
            </a:r>
            <a:r>
              <a:rPr lang="zh-CN" altLang="en-US" dirty="0" smtClean="0">
                <a:latin typeface="Microsoft YaHei" charset="-122"/>
                <a:ea typeface="Microsoft YaHei" charset="-122"/>
                <a:cs typeface="Microsoft YaHei" charset="-122"/>
              </a:rPr>
              <a:t>开始</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结束</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标志</a:t>
            </a:r>
            <a:r>
              <a:rPr lang="zh-CN" altLang="en-US" dirty="0">
                <a:latin typeface="Microsoft YaHei" charset="-122"/>
                <a:ea typeface="Microsoft YaHei" charset="-122"/>
                <a:cs typeface="Microsoft YaHei" charset="-122"/>
              </a:rPr>
              <a:t>字节：</a:t>
            </a:r>
            <a:r>
              <a:rPr lang="en-US" altLang="zh-CN" dirty="0" smtClean="0">
                <a:latin typeface="Microsoft YaHei" charset="-122"/>
                <a:ea typeface="Microsoft YaHei" charset="-122"/>
                <a:cs typeface="Microsoft YaHei" charset="-122"/>
              </a:rPr>
              <a:t>01111110</a:t>
            </a:r>
            <a:endParaRPr lang="en-US" altLang="zh-CN" dirty="0">
              <a:latin typeface="Microsoft YaHei" charset="-122"/>
              <a:ea typeface="Microsoft YaHei" charset="-122"/>
              <a:cs typeface="Microsoft YaHei" charset="-122"/>
            </a:endParaRPr>
          </a:p>
        </p:txBody>
      </p:sp>
      <p:sp>
        <p:nvSpPr>
          <p:cNvPr id="14" name="矩形 13"/>
          <p:cNvSpPr/>
          <p:nvPr/>
        </p:nvSpPr>
        <p:spPr>
          <a:xfrm>
            <a:off x="5727031" y="5459119"/>
            <a:ext cx="4743606" cy="923330"/>
          </a:xfrm>
          <a:prstGeom prst="rect">
            <a:avLst/>
          </a:prstGeom>
          <a:ln>
            <a:solidFill>
              <a:schemeClr val="tx1"/>
            </a:solidFill>
          </a:ln>
        </p:spPr>
        <p:txBody>
          <a:bodyPr wrap="none" anchor="ctr">
            <a:spAutoFit/>
          </a:bodyPr>
          <a:lstStyle/>
          <a:p>
            <a:pPr>
              <a:lnSpc>
                <a:spcPct val="150000"/>
              </a:lnSpc>
            </a:pPr>
            <a:r>
              <a:rPr lang="zh-CN" altLang="en-US" dirty="0" smtClean="0">
                <a:latin typeface="Microsoft YaHei" charset="-122"/>
                <a:ea typeface="Microsoft YaHei" charset="-122"/>
                <a:cs typeface="Microsoft YaHei" charset="-122"/>
              </a:rPr>
              <a:t>面向位的</a:t>
            </a:r>
            <a:endParaRPr lang="en-US" altLang="zh-CN" dirty="0" smtClean="0">
              <a:latin typeface="Microsoft YaHei" charset="-122"/>
              <a:ea typeface="Microsoft YaHei" charset="-122"/>
              <a:cs typeface="Microsoft YaHei" charset="-122"/>
            </a:endParaRPr>
          </a:p>
          <a:p>
            <a:pPr>
              <a:lnSpc>
                <a:spcPct val="150000"/>
              </a:lnSpc>
            </a:pPr>
            <a:r>
              <a:rPr lang="zh-CN" altLang="en-US" dirty="0" smtClean="0">
                <a:solidFill>
                  <a:srgbClr val="FF0000"/>
                </a:solidFill>
                <a:latin typeface="Microsoft YaHei" charset="-122"/>
                <a:ea typeface="Microsoft YaHei" charset="-122"/>
                <a:cs typeface="Microsoft YaHei" charset="-122"/>
              </a:rPr>
              <a:t>位填充</a:t>
            </a:r>
            <a:r>
              <a:rPr lang="zh-CN" altLang="en-US" dirty="0">
                <a:solidFill>
                  <a:srgbClr val="FF0000"/>
                </a:solidFill>
                <a:latin typeface="Microsoft YaHei" charset="-122"/>
                <a:ea typeface="Microsoft YaHei" charset="-122"/>
                <a:cs typeface="Microsoft YaHei" charset="-122"/>
              </a:rPr>
              <a:t>技术</a:t>
            </a:r>
            <a:r>
              <a:rPr lang="zh-CN" altLang="en-US" dirty="0" smtClean="0">
                <a:solidFill>
                  <a:srgbClr val="FF0000"/>
                </a:solidFill>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发现</a:t>
            </a:r>
            <a:r>
              <a:rPr lang="en-US" altLang="zh-CN" dirty="0">
                <a:latin typeface="Microsoft YaHei" charset="-122"/>
                <a:ea typeface="Microsoft YaHei" charset="-122"/>
                <a:cs typeface="Microsoft YaHei" charset="-122"/>
              </a:rPr>
              <a:t>5</a:t>
            </a:r>
            <a:r>
              <a:rPr lang="zh-CN" altLang="en-US" dirty="0">
                <a:latin typeface="Microsoft YaHei" charset="-122"/>
                <a:ea typeface="Microsoft YaHei" charset="-122"/>
                <a:cs typeface="Microsoft YaHei" charset="-122"/>
              </a:rPr>
              <a:t>个连续的</a:t>
            </a:r>
            <a:r>
              <a:rPr lang="en-US" altLang="zh-CN" dirty="0">
                <a:latin typeface="Microsoft YaHei" charset="-122"/>
                <a:ea typeface="Microsoft YaHei" charset="-122"/>
                <a:cs typeface="Microsoft YaHei" charset="-122"/>
              </a:rPr>
              <a:t>1</a:t>
            </a:r>
            <a:r>
              <a:rPr lang="zh-CN" altLang="en-US" dirty="0">
                <a:latin typeface="Microsoft YaHei" charset="-122"/>
                <a:ea typeface="Microsoft YaHei" charset="-122"/>
                <a:cs typeface="Microsoft YaHei" charset="-122"/>
              </a:rPr>
              <a:t>，在其后</a:t>
            </a:r>
            <a:r>
              <a:rPr lang="zh-CN" altLang="en-US" dirty="0">
                <a:solidFill>
                  <a:srgbClr val="FF0000"/>
                </a:solidFill>
                <a:latin typeface="Microsoft YaHei" charset="-122"/>
                <a:ea typeface="Microsoft YaHei" charset="-122"/>
                <a:cs typeface="Microsoft YaHei" charset="-122"/>
              </a:rPr>
              <a:t>插入</a:t>
            </a:r>
            <a:r>
              <a:rPr lang="en-US" altLang="zh-CN" dirty="0">
                <a:solidFill>
                  <a:srgbClr val="FF0000"/>
                </a:solidFill>
                <a:latin typeface="Microsoft YaHei" charset="-122"/>
                <a:ea typeface="Microsoft YaHei" charset="-122"/>
                <a:cs typeface="Microsoft YaHei" charset="-122"/>
              </a:rPr>
              <a:t>0</a:t>
            </a:r>
            <a:endParaRPr lang="zh-CN" altLang="en-US" dirty="0">
              <a:solidFill>
                <a:srgbClr val="FF0000"/>
              </a:solidFill>
              <a:latin typeface="Microsoft YaHei" charset="-122"/>
              <a:ea typeface="Microsoft YaHei" charset="-122"/>
              <a:cs typeface="Microsoft YaHei" charset="-122"/>
            </a:endParaRPr>
          </a:p>
        </p:txBody>
      </p:sp>
      <p:sp>
        <p:nvSpPr>
          <p:cNvPr id="5" name="矩形 4"/>
          <p:cNvSpPr/>
          <p:nvPr/>
        </p:nvSpPr>
        <p:spPr>
          <a:xfrm>
            <a:off x="5727031" y="4361754"/>
            <a:ext cx="1572127" cy="507831"/>
          </a:xfrm>
          <a:prstGeom prst="rect">
            <a:avLst/>
          </a:prstGeom>
          <a:ln>
            <a:solidFill>
              <a:schemeClr val="tx1"/>
            </a:solidFill>
          </a:ln>
        </p:spPr>
        <p:txBody>
          <a:bodyPr wrap="square">
            <a:spAutoFit/>
          </a:bodyPr>
          <a:lstStyle/>
          <a:p>
            <a:pPr>
              <a:lnSpc>
                <a:spcPct val="150000"/>
              </a:lnSpc>
            </a:pPr>
            <a:r>
              <a:rPr lang="en-US" altLang="zh-CN" dirty="0" smtClean="0">
                <a:latin typeface="Microsoft YaHei" charset="-122"/>
                <a:ea typeface="Microsoft YaHei" charset="-122"/>
                <a:cs typeface="Microsoft YaHei" charset="-122"/>
              </a:rPr>
              <a:t>3</a:t>
            </a:r>
            <a:r>
              <a:rPr lang="zh-CN" altLang="en-US" dirty="0">
                <a:latin typeface="Microsoft YaHei" charset="-122"/>
                <a:ea typeface="Microsoft YaHei" charset="-122"/>
                <a:cs typeface="Microsoft YaHei" charset="-122"/>
              </a:rPr>
              <a:t>种类型的</a:t>
            </a:r>
            <a:r>
              <a:rPr lang="zh-CN" altLang="en-US" dirty="0" smtClean="0">
                <a:latin typeface="Microsoft YaHei" charset="-122"/>
                <a:ea typeface="Microsoft YaHei" charset="-122"/>
                <a:cs typeface="Microsoft YaHei" charset="-122"/>
              </a:rPr>
              <a:t>帧</a:t>
            </a:r>
            <a:endParaRPr lang="en-US" altLang="zh-CN" dirty="0" smtClean="0">
              <a:latin typeface="Microsoft YaHei" charset="-122"/>
              <a:ea typeface="Microsoft YaHei" charset="-122"/>
              <a:cs typeface="Microsoft YaHei" charset="-122"/>
            </a:endParaRPr>
          </a:p>
        </p:txBody>
      </p:sp>
      <p:sp>
        <p:nvSpPr>
          <p:cNvPr id="15" name="矩形 14"/>
          <p:cNvSpPr/>
          <p:nvPr/>
        </p:nvSpPr>
        <p:spPr>
          <a:xfrm>
            <a:off x="7367365" y="3946255"/>
            <a:ext cx="4603238" cy="1338828"/>
          </a:xfrm>
          <a:prstGeom prst="rect">
            <a:avLst/>
          </a:prstGeom>
        </p:spPr>
        <p:txBody>
          <a:bodyPr wrap="square">
            <a:spAutoFit/>
          </a:bodyPr>
          <a:lstStyle/>
          <a:p>
            <a:pPr>
              <a:lnSpc>
                <a:spcPct val="150000"/>
              </a:lnSpc>
            </a:pPr>
            <a:r>
              <a:rPr lang="zh-CN" altLang="en-US" dirty="0" smtClean="0">
                <a:latin typeface="Microsoft YaHei" charset="-122"/>
                <a:ea typeface="Microsoft YaHei" charset="-122"/>
                <a:cs typeface="Microsoft YaHei" charset="-122"/>
              </a:rPr>
              <a:t>信息</a:t>
            </a:r>
            <a:r>
              <a:rPr lang="zh-CN" altLang="en-US" dirty="0">
                <a:latin typeface="Microsoft YaHei" charset="-122"/>
                <a:ea typeface="Microsoft YaHei" charset="-122"/>
                <a:cs typeface="Microsoft YaHei" charset="-122"/>
              </a:rPr>
              <a:t>帧（</a:t>
            </a:r>
            <a:r>
              <a:rPr lang="en-US" altLang="zh-CN" dirty="0">
                <a:latin typeface="Microsoft YaHei" charset="-122"/>
                <a:ea typeface="Microsoft YaHei" charset="-122"/>
                <a:cs typeface="Microsoft YaHei" charset="-122"/>
              </a:rPr>
              <a:t>I</a:t>
            </a:r>
            <a:r>
              <a:rPr lang="zh-CN" altLang="en-US" dirty="0">
                <a:latin typeface="Microsoft YaHei" charset="-122"/>
                <a:ea typeface="Microsoft YaHei" charset="-122"/>
                <a:cs typeface="Microsoft YaHei" charset="-122"/>
              </a:rPr>
              <a:t>格式）：传送数据</a:t>
            </a:r>
            <a:endParaRPr lang="en-US" altLang="zh-CN" dirty="0">
              <a:latin typeface="Microsoft YaHei" charset="-122"/>
              <a:ea typeface="Microsoft YaHei" charset="-122"/>
              <a:cs typeface="Microsoft YaHei" charset="-122"/>
            </a:endParaRPr>
          </a:p>
          <a:p>
            <a:pPr>
              <a:lnSpc>
                <a:spcPct val="150000"/>
              </a:lnSpc>
            </a:pPr>
            <a:r>
              <a:rPr lang="zh-CN" altLang="en-US" dirty="0" smtClean="0">
                <a:latin typeface="Microsoft YaHei" charset="-122"/>
                <a:ea typeface="Microsoft YaHei" charset="-122"/>
                <a:cs typeface="Microsoft YaHei" charset="-122"/>
              </a:rPr>
              <a:t>管理</a:t>
            </a:r>
            <a:r>
              <a:rPr lang="zh-CN" altLang="en-US" dirty="0">
                <a:latin typeface="Microsoft YaHei" charset="-122"/>
                <a:ea typeface="Microsoft YaHei" charset="-122"/>
                <a:cs typeface="Microsoft YaHei" charset="-122"/>
              </a:rPr>
              <a:t>帧（</a:t>
            </a:r>
            <a:r>
              <a:rPr lang="en-US" altLang="zh-CN" dirty="0">
                <a:latin typeface="Microsoft YaHei" charset="-122"/>
                <a:ea typeface="Microsoft YaHei" charset="-122"/>
                <a:cs typeface="Microsoft YaHei" charset="-122"/>
              </a:rPr>
              <a:t>S</a:t>
            </a:r>
            <a:r>
              <a:rPr lang="zh-CN" altLang="en-US" dirty="0">
                <a:latin typeface="Microsoft YaHei" charset="-122"/>
                <a:ea typeface="Microsoft YaHei" charset="-122"/>
                <a:cs typeface="Microsoft YaHei" charset="-122"/>
              </a:rPr>
              <a:t>格式）：差错控制，流量控制</a:t>
            </a:r>
            <a:endParaRPr lang="en-US" altLang="zh-CN" dirty="0">
              <a:latin typeface="Microsoft YaHei" charset="-122"/>
              <a:ea typeface="Microsoft YaHei" charset="-122"/>
              <a:cs typeface="Microsoft YaHei" charset="-122"/>
            </a:endParaRPr>
          </a:p>
          <a:p>
            <a:pPr>
              <a:lnSpc>
                <a:spcPct val="150000"/>
              </a:lnSpc>
            </a:pPr>
            <a:r>
              <a:rPr lang="zh-CN" altLang="en-US" dirty="0" smtClean="0">
                <a:latin typeface="Microsoft YaHei" charset="-122"/>
                <a:ea typeface="Microsoft YaHei" charset="-122"/>
                <a:cs typeface="Microsoft YaHei" charset="-122"/>
              </a:rPr>
              <a:t>无</a:t>
            </a:r>
            <a:r>
              <a:rPr lang="zh-CN" altLang="en-US" dirty="0">
                <a:latin typeface="Microsoft YaHei" charset="-122"/>
                <a:ea typeface="Microsoft YaHei" charset="-122"/>
                <a:cs typeface="Microsoft YaHei" charset="-122"/>
              </a:rPr>
              <a:t>序号帧（</a:t>
            </a:r>
            <a:r>
              <a:rPr lang="en-US" altLang="zh-CN" dirty="0">
                <a:latin typeface="Microsoft YaHei" charset="-122"/>
                <a:ea typeface="Microsoft YaHei" charset="-122"/>
                <a:cs typeface="Microsoft YaHei" charset="-122"/>
              </a:rPr>
              <a:t>U</a:t>
            </a:r>
            <a:r>
              <a:rPr lang="zh-CN" altLang="en-US" dirty="0">
                <a:latin typeface="Microsoft YaHei" charset="-122"/>
                <a:ea typeface="Microsoft YaHei" charset="-122"/>
                <a:cs typeface="Microsoft YaHei" charset="-122"/>
              </a:rPr>
              <a:t>格式）：链路的建立、拆除</a:t>
            </a:r>
            <a:endParaRPr lang="zh-CN" altLang="en-US" dirty="0"/>
          </a:p>
        </p:txBody>
      </p:sp>
    </p:spTree>
    <p:extLst>
      <p:ext uri="{BB962C8B-B14F-4D97-AF65-F5344CB8AC3E}">
        <p14:creationId xmlns:p14="http://schemas.microsoft.com/office/powerpoint/2010/main" val="1826765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065655" y="3183877"/>
            <a:ext cx="2420620" cy="581057"/>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计算机网络原理</a:t>
            </a:r>
          </a:p>
        </p:txBody>
      </p:sp>
      <p:sp>
        <p:nvSpPr>
          <p:cNvPr id="7" name="文本框 6"/>
          <p:cNvSpPr txBox="1"/>
          <p:nvPr/>
        </p:nvSpPr>
        <p:spPr>
          <a:xfrm>
            <a:off x="5073014" y="1244883"/>
            <a:ext cx="4771073" cy="4524315"/>
          </a:xfrm>
          <a:prstGeom prst="rect">
            <a:avLst/>
          </a:prstGeom>
          <a:noFill/>
        </p:spPr>
        <p:txBody>
          <a:bodyPr wrap="square" rtlCol="0">
            <a:spAutoFit/>
          </a:bodyPr>
          <a:lstStyle/>
          <a:p>
            <a:pPr>
              <a:lnSpc>
                <a:spcPct val="150000"/>
              </a:lnSpc>
            </a:pPr>
            <a:r>
              <a:rPr lang="zh-CN" altLang="en-US" sz="2400" dirty="0">
                <a:solidFill>
                  <a:schemeClr val="tx1"/>
                </a:solidFill>
                <a:latin typeface="Microsoft YaHei" charset="-122"/>
                <a:ea typeface="Microsoft YaHei" charset="-122"/>
                <a:cs typeface="Microsoft YaHei" charset="-122"/>
              </a:rPr>
              <a:t>第一章 计算机网络</a:t>
            </a:r>
            <a:r>
              <a:rPr lang="zh-CN" altLang="en-US" sz="2400" dirty="0" smtClean="0">
                <a:solidFill>
                  <a:schemeClr val="tx1"/>
                </a:solidFill>
                <a:latin typeface="Microsoft YaHei" charset="-122"/>
                <a:ea typeface="Microsoft YaHei" charset="-122"/>
                <a:cs typeface="Microsoft YaHei" charset="-122"/>
              </a:rPr>
              <a:t>概述</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第二章 网络</a:t>
            </a:r>
            <a:r>
              <a:rPr lang="zh-CN" altLang="en-US" sz="2400" dirty="0" smtClean="0">
                <a:latin typeface="Microsoft YaHei" charset="-122"/>
                <a:ea typeface="Microsoft YaHei" charset="-122"/>
                <a:cs typeface="Microsoft YaHei" charset="-122"/>
              </a:rPr>
              <a:t>应用</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第三</a:t>
            </a:r>
            <a:r>
              <a:rPr lang="zh-CN" altLang="en-US" sz="2400" dirty="0" smtClean="0">
                <a:latin typeface="Microsoft YaHei" charset="-122"/>
                <a:ea typeface="Microsoft YaHei" charset="-122"/>
                <a:cs typeface="Microsoft YaHei" charset="-122"/>
              </a:rPr>
              <a:t>章 传输层</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第四章 网络</a:t>
            </a:r>
            <a:r>
              <a:rPr lang="zh-CN" altLang="en-US" sz="2400" dirty="0" smtClean="0">
                <a:latin typeface="Microsoft YaHei" charset="-122"/>
                <a:ea typeface="Microsoft YaHei" charset="-122"/>
                <a:cs typeface="Microsoft YaHei" charset="-122"/>
              </a:rPr>
              <a:t>层</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第五章 数据链路层与</a:t>
            </a:r>
            <a:r>
              <a:rPr lang="zh-CN" altLang="en-US" sz="2400" dirty="0" smtClean="0">
                <a:latin typeface="Microsoft YaHei" charset="-122"/>
                <a:ea typeface="Microsoft YaHei" charset="-122"/>
                <a:cs typeface="Microsoft YaHei" charset="-122"/>
              </a:rPr>
              <a:t>局域网</a:t>
            </a:r>
            <a:endParaRPr lang="zh-CN" altLang="en-US" sz="2400" dirty="0">
              <a:latin typeface="Microsoft YaHei" charset="-122"/>
              <a:ea typeface="Microsoft YaHei" charset="-122"/>
              <a:cs typeface="Microsoft YaHei" charset="-122"/>
            </a:endParaRPr>
          </a:p>
          <a:p>
            <a:pPr>
              <a:lnSpc>
                <a:spcPct val="150000"/>
              </a:lnSpc>
            </a:pPr>
            <a:r>
              <a:rPr lang="zh-CN" altLang="en-US" sz="2400" dirty="0">
                <a:solidFill>
                  <a:srgbClr val="FF0000"/>
                </a:solidFill>
                <a:latin typeface="Microsoft YaHei" charset="-122"/>
                <a:ea typeface="Microsoft YaHei" charset="-122"/>
                <a:cs typeface="Microsoft YaHei" charset="-122"/>
              </a:rPr>
              <a:t>第六章 </a:t>
            </a:r>
            <a:r>
              <a:rPr lang="zh-CN" altLang="en-US" sz="2400" dirty="0" smtClean="0">
                <a:solidFill>
                  <a:srgbClr val="FF0000"/>
                </a:solidFill>
                <a:latin typeface="Microsoft YaHei" charset="-122"/>
                <a:ea typeface="Microsoft YaHei" charset="-122"/>
                <a:cs typeface="Microsoft YaHei" charset="-122"/>
              </a:rPr>
              <a:t>物理层</a:t>
            </a:r>
            <a:endParaRPr lang="zh-CN" altLang="en-US" sz="2400" dirty="0">
              <a:solidFill>
                <a:srgbClr val="FF0000"/>
              </a:solidFill>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第七章 无线与移动</a:t>
            </a:r>
            <a:r>
              <a:rPr lang="zh-CN" altLang="en-US" sz="2400" dirty="0" smtClean="0">
                <a:latin typeface="Microsoft YaHei" charset="-122"/>
                <a:ea typeface="Microsoft YaHei" charset="-122"/>
                <a:cs typeface="Microsoft YaHei" charset="-122"/>
              </a:rPr>
              <a:t>网络</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第八章 网络安全基础</a:t>
            </a:r>
          </a:p>
        </p:txBody>
      </p:sp>
      <p:sp>
        <p:nvSpPr>
          <p:cNvPr id="2" name="左大括号 1"/>
          <p:cNvSpPr/>
          <p:nvPr/>
        </p:nvSpPr>
        <p:spPr>
          <a:xfrm>
            <a:off x="4486275" y="1363599"/>
            <a:ext cx="429576" cy="42868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40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7713980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065655" y="3183877"/>
            <a:ext cx="2420620"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物理层</a:t>
            </a:r>
            <a:endParaRPr lang="zh-CN" altLang="en-US" sz="2400" dirty="0">
              <a:latin typeface="Microsoft YaHei" charset="-122"/>
              <a:ea typeface="Microsoft YaHei" charset="-122"/>
              <a:cs typeface="Microsoft YaHei" charset="-122"/>
            </a:endParaRPr>
          </a:p>
        </p:txBody>
      </p:sp>
      <p:sp>
        <p:nvSpPr>
          <p:cNvPr id="7" name="文本框 6"/>
          <p:cNvSpPr txBox="1"/>
          <p:nvPr/>
        </p:nvSpPr>
        <p:spPr>
          <a:xfrm>
            <a:off x="3789646" y="1854483"/>
            <a:ext cx="4771073" cy="3416320"/>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数据通信</a:t>
            </a:r>
            <a:r>
              <a:rPr lang="zh-CN" altLang="en-US" sz="2400" dirty="0" smtClean="0">
                <a:latin typeface="Microsoft YaHei" charset="-122"/>
                <a:ea typeface="Microsoft YaHei" charset="-122"/>
                <a:cs typeface="Microsoft YaHei" charset="-122"/>
              </a:rPr>
              <a:t>基础</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物理介质</a:t>
            </a:r>
          </a:p>
          <a:p>
            <a:pPr>
              <a:lnSpc>
                <a:spcPct val="150000"/>
              </a:lnSpc>
            </a:pPr>
            <a:r>
              <a:rPr lang="zh-CN" altLang="en-US" sz="2400" dirty="0">
                <a:latin typeface="Microsoft YaHei" charset="-122"/>
                <a:ea typeface="Microsoft YaHei" charset="-122"/>
                <a:cs typeface="Microsoft YaHei" charset="-122"/>
              </a:rPr>
              <a:t>信道与信道容量</a:t>
            </a:r>
          </a:p>
          <a:p>
            <a:pPr>
              <a:lnSpc>
                <a:spcPct val="150000"/>
              </a:lnSpc>
            </a:pPr>
            <a:r>
              <a:rPr lang="zh-CN" altLang="en-US" sz="2400" dirty="0">
                <a:latin typeface="Microsoft YaHei" charset="-122"/>
                <a:ea typeface="Microsoft YaHei" charset="-122"/>
                <a:cs typeface="Microsoft YaHei" charset="-122"/>
              </a:rPr>
              <a:t>基带传输</a:t>
            </a:r>
          </a:p>
          <a:p>
            <a:pPr>
              <a:lnSpc>
                <a:spcPct val="150000"/>
              </a:lnSpc>
            </a:pPr>
            <a:r>
              <a:rPr lang="zh-CN" altLang="en-US" sz="2400" dirty="0">
                <a:latin typeface="Microsoft YaHei" charset="-122"/>
                <a:ea typeface="Microsoft YaHei" charset="-122"/>
                <a:cs typeface="Microsoft YaHei" charset="-122"/>
              </a:rPr>
              <a:t>频带传输</a:t>
            </a:r>
          </a:p>
          <a:p>
            <a:pPr>
              <a:lnSpc>
                <a:spcPct val="150000"/>
              </a:lnSpc>
            </a:pPr>
            <a:r>
              <a:rPr lang="zh-CN" altLang="en-US" sz="2400" dirty="0">
                <a:latin typeface="Microsoft YaHei" charset="-122"/>
                <a:ea typeface="Microsoft YaHei" charset="-122"/>
                <a:cs typeface="Microsoft YaHei" charset="-122"/>
              </a:rPr>
              <a:t>物理层接口</a:t>
            </a:r>
            <a:r>
              <a:rPr lang="zh-CN" altLang="en-US" sz="2400" dirty="0" smtClean="0">
                <a:latin typeface="Microsoft YaHei" charset="-122"/>
                <a:ea typeface="Microsoft YaHei" charset="-122"/>
                <a:cs typeface="Microsoft YaHei" charset="-122"/>
              </a:rPr>
              <a:t>规程</a:t>
            </a:r>
            <a:endParaRPr lang="zh-CN" altLang="en-US" sz="2400" dirty="0">
              <a:latin typeface="Microsoft YaHei" charset="-122"/>
              <a:ea typeface="Microsoft YaHei" charset="-122"/>
              <a:cs typeface="Microsoft YaHei" charset="-122"/>
            </a:endParaRPr>
          </a:p>
        </p:txBody>
      </p:sp>
      <p:sp>
        <p:nvSpPr>
          <p:cNvPr id="2" name="左大括号 1"/>
          <p:cNvSpPr/>
          <p:nvPr/>
        </p:nvSpPr>
        <p:spPr>
          <a:xfrm>
            <a:off x="3147627" y="2004730"/>
            <a:ext cx="526015" cy="309665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40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6391919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919964"/>
            <a:ext cx="1588168"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数据通信基础</a:t>
            </a:r>
          </a:p>
        </p:txBody>
      </p:sp>
      <p:sp>
        <p:nvSpPr>
          <p:cNvPr id="3" name="左大括号 2"/>
          <p:cNvSpPr/>
          <p:nvPr/>
        </p:nvSpPr>
        <p:spPr>
          <a:xfrm>
            <a:off x="1588168" y="1960748"/>
            <a:ext cx="304800" cy="231592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9" name="文本框 8"/>
          <p:cNvSpPr txBox="1"/>
          <p:nvPr/>
        </p:nvSpPr>
        <p:spPr>
          <a:xfrm>
            <a:off x="1844841" y="1904301"/>
            <a:ext cx="2165685" cy="373678"/>
          </a:xfrm>
          <a:prstGeom prst="rect">
            <a:avLst/>
          </a:prstGeom>
          <a:noFill/>
        </p:spPr>
        <p:txBody>
          <a:bodyPr wrap="square" rtlCol="0">
            <a:spAutoFit/>
          </a:bodyPr>
          <a:lstStyle/>
          <a:p>
            <a:r>
              <a:rPr kumimoji="1" lang="zh-CN" altLang="en-US" dirty="0" smtClean="0">
                <a:solidFill>
                  <a:srgbClr val="FF0000"/>
                </a:solidFill>
                <a:latin typeface="Microsoft YaHei" charset="-122"/>
                <a:ea typeface="Microsoft YaHei" charset="-122"/>
                <a:cs typeface="Microsoft YaHei" charset="-122"/>
              </a:rPr>
              <a:t>数据通信基本</a:t>
            </a:r>
            <a:r>
              <a:rPr kumimoji="1" lang="zh-CN" altLang="en-US" dirty="0" smtClean="0">
                <a:solidFill>
                  <a:srgbClr val="FF0000"/>
                </a:solidFill>
                <a:latin typeface="Microsoft YaHei" charset="-122"/>
                <a:ea typeface="Microsoft YaHei" charset="-122"/>
                <a:cs typeface="Microsoft YaHei" charset="-122"/>
              </a:rPr>
              <a:t>概念</a:t>
            </a:r>
            <a:endParaRPr kumimoji="1" lang="en-US" altLang="zh-CN" dirty="0">
              <a:latin typeface="Microsoft YaHei" charset="-122"/>
              <a:ea typeface="Microsoft YaHei" charset="-122"/>
              <a:cs typeface="Microsoft YaHei" charset="-122"/>
            </a:endParaRPr>
          </a:p>
        </p:txBody>
      </p:sp>
      <p:sp>
        <p:nvSpPr>
          <p:cNvPr id="4" name="矩形 3"/>
          <p:cNvSpPr/>
          <p:nvPr/>
        </p:nvSpPr>
        <p:spPr>
          <a:xfrm>
            <a:off x="1892968" y="3843474"/>
            <a:ext cx="2294021" cy="369332"/>
          </a:xfrm>
          <a:prstGeom prst="rect">
            <a:avLst/>
          </a:prstGeom>
        </p:spPr>
        <p:txBody>
          <a:bodyPr wrap="square">
            <a:spAutoFit/>
          </a:bodyPr>
          <a:lstStyle/>
          <a:p>
            <a:r>
              <a:rPr kumimoji="1" lang="zh-CN" altLang="en-US" smtClean="0">
                <a:latin typeface="Microsoft YaHei" charset="-122"/>
                <a:ea typeface="Microsoft YaHei" charset="-122"/>
                <a:cs typeface="Microsoft YaHei" charset="-122"/>
              </a:rPr>
              <a:t>数据</a:t>
            </a:r>
            <a:r>
              <a:rPr kumimoji="1" lang="zh-CN" altLang="en-US">
                <a:latin typeface="Microsoft YaHei" charset="-122"/>
                <a:ea typeface="Microsoft YaHei" charset="-122"/>
                <a:cs typeface="Microsoft YaHei" charset="-122"/>
              </a:rPr>
              <a:t>通信系统模型</a:t>
            </a:r>
            <a:endParaRPr kumimoji="1" lang="zh-CN" altLang="en-US" dirty="0">
              <a:latin typeface="Microsoft YaHei" charset="-122"/>
              <a:ea typeface="Microsoft YaHei" charset="-122"/>
              <a:cs typeface="Microsoft YaHei" charset="-122"/>
            </a:endParaRPr>
          </a:p>
        </p:txBody>
      </p:sp>
      <p:sp>
        <p:nvSpPr>
          <p:cNvPr id="6" name="矩形 5"/>
          <p:cNvSpPr/>
          <p:nvPr/>
        </p:nvSpPr>
        <p:spPr>
          <a:xfrm>
            <a:off x="4010526" y="481348"/>
            <a:ext cx="7876674" cy="2807948"/>
          </a:xfrm>
          <a:prstGeom prst="rect">
            <a:avLst/>
          </a:prstGeom>
          <a:ln>
            <a:solidFill>
              <a:schemeClr val="tx1"/>
            </a:solidFill>
          </a:ln>
        </p:spPr>
        <p:txBody>
          <a:bodyPr wrap="square">
            <a:spAutoFit/>
          </a:bodyPr>
          <a:lstStyle/>
          <a:p>
            <a:pPr>
              <a:lnSpc>
                <a:spcPct val="150000"/>
              </a:lnSpc>
            </a:pPr>
            <a:r>
              <a:rPr lang="en-US" altLang="zh-CN" sz="2000" dirty="0" smtClean="0">
                <a:latin typeface="Microsoft YaHei" charset="-122"/>
                <a:ea typeface="Microsoft YaHei" charset="-122"/>
                <a:cs typeface="Microsoft YaHei" charset="-122"/>
              </a:rPr>
              <a:t>1</a:t>
            </a:r>
            <a:r>
              <a:rPr lang="zh-CN" altLang="en-US" sz="2000" dirty="0" smtClean="0">
                <a:latin typeface="Microsoft YaHei" charset="-122"/>
                <a:ea typeface="Microsoft YaHei" charset="-122"/>
                <a:cs typeface="Microsoft YaHei" charset="-122"/>
              </a:rPr>
              <a:t>、</a:t>
            </a:r>
            <a:r>
              <a:rPr lang="zh-CN" altLang="en-US" sz="2000" dirty="0" smtClean="0">
                <a:solidFill>
                  <a:srgbClr val="FF0000"/>
                </a:solidFill>
                <a:latin typeface="Microsoft YaHei" charset="-122"/>
                <a:ea typeface="Microsoft YaHei" charset="-122"/>
                <a:cs typeface="Microsoft YaHei" charset="-122"/>
              </a:rPr>
              <a:t>信号</a:t>
            </a:r>
            <a:r>
              <a:rPr lang="zh-CN" altLang="en-US"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在</a:t>
            </a:r>
            <a:r>
              <a:rPr lang="zh-CN" altLang="en-US" sz="2000" dirty="0">
                <a:latin typeface="Microsoft YaHei" charset="-122"/>
                <a:ea typeface="Microsoft YaHei" charset="-122"/>
                <a:cs typeface="Microsoft YaHei" charset="-122"/>
              </a:rPr>
              <a:t>通信过程中，信息的</a:t>
            </a:r>
            <a:r>
              <a:rPr lang="zh-CN" altLang="en-US" sz="2000" dirty="0" smtClean="0">
                <a:latin typeface="Microsoft YaHei" charset="-122"/>
                <a:ea typeface="Microsoft YaHei" charset="-122"/>
                <a:cs typeface="Microsoft YaHei" charset="-122"/>
              </a:rPr>
              <a:t>载体</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2</a:t>
            </a:r>
            <a:r>
              <a:rPr lang="zh-CN" altLang="en-US" sz="2000" dirty="0" smtClean="0">
                <a:latin typeface="Microsoft YaHei" charset="-122"/>
                <a:ea typeface="Microsoft YaHei" charset="-122"/>
                <a:cs typeface="Microsoft YaHei" charset="-122"/>
              </a:rPr>
              <a:t>、</a:t>
            </a:r>
            <a:r>
              <a:rPr lang="zh-CN" altLang="en-US" sz="2000" dirty="0" smtClean="0">
                <a:solidFill>
                  <a:srgbClr val="FF0000"/>
                </a:solidFill>
                <a:latin typeface="Microsoft YaHei" charset="-122"/>
                <a:ea typeface="Microsoft YaHei" charset="-122"/>
                <a:cs typeface="Microsoft YaHei" charset="-122"/>
              </a:rPr>
              <a:t>消息：</a:t>
            </a:r>
            <a:r>
              <a:rPr lang="zh-CN" altLang="en-US" sz="2000" dirty="0" smtClean="0">
                <a:latin typeface="Microsoft YaHei" charset="-122"/>
                <a:ea typeface="Microsoft YaHei" charset="-122"/>
                <a:cs typeface="Microsoft YaHei" charset="-122"/>
              </a:rPr>
              <a:t>人类</a:t>
            </a:r>
            <a:r>
              <a:rPr lang="zh-CN" altLang="en-US" sz="2000" dirty="0">
                <a:latin typeface="Microsoft YaHei" charset="-122"/>
                <a:ea typeface="Microsoft YaHei" charset="-122"/>
                <a:cs typeface="Microsoft YaHei" charset="-122"/>
              </a:rPr>
              <a:t>能够感知的</a:t>
            </a:r>
            <a:r>
              <a:rPr lang="zh-CN" altLang="en-US" sz="2000" dirty="0" smtClean="0">
                <a:latin typeface="Microsoft YaHei" charset="-122"/>
                <a:ea typeface="Microsoft YaHei" charset="-122"/>
                <a:cs typeface="Microsoft YaHei" charset="-122"/>
              </a:rPr>
              <a:t>描述。比如</a:t>
            </a:r>
            <a:r>
              <a:rPr lang="zh-CN" altLang="en-US" sz="2000" dirty="0">
                <a:latin typeface="Microsoft YaHei" charset="-122"/>
                <a:ea typeface="Microsoft YaHei" charset="-122"/>
                <a:cs typeface="Microsoft YaHei" charset="-122"/>
              </a:rPr>
              <a:t>眼睛能看到</a:t>
            </a:r>
            <a:r>
              <a:rPr lang="zh-CN" altLang="en-US" sz="2000" dirty="0" smtClean="0">
                <a:latin typeface="Microsoft YaHei" charset="-122"/>
                <a:ea typeface="Microsoft YaHei" charset="-122"/>
                <a:cs typeface="Microsoft YaHei" charset="-122"/>
              </a:rPr>
              <a:t>文字，</a:t>
            </a:r>
            <a:r>
              <a:rPr lang="zh-CN" altLang="en-US" sz="2000" dirty="0">
                <a:latin typeface="Microsoft YaHei" charset="-122"/>
                <a:ea typeface="Microsoft YaHei" charset="-122"/>
                <a:cs typeface="Microsoft YaHei" charset="-122"/>
              </a:rPr>
              <a:t>耳朵能听到声音等</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3</a:t>
            </a:r>
            <a:r>
              <a:rPr lang="zh-CN" altLang="en-US" sz="2000" dirty="0" smtClean="0">
                <a:latin typeface="Microsoft YaHei" charset="-122"/>
                <a:ea typeface="Microsoft YaHei" charset="-122"/>
                <a:cs typeface="Microsoft YaHei" charset="-122"/>
              </a:rPr>
              <a:t>、</a:t>
            </a:r>
            <a:r>
              <a:rPr lang="zh-CN" altLang="en-US" sz="2000" dirty="0" smtClean="0">
                <a:solidFill>
                  <a:srgbClr val="FF0000"/>
                </a:solidFill>
                <a:latin typeface="Microsoft YaHei" charset="-122"/>
                <a:ea typeface="Microsoft YaHei" charset="-122"/>
                <a:cs typeface="Microsoft YaHei" charset="-122"/>
              </a:rPr>
              <a:t>通信：</a:t>
            </a:r>
            <a:r>
              <a:rPr lang="zh-CN" altLang="en-US" sz="2000" dirty="0" smtClean="0">
                <a:latin typeface="Microsoft YaHei" charset="-122"/>
                <a:ea typeface="Microsoft YaHei" charset="-122"/>
                <a:cs typeface="Microsoft YaHei" charset="-122"/>
              </a:rPr>
              <a:t>本质</a:t>
            </a:r>
            <a:r>
              <a:rPr lang="zh-CN" altLang="en-US" sz="2000" dirty="0">
                <a:latin typeface="Microsoft YaHei" charset="-122"/>
                <a:ea typeface="Microsoft YaHei" charset="-122"/>
                <a:cs typeface="Microsoft YaHei" charset="-122"/>
              </a:rPr>
              <a:t>就是在一点精确或近似地再生另一点的信息</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4</a:t>
            </a:r>
            <a:r>
              <a:rPr lang="zh-CN" altLang="en-US" sz="2000" dirty="0" smtClean="0">
                <a:latin typeface="Microsoft YaHei" charset="-122"/>
                <a:ea typeface="Microsoft YaHei" charset="-122"/>
                <a:cs typeface="Microsoft YaHei" charset="-122"/>
              </a:rPr>
              <a:t>、</a:t>
            </a:r>
            <a:r>
              <a:rPr lang="zh-CN" altLang="en-US" sz="2000" dirty="0" smtClean="0">
                <a:solidFill>
                  <a:srgbClr val="FF0000"/>
                </a:solidFill>
                <a:latin typeface="Microsoft YaHei" charset="-122"/>
                <a:ea typeface="Microsoft YaHei" charset="-122"/>
                <a:cs typeface="Microsoft YaHei" charset="-122"/>
              </a:rPr>
              <a:t>数据：</a:t>
            </a:r>
            <a:r>
              <a:rPr lang="zh-CN" altLang="en-US" sz="2000" dirty="0" smtClean="0">
                <a:latin typeface="Microsoft YaHei" charset="-122"/>
                <a:ea typeface="Microsoft YaHei" charset="-122"/>
                <a:cs typeface="Microsoft YaHei" charset="-122"/>
              </a:rPr>
              <a:t>对</a:t>
            </a:r>
            <a:r>
              <a:rPr lang="zh-CN" altLang="en-US" sz="2000" dirty="0">
                <a:latin typeface="Microsoft YaHei" charset="-122"/>
                <a:ea typeface="Microsoft YaHei" charset="-122"/>
                <a:cs typeface="Microsoft YaHei" charset="-122"/>
              </a:rPr>
              <a:t>客观事物的性质状态以及相互关系等进行记载的符号及其组合，通常可以是数字、文字、图像等。</a:t>
            </a:r>
          </a:p>
        </p:txBody>
      </p:sp>
    </p:spTree>
    <p:extLst>
      <p:ext uri="{BB962C8B-B14F-4D97-AF65-F5344CB8AC3E}">
        <p14:creationId xmlns:p14="http://schemas.microsoft.com/office/powerpoint/2010/main" val="20940950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919964"/>
            <a:ext cx="1588168"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数据通信基础</a:t>
            </a:r>
          </a:p>
        </p:txBody>
      </p:sp>
      <p:sp>
        <p:nvSpPr>
          <p:cNvPr id="3" name="左大括号 2"/>
          <p:cNvSpPr/>
          <p:nvPr/>
        </p:nvSpPr>
        <p:spPr>
          <a:xfrm>
            <a:off x="1588168" y="1960748"/>
            <a:ext cx="304800" cy="231592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9" name="文本框 8"/>
          <p:cNvSpPr txBox="1"/>
          <p:nvPr/>
        </p:nvSpPr>
        <p:spPr>
          <a:xfrm>
            <a:off x="1844841" y="1904301"/>
            <a:ext cx="2165685" cy="373678"/>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数据通信基本</a:t>
            </a:r>
            <a:r>
              <a:rPr kumimoji="1" lang="zh-CN" altLang="en-US" dirty="0" smtClean="0">
                <a:latin typeface="Microsoft YaHei" charset="-122"/>
                <a:ea typeface="Microsoft YaHei" charset="-122"/>
                <a:cs typeface="Microsoft YaHei" charset="-122"/>
              </a:rPr>
              <a:t>概念</a:t>
            </a:r>
            <a:endParaRPr kumimoji="1" lang="en-US" altLang="zh-CN" dirty="0">
              <a:latin typeface="Microsoft YaHei" charset="-122"/>
              <a:ea typeface="Microsoft YaHei" charset="-122"/>
              <a:cs typeface="Microsoft YaHei" charset="-122"/>
            </a:endParaRPr>
          </a:p>
        </p:txBody>
      </p:sp>
      <p:sp>
        <p:nvSpPr>
          <p:cNvPr id="4" name="矩形 3"/>
          <p:cNvSpPr/>
          <p:nvPr/>
        </p:nvSpPr>
        <p:spPr>
          <a:xfrm>
            <a:off x="1892968" y="3843474"/>
            <a:ext cx="2294021" cy="369332"/>
          </a:xfrm>
          <a:prstGeom prst="rect">
            <a:avLst/>
          </a:prstGeom>
        </p:spPr>
        <p:txBody>
          <a:bodyPr wrap="square">
            <a:spAutoFit/>
          </a:bodyPr>
          <a:lstStyle/>
          <a:p>
            <a:r>
              <a:rPr kumimoji="1" lang="zh-CN" altLang="en-US" dirty="0" smtClean="0">
                <a:solidFill>
                  <a:srgbClr val="FF0000"/>
                </a:solidFill>
                <a:latin typeface="Microsoft YaHei" charset="-122"/>
                <a:ea typeface="Microsoft YaHei" charset="-122"/>
                <a:cs typeface="Microsoft YaHei" charset="-122"/>
              </a:rPr>
              <a:t>数据</a:t>
            </a:r>
            <a:r>
              <a:rPr kumimoji="1" lang="zh-CN" altLang="en-US" dirty="0">
                <a:solidFill>
                  <a:srgbClr val="FF0000"/>
                </a:solidFill>
                <a:latin typeface="Microsoft YaHei" charset="-122"/>
                <a:ea typeface="Microsoft YaHei" charset="-122"/>
                <a:cs typeface="Microsoft YaHei" charset="-122"/>
              </a:rPr>
              <a:t>通信系统模型</a:t>
            </a:r>
            <a:endParaRPr kumimoji="1" lang="zh-CN" altLang="en-US" dirty="0">
              <a:solidFill>
                <a:srgbClr val="FF0000"/>
              </a:solidFill>
              <a:latin typeface="Microsoft YaHei" charset="-122"/>
              <a:ea typeface="Microsoft YaHei" charset="-122"/>
              <a:cs typeface="Microsoft YaHei" charset="-122"/>
            </a:endParaRPr>
          </a:p>
        </p:txBody>
      </p:sp>
      <p:sp>
        <p:nvSpPr>
          <p:cNvPr id="7" name="TextBox 4"/>
          <p:cNvSpPr txBox="1"/>
          <p:nvPr/>
        </p:nvSpPr>
        <p:spPr>
          <a:xfrm>
            <a:off x="4989095" y="2548672"/>
            <a:ext cx="6930189" cy="1015663"/>
          </a:xfrm>
          <a:prstGeom prst="rect">
            <a:avLst/>
          </a:prstGeom>
          <a:noFill/>
          <a:ln>
            <a:solidFill>
              <a:schemeClr val="tx1"/>
            </a:solidFill>
          </a:ln>
        </p:spPr>
        <p:txBody>
          <a:bodyPr wrap="square" rtlCol="0">
            <a:spAutoFit/>
          </a:bodyPr>
          <a:lstStyle/>
          <a:p>
            <a:pPr>
              <a:lnSpc>
                <a:spcPct val="150000"/>
              </a:lnSpc>
            </a:pPr>
            <a:r>
              <a:rPr lang="zh-CN" altLang="en-US" sz="2000" smtClean="0">
                <a:latin typeface="Microsoft YaHei" charset="-122"/>
                <a:ea typeface="Microsoft YaHei" charset="-122"/>
                <a:cs typeface="Microsoft YaHei" charset="-122"/>
              </a:rPr>
              <a:t>数据</a:t>
            </a:r>
            <a:r>
              <a:rPr lang="zh-CN" altLang="en-US" sz="2000" dirty="0">
                <a:latin typeface="Microsoft YaHei" charset="-122"/>
                <a:ea typeface="Microsoft YaHei" charset="-122"/>
                <a:cs typeface="Microsoft YaHei" charset="-122"/>
              </a:rPr>
              <a:t>通信系统的</a:t>
            </a:r>
            <a:r>
              <a:rPr lang="zh-CN" altLang="en-US" sz="2000" dirty="0" smtClean="0">
                <a:latin typeface="Microsoft YaHei" charset="-122"/>
                <a:ea typeface="Microsoft YaHei" charset="-122"/>
                <a:cs typeface="Microsoft YaHei" charset="-122"/>
              </a:rPr>
              <a:t>构成</a:t>
            </a:r>
            <a:r>
              <a:rPr lang="zh-CN" altLang="en-US" sz="2000" dirty="0">
                <a:latin typeface="Microsoft YaHei" charset="-122"/>
                <a:ea typeface="Microsoft YaHei" charset="-122"/>
                <a:cs typeface="Microsoft YaHei" charset="-122"/>
              </a:rPr>
              <a:t>：</a:t>
            </a:r>
            <a:r>
              <a:rPr lang="zh-CN" altLang="en-US" sz="2000" dirty="0" smtClean="0">
                <a:solidFill>
                  <a:srgbClr val="FF0000"/>
                </a:solidFill>
                <a:latin typeface="Microsoft YaHei" charset="-122"/>
                <a:ea typeface="Microsoft YaHei" charset="-122"/>
                <a:cs typeface="Microsoft YaHei" charset="-122"/>
              </a:rPr>
              <a:t>信源、</a:t>
            </a:r>
            <a:r>
              <a:rPr lang="zh-CN" altLang="en-US" sz="2000" dirty="0" smtClean="0">
                <a:latin typeface="Microsoft YaHei" charset="-122"/>
                <a:ea typeface="Microsoft YaHei" charset="-122"/>
                <a:cs typeface="Microsoft YaHei" charset="-122"/>
              </a:rPr>
              <a:t>发送设备、信道、接收设备、</a:t>
            </a:r>
            <a:r>
              <a:rPr lang="zh-CN" altLang="en-US" sz="2000" dirty="0" smtClean="0">
                <a:solidFill>
                  <a:srgbClr val="FF0000"/>
                </a:solidFill>
                <a:latin typeface="Microsoft YaHei" charset="-122"/>
                <a:ea typeface="Microsoft YaHei" charset="-122"/>
                <a:cs typeface="Microsoft YaHei" charset="-122"/>
              </a:rPr>
              <a:t>信宿</a:t>
            </a:r>
            <a:r>
              <a:rPr lang="zh-CN" altLang="en-US" sz="2000" dirty="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噪声源</a:t>
            </a:r>
            <a:endParaRPr lang="zh-CN" altLang="en-US" sz="2000" dirty="0" smtClean="0">
              <a:latin typeface="Microsoft YaHei" charset="-122"/>
              <a:ea typeface="Microsoft YaHei" charset="-122"/>
              <a:cs typeface="Microsoft YaHei" charset="-122"/>
            </a:endParaRPr>
          </a:p>
        </p:txBody>
      </p:sp>
      <p:sp>
        <p:nvSpPr>
          <p:cNvPr id="10" name="TextBox 4"/>
          <p:cNvSpPr txBox="1"/>
          <p:nvPr/>
        </p:nvSpPr>
        <p:spPr>
          <a:xfrm>
            <a:off x="4989094" y="3768842"/>
            <a:ext cx="6930189" cy="521425"/>
          </a:xfrm>
          <a:prstGeom prst="rect">
            <a:avLst/>
          </a:prstGeom>
          <a:noFill/>
          <a:ln>
            <a:solidFill>
              <a:schemeClr val="tx1"/>
            </a:solidFill>
          </a:ln>
        </p:spPr>
        <p:txBody>
          <a:bodyPr wrap="square" rtlCol="0">
            <a:spAutoFit/>
          </a:bodyPr>
          <a:lstStyle/>
          <a:p>
            <a:pPr>
              <a:lnSpc>
                <a:spcPts val="3700"/>
              </a:lnSpc>
            </a:pPr>
            <a:r>
              <a:rPr lang="zh-CN" altLang="en-US" sz="2000" dirty="0" smtClean="0">
                <a:latin typeface="Microsoft YaHei" charset="-122"/>
                <a:ea typeface="Microsoft YaHei" charset="-122"/>
                <a:cs typeface="Microsoft YaHei" charset="-122"/>
              </a:rPr>
              <a:t>模拟信号和数字信号</a:t>
            </a:r>
            <a:endParaRPr lang="en-US" altLang="zh-CN" sz="2000" dirty="0">
              <a:latin typeface="Microsoft YaHei" charset="-122"/>
              <a:ea typeface="Microsoft YaHei" charset="-122"/>
              <a:cs typeface="Microsoft YaHei" charset="-122"/>
            </a:endParaRPr>
          </a:p>
        </p:txBody>
      </p:sp>
      <p:sp>
        <p:nvSpPr>
          <p:cNvPr id="12" name="左大括号 11"/>
          <p:cNvSpPr/>
          <p:nvPr/>
        </p:nvSpPr>
        <p:spPr>
          <a:xfrm>
            <a:off x="4186989" y="2685511"/>
            <a:ext cx="497305" cy="2585586"/>
          </a:xfrm>
          <a:prstGeom prst="leftBrace">
            <a:avLst>
              <a:gd name="adj1" fmla="val 8333"/>
              <a:gd name="adj2" fmla="val 50207"/>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8175232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56653" y="1949159"/>
            <a:ext cx="9789649" cy="1754326"/>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、模拟信号：信号的因变量完全随连续消息的变化而变化的信号。</a:t>
            </a:r>
          </a:p>
          <a:p>
            <a:pPr>
              <a:lnSpc>
                <a:spcPct val="150000"/>
              </a:lnSpc>
            </a:pPr>
            <a:r>
              <a:rPr lang="zh-CN" altLang="en-US" sz="2400" dirty="0" smtClean="0">
                <a:latin typeface="Microsoft YaHei" charset="-122"/>
                <a:ea typeface="Microsoft YaHei" charset="-122"/>
                <a:cs typeface="Microsoft YaHei" charset="-122"/>
              </a:rPr>
              <a:t>     </a:t>
            </a:r>
            <a:r>
              <a:rPr lang="zh-CN" altLang="en-US" sz="2400" dirty="0" smtClean="0">
                <a:solidFill>
                  <a:srgbClr val="FF0000"/>
                </a:solidFill>
                <a:latin typeface="Microsoft YaHei" charset="-122"/>
                <a:ea typeface="Microsoft YaHei" charset="-122"/>
                <a:cs typeface="Microsoft YaHei" charset="-122"/>
              </a:rPr>
              <a:t>自变量</a:t>
            </a:r>
            <a:r>
              <a:rPr lang="zh-CN" altLang="en-US" sz="2400" dirty="0" smtClean="0">
                <a:latin typeface="Microsoft YaHei" charset="-122"/>
                <a:ea typeface="Microsoft YaHei" charset="-122"/>
                <a:cs typeface="Microsoft YaHei" charset="-122"/>
              </a:rPr>
              <a:t>：可以连续的，可以离散的。</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r>
              <a:rPr lang="zh-CN" altLang="en-US" sz="2400" dirty="0" smtClean="0">
                <a:solidFill>
                  <a:srgbClr val="FF0000"/>
                </a:solidFill>
                <a:latin typeface="Microsoft YaHei" charset="-122"/>
                <a:ea typeface="Microsoft YaHei" charset="-122"/>
                <a:cs typeface="Microsoft YaHei" charset="-122"/>
              </a:rPr>
              <a:t>因变量</a:t>
            </a:r>
            <a:r>
              <a:rPr lang="zh-CN" altLang="en-US" sz="2400" dirty="0" smtClean="0">
                <a:latin typeface="Microsoft YaHei" charset="-122"/>
                <a:ea typeface="Microsoft YaHei" charset="-122"/>
                <a:cs typeface="Microsoft YaHei" charset="-122"/>
              </a:rPr>
              <a:t>：一定连续</a:t>
            </a:r>
            <a:r>
              <a:rPr lang="zh-CN" altLang="en-US" sz="2400" dirty="0">
                <a:latin typeface="Microsoft YaHei" charset="-122"/>
                <a:ea typeface="Microsoft YaHei" charset="-122"/>
                <a:cs typeface="Microsoft YaHei" charset="-122"/>
              </a:rPr>
              <a:t>的。</a:t>
            </a:r>
          </a:p>
        </p:txBody>
      </p:sp>
      <p:pic>
        <p:nvPicPr>
          <p:cNvPr id="9" name="图片 8"/>
          <p:cNvPicPr>
            <a:picLocks noChangeAspect="1"/>
          </p:cNvPicPr>
          <p:nvPr/>
        </p:nvPicPr>
        <p:blipFill>
          <a:blip r:embed="rId3"/>
          <a:stretch>
            <a:fillRect/>
          </a:stretch>
        </p:blipFill>
        <p:spPr>
          <a:xfrm>
            <a:off x="6983454" y="2694093"/>
            <a:ext cx="4877470" cy="3145035"/>
          </a:xfrm>
          <a:prstGeom prst="rect">
            <a:avLst/>
          </a:prstGeom>
        </p:spPr>
      </p:pic>
    </p:spTree>
    <p:extLst>
      <p:ext uri="{BB962C8B-B14F-4D97-AF65-F5344CB8AC3E}">
        <p14:creationId xmlns:p14="http://schemas.microsoft.com/office/powerpoint/2010/main" val="450574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056503" y="2653573"/>
            <a:ext cx="4905601" cy="3163014"/>
          </a:xfrm>
          <a:prstGeom prst="rect">
            <a:avLst/>
          </a:prstGeom>
        </p:spPr>
      </p:pic>
      <p:sp>
        <p:nvSpPr>
          <p:cNvPr id="12" name="文本框 11"/>
          <p:cNvSpPr txBox="1"/>
          <p:nvPr/>
        </p:nvSpPr>
        <p:spPr>
          <a:xfrm>
            <a:off x="756653" y="1949159"/>
            <a:ext cx="9789649" cy="1754326"/>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、数字信号：</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a:solidFill>
                  <a:srgbClr val="FF0000"/>
                </a:solidFill>
                <a:latin typeface="Microsoft YaHei" charset="-122"/>
                <a:ea typeface="Microsoft YaHei" charset="-122"/>
                <a:cs typeface="Microsoft YaHei" charset="-122"/>
              </a:rPr>
              <a:t>自变量</a:t>
            </a:r>
            <a:r>
              <a:rPr lang="zh-CN" altLang="en-US" sz="2400" dirty="0">
                <a:latin typeface="Microsoft YaHei" charset="-122"/>
                <a:ea typeface="Microsoft YaHei" charset="-122"/>
                <a:cs typeface="Microsoft YaHei" charset="-122"/>
              </a:rPr>
              <a:t>：离散的。</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a:solidFill>
                  <a:srgbClr val="FF0000"/>
                </a:solidFill>
                <a:latin typeface="Microsoft YaHei" charset="-122"/>
                <a:ea typeface="Microsoft YaHei" charset="-122"/>
                <a:cs typeface="Microsoft YaHei" charset="-122"/>
              </a:rPr>
              <a:t>因变量</a:t>
            </a:r>
            <a:r>
              <a:rPr lang="zh-CN" altLang="en-US" sz="2400" dirty="0">
                <a:latin typeface="Microsoft YaHei" charset="-122"/>
                <a:ea typeface="Microsoft YaHei" charset="-122"/>
                <a:cs typeface="Microsoft YaHei" charset="-122"/>
              </a:rPr>
              <a:t>：离散的。</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32265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919964"/>
            <a:ext cx="1588168"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数据通信基础</a:t>
            </a:r>
          </a:p>
        </p:txBody>
      </p:sp>
      <p:sp>
        <p:nvSpPr>
          <p:cNvPr id="3" name="左大括号 2"/>
          <p:cNvSpPr/>
          <p:nvPr/>
        </p:nvSpPr>
        <p:spPr>
          <a:xfrm>
            <a:off x="1588168" y="1960748"/>
            <a:ext cx="304800" cy="231592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9" name="文本框 8"/>
          <p:cNvSpPr txBox="1"/>
          <p:nvPr/>
        </p:nvSpPr>
        <p:spPr>
          <a:xfrm>
            <a:off x="1844841" y="1904301"/>
            <a:ext cx="2165685" cy="373678"/>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数据通信基本</a:t>
            </a:r>
            <a:r>
              <a:rPr kumimoji="1" lang="zh-CN" altLang="en-US" dirty="0" smtClean="0">
                <a:latin typeface="Microsoft YaHei" charset="-122"/>
                <a:ea typeface="Microsoft YaHei" charset="-122"/>
                <a:cs typeface="Microsoft YaHei" charset="-122"/>
              </a:rPr>
              <a:t>概念</a:t>
            </a:r>
            <a:endParaRPr kumimoji="1" lang="en-US" altLang="zh-CN" dirty="0">
              <a:latin typeface="Microsoft YaHei" charset="-122"/>
              <a:ea typeface="Microsoft YaHei" charset="-122"/>
              <a:cs typeface="Microsoft YaHei" charset="-122"/>
            </a:endParaRPr>
          </a:p>
        </p:txBody>
      </p:sp>
      <p:sp>
        <p:nvSpPr>
          <p:cNvPr id="4" name="矩形 3"/>
          <p:cNvSpPr/>
          <p:nvPr/>
        </p:nvSpPr>
        <p:spPr>
          <a:xfrm>
            <a:off x="1892968" y="3843474"/>
            <a:ext cx="2294021" cy="369332"/>
          </a:xfrm>
          <a:prstGeom prst="rect">
            <a:avLst/>
          </a:prstGeom>
        </p:spPr>
        <p:txBody>
          <a:bodyPr wrap="square">
            <a:spAutoFit/>
          </a:bodyPr>
          <a:lstStyle/>
          <a:p>
            <a:r>
              <a:rPr kumimoji="1" lang="zh-CN" altLang="en-US" dirty="0" smtClean="0">
                <a:solidFill>
                  <a:srgbClr val="FF0000"/>
                </a:solidFill>
                <a:latin typeface="Microsoft YaHei" charset="-122"/>
                <a:ea typeface="Microsoft YaHei" charset="-122"/>
                <a:cs typeface="Microsoft YaHei" charset="-122"/>
              </a:rPr>
              <a:t>数据</a:t>
            </a:r>
            <a:r>
              <a:rPr kumimoji="1" lang="zh-CN" altLang="en-US" dirty="0">
                <a:solidFill>
                  <a:srgbClr val="FF0000"/>
                </a:solidFill>
                <a:latin typeface="Microsoft YaHei" charset="-122"/>
                <a:ea typeface="Microsoft YaHei" charset="-122"/>
                <a:cs typeface="Microsoft YaHei" charset="-122"/>
              </a:rPr>
              <a:t>通信系统模型</a:t>
            </a:r>
            <a:endParaRPr kumimoji="1" lang="zh-CN" altLang="en-US" dirty="0">
              <a:solidFill>
                <a:srgbClr val="FF0000"/>
              </a:solidFill>
              <a:latin typeface="Microsoft YaHei" charset="-122"/>
              <a:ea typeface="Microsoft YaHei" charset="-122"/>
              <a:cs typeface="Microsoft YaHei" charset="-122"/>
            </a:endParaRPr>
          </a:p>
        </p:txBody>
      </p:sp>
      <p:sp>
        <p:nvSpPr>
          <p:cNvPr id="7" name="TextBox 4"/>
          <p:cNvSpPr txBox="1"/>
          <p:nvPr/>
        </p:nvSpPr>
        <p:spPr>
          <a:xfrm>
            <a:off x="4989095" y="2548672"/>
            <a:ext cx="6930189" cy="1015663"/>
          </a:xfrm>
          <a:prstGeom prst="rect">
            <a:avLst/>
          </a:prstGeom>
          <a:noFill/>
          <a:ln>
            <a:solidFill>
              <a:schemeClr val="tx1"/>
            </a:solidFill>
          </a:ln>
        </p:spPr>
        <p:txBody>
          <a:bodyPr wrap="square" rtlCol="0">
            <a:spAutoFit/>
          </a:bodyPr>
          <a:lstStyle/>
          <a:p>
            <a:pPr>
              <a:lnSpc>
                <a:spcPct val="150000"/>
              </a:lnSpc>
            </a:pPr>
            <a:r>
              <a:rPr lang="zh-CN" altLang="en-US" sz="2000" smtClean="0">
                <a:latin typeface="Microsoft YaHei" charset="-122"/>
                <a:ea typeface="Microsoft YaHei" charset="-122"/>
                <a:cs typeface="Microsoft YaHei" charset="-122"/>
              </a:rPr>
              <a:t>数据</a:t>
            </a:r>
            <a:r>
              <a:rPr lang="zh-CN" altLang="en-US" sz="2000" dirty="0">
                <a:latin typeface="Microsoft YaHei" charset="-122"/>
                <a:ea typeface="Microsoft YaHei" charset="-122"/>
                <a:cs typeface="Microsoft YaHei" charset="-122"/>
              </a:rPr>
              <a:t>通信系统的</a:t>
            </a:r>
            <a:r>
              <a:rPr lang="zh-CN" altLang="en-US" sz="2000" dirty="0" smtClean="0">
                <a:latin typeface="Microsoft YaHei" charset="-122"/>
                <a:ea typeface="Microsoft YaHei" charset="-122"/>
                <a:cs typeface="Microsoft YaHei" charset="-122"/>
              </a:rPr>
              <a:t>构成</a:t>
            </a:r>
            <a:r>
              <a:rPr lang="zh-CN" altLang="en-US" sz="2000" dirty="0">
                <a:latin typeface="Microsoft YaHei" charset="-122"/>
                <a:ea typeface="Microsoft YaHei" charset="-122"/>
                <a:cs typeface="Microsoft YaHei" charset="-122"/>
              </a:rPr>
              <a:t>：</a:t>
            </a:r>
            <a:r>
              <a:rPr lang="zh-CN" altLang="en-US" sz="2000" dirty="0" smtClean="0">
                <a:solidFill>
                  <a:srgbClr val="FF0000"/>
                </a:solidFill>
                <a:latin typeface="Microsoft YaHei" charset="-122"/>
                <a:ea typeface="Microsoft YaHei" charset="-122"/>
                <a:cs typeface="Microsoft YaHei" charset="-122"/>
              </a:rPr>
              <a:t>信源、</a:t>
            </a:r>
            <a:r>
              <a:rPr lang="zh-CN" altLang="en-US" sz="2000" dirty="0" smtClean="0">
                <a:latin typeface="Microsoft YaHei" charset="-122"/>
                <a:ea typeface="Microsoft YaHei" charset="-122"/>
                <a:cs typeface="Microsoft YaHei" charset="-122"/>
              </a:rPr>
              <a:t>发送设备、信道、接收设备、</a:t>
            </a:r>
            <a:r>
              <a:rPr lang="zh-CN" altLang="en-US" sz="2000" dirty="0" smtClean="0">
                <a:solidFill>
                  <a:srgbClr val="FF0000"/>
                </a:solidFill>
                <a:latin typeface="Microsoft YaHei" charset="-122"/>
                <a:ea typeface="Microsoft YaHei" charset="-122"/>
                <a:cs typeface="Microsoft YaHei" charset="-122"/>
              </a:rPr>
              <a:t>信宿</a:t>
            </a:r>
            <a:r>
              <a:rPr lang="zh-CN" altLang="en-US" sz="2000" dirty="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噪声源</a:t>
            </a:r>
            <a:endParaRPr lang="zh-CN" altLang="en-US" sz="2000" dirty="0" smtClean="0">
              <a:latin typeface="Microsoft YaHei" charset="-122"/>
              <a:ea typeface="Microsoft YaHei" charset="-122"/>
              <a:cs typeface="Microsoft YaHei" charset="-122"/>
            </a:endParaRPr>
          </a:p>
        </p:txBody>
      </p:sp>
      <p:sp>
        <p:nvSpPr>
          <p:cNvPr id="10" name="TextBox 4"/>
          <p:cNvSpPr txBox="1"/>
          <p:nvPr/>
        </p:nvSpPr>
        <p:spPr>
          <a:xfrm>
            <a:off x="4989094" y="3768842"/>
            <a:ext cx="6930189" cy="521425"/>
          </a:xfrm>
          <a:prstGeom prst="rect">
            <a:avLst/>
          </a:prstGeom>
          <a:noFill/>
          <a:ln>
            <a:solidFill>
              <a:schemeClr val="tx1"/>
            </a:solidFill>
          </a:ln>
        </p:spPr>
        <p:txBody>
          <a:bodyPr wrap="square" rtlCol="0">
            <a:spAutoFit/>
          </a:bodyPr>
          <a:lstStyle/>
          <a:p>
            <a:pPr>
              <a:lnSpc>
                <a:spcPts val="3700"/>
              </a:lnSpc>
            </a:pPr>
            <a:r>
              <a:rPr lang="zh-CN" altLang="en-US" sz="2000" dirty="0" smtClean="0">
                <a:latin typeface="Microsoft YaHei" charset="-122"/>
                <a:ea typeface="Microsoft YaHei" charset="-122"/>
                <a:cs typeface="Microsoft YaHei" charset="-122"/>
              </a:rPr>
              <a:t>模拟信号和数字信号</a:t>
            </a:r>
            <a:endParaRPr lang="en-US" altLang="zh-CN" sz="2000" dirty="0">
              <a:latin typeface="Microsoft YaHei" charset="-122"/>
              <a:ea typeface="Microsoft YaHei" charset="-122"/>
              <a:cs typeface="Microsoft YaHei" charset="-122"/>
            </a:endParaRPr>
          </a:p>
        </p:txBody>
      </p:sp>
      <p:sp>
        <p:nvSpPr>
          <p:cNvPr id="8" name="TextBox 4"/>
          <p:cNvSpPr txBox="1"/>
          <p:nvPr/>
        </p:nvSpPr>
        <p:spPr>
          <a:xfrm>
            <a:off x="4989094" y="4771473"/>
            <a:ext cx="6930189" cy="499624"/>
          </a:xfrm>
          <a:prstGeom prst="rect">
            <a:avLst/>
          </a:prstGeom>
          <a:noFill/>
          <a:ln>
            <a:solidFill>
              <a:schemeClr val="tx1"/>
            </a:solidFill>
          </a:ln>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数据通信方式</a:t>
            </a:r>
            <a:endParaRPr lang="zh-CN" altLang="en-US" sz="2000" dirty="0">
              <a:latin typeface="Microsoft YaHei" charset="-122"/>
              <a:ea typeface="Microsoft YaHei" charset="-122"/>
              <a:cs typeface="Microsoft YaHei" charset="-122"/>
            </a:endParaRPr>
          </a:p>
        </p:txBody>
      </p:sp>
      <p:sp>
        <p:nvSpPr>
          <p:cNvPr id="11" name="左大括号 10"/>
          <p:cNvSpPr/>
          <p:nvPr/>
        </p:nvSpPr>
        <p:spPr>
          <a:xfrm>
            <a:off x="4186989" y="2685511"/>
            <a:ext cx="497305" cy="2585586"/>
          </a:xfrm>
          <a:prstGeom prst="leftBrace">
            <a:avLst>
              <a:gd name="adj1" fmla="val 8333"/>
              <a:gd name="adj2" fmla="val 50207"/>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9315531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9186" y="2047139"/>
            <a:ext cx="11456670" cy="581057"/>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、数据传输方向：单向通信、双向交替通信</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半双工</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和双向同时通信</a:t>
            </a:r>
            <a:r>
              <a:rPr lang="en-US" altLang="zh-CN" sz="2400" dirty="0" smtClean="0">
                <a:latin typeface="Microsoft YaHei" charset="-122"/>
                <a:ea typeface="Microsoft YaHei" charset="-122"/>
                <a:cs typeface="Microsoft YaHei" charset="-122"/>
                <a:sym typeface="+mn-ea"/>
              </a:rPr>
              <a:t>(</a:t>
            </a:r>
            <a:r>
              <a:rPr lang="zh-CN" altLang="en-US" sz="2400" dirty="0" smtClean="0">
                <a:latin typeface="Microsoft YaHei" charset="-122"/>
                <a:ea typeface="Microsoft YaHei" charset="-122"/>
                <a:cs typeface="Microsoft YaHei" charset="-122"/>
                <a:sym typeface="+mn-ea"/>
              </a:rPr>
              <a:t>全双工</a:t>
            </a:r>
            <a:r>
              <a:rPr lang="en-US" altLang="zh-CN" sz="2400" dirty="0" smtClean="0">
                <a:latin typeface="Microsoft YaHei" charset="-122"/>
                <a:ea typeface="Microsoft YaHei" charset="-122"/>
                <a:cs typeface="Microsoft YaHei" charset="-122"/>
                <a:sym typeface="+mn-ea"/>
              </a:rPr>
              <a:t>)</a:t>
            </a:r>
            <a:endParaRPr lang="en-US" altLang="zh-CN" sz="2400" dirty="0" smtClean="0">
              <a:latin typeface="Microsoft YaHei" charset="-122"/>
              <a:ea typeface="Microsoft YaHei" charset="-122"/>
              <a:cs typeface="Microsoft YaHei" charset="-122"/>
            </a:endParaRPr>
          </a:p>
        </p:txBody>
      </p:sp>
      <p:sp>
        <p:nvSpPr>
          <p:cNvPr id="10" name="矩形 9"/>
          <p:cNvSpPr/>
          <p:nvPr/>
        </p:nvSpPr>
        <p:spPr>
          <a:xfrm>
            <a:off x="189186" y="1094400"/>
            <a:ext cx="2031325" cy="646331"/>
          </a:xfrm>
          <a:prstGeom prst="rect">
            <a:avLst/>
          </a:prstGeom>
        </p:spPr>
        <p:txBody>
          <a:bodyPr wrap="none">
            <a:spAutoFit/>
          </a:bodyPr>
          <a:lstStyle/>
          <a:p>
            <a:pPr>
              <a:lnSpc>
                <a:spcPct val="150000"/>
              </a:lnSpc>
            </a:pPr>
            <a:r>
              <a:rPr lang="zh-CN" altLang="en-US" sz="2400" dirty="0" smtClean="0">
                <a:latin typeface="Microsoft YaHei" charset="-122"/>
                <a:ea typeface="Microsoft YaHei" charset="-122"/>
                <a:cs typeface="Microsoft YaHei" charset="-122"/>
              </a:rPr>
              <a:t>数据</a:t>
            </a:r>
            <a:r>
              <a:rPr lang="zh-CN" altLang="en-US" sz="2400" dirty="0">
                <a:latin typeface="Microsoft YaHei" charset="-122"/>
                <a:ea typeface="Microsoft YaHei" charset="-122"/>
                <a:cs typeface="Microsoft YaHei" charset="-122"/>
              </a:rPr>
              <a:t>通信方式</a:t>
            </a:r>
          </a:p>
        </p:txBody>
      </p:sp>
      <p:sp>
        <p:nvSpPr>
          <p:cNvPr id="11" name="TextBox 4"/>
          <p:cNvSpPr txBox="1"/>
          <p:nvPr/>
        </p:nvSpPr>
        <p:spPr>
          <a:xfrm>
            <a:off x="189186" y="2934604"/>
            <a:ext cx="11456670" cy="581057"/>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、数据传输时空顺序：并行通信和串行通信</a:t>
            </a:r>
            <a:endParaRPr lang="en-US" altLang="zh-CN" sz="2400" dirty="0">
              <a:latin typeface="Microsoft YaHei" charset="-122"/>
              <a:ea typeface="Microsoft YaHei" charset="-122"/>
              <a:cs typeface="Microsoft YaHei" charset="-122"/>
            </a:endParaRPr>
          </a:p>
        </p:txBody>
      </p:sp>
      <p:sp>
        <p:nvSpPr>
          <p:cNvPr id="12" name="TextBox 4"/>
          <p:cNvSpPr txBox="1"/>
          <p:nvPr/>
        </p:nvSpPr>
        <p:spPr>
          <a:xfrm>
            <a:off x="189186" y="3879987"/>
            <a:ext cx="11456670" cy="1754326"/>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a:t>
            </a:r>
            <a:r>
              <a:rPr lang="zh-CN" altLang="en-US" sz="2400" dirty="0">
                <a:solidFill>
                  <a:srgbClr val="FF0000"/>
                </a:solidFill>
                <a:latin typeface="Microsoft YaHei" charset="-122"/>
                <a:ea typeface="Microsoft YaHei" charset="-122"/>
                <a:cs typeface="Microsoft YaHei" charset="-122"/>
              </a:rPr>
              <a:t>数据同步</a:t>
            </a:r>
            <a:r>
              <a:rPr lang="zh-CN" altLang="en-US" sz="2400" dirty="0" smtClean="0">
                <a:latin typeface="Microsoft YaHei" charset="-122"/>
                <a:ea typeface="Microsoft YaHei" charset="-122"/>
                <a:cs typeface="Microsoft YaHei" charset="-122"/>
              </a:rPr>
              <a:t>技术</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异步</a:t>
            </a:r>
            <a:r>
              <a:rPr lang="zh-CN" altLang="en-US" sz="2400" dirty="0">
                <a:latin typeface="Microsoft YaHei" charset="-122"/>
                <a:ea typeface="Microsoft YaHei" charset="-122"/>
                <a:cs typeface="Microsoft YaHei" charset="-122"/>
              </a:rPr>
              <a:t>通信：发送</a:t>
            </a:r>
            <a:r>
              <a:rPr lang="zh-CN" altLang="en-US" sz="2400" dirty="0">
                <a:solidFill>
                  <a:srgbClr val="FF0000"/>
                </a:solidFill>
                <a:latin typeface="Microsoft YaHei" charset="-122"/>
                <a:ea typeface="Microsoft YaHei" charset="-122"/>
                <a:cs typeface="Microsoft YaHei" charset="-122"/>
              </a:rPr>
              <a:t>字符</a:t>
            </a:r>
            <a:r>
              <a:rPr lang="zh-CN" altLang="en-US" sz="2400" dirty="0">
                <a:latin typeface="Microsoft YaHei" charset="-122"/>
                <a:ea typeface="Microsoft YaHei" charset="-122"/>
                <a:cs typeface="Microsoft YaHei" charset="-122"/>
              </a:rPr>
              <a:t>，不需建立同步时钟，实现简单，适用低速网络。</a:t>
            </a:r>
          </a:p>
          <a:p>
            <a:pPr>
              <a:lnSpc>
                <a:spcPct val="150000"/>
              </a:lnSpc>
            </a:pPr>
            <a:r>
              <a:rPr lang="zh-CN" altLang="en-US" sz="2400" dirty="0">
                <a:latin typeface="Microsoft YaHei" charset="-122"/>
                <a:ea typeface="Microsoft YaHei" charset="-122"/>
                <a:cs typeface="Microsoft YaHei" charset="-122"/>
              </a:rPr>
              <a:t>     同步通信：发送</a:t>
            </a:r>
            <a:r>
              <a:rPr lang="zh-CN" altLang="en-US" sz="2400" dirty="0">
                <a:solidFill>
                  <a:srgbClr val="FF0000"/>
                </a:solidFill>
                <a:latin typeface="Microsoft YaHei" charset="-122"/>
                <a:ea typeface="Microsoft YaHei" charset="-122"/>
                <a:cs typeface="Microsoft YaHei" charset="-122"/>
              </a:rPr>
              <a:t>数据块</a:t>
            </a:r>
            <a:r>
              <a:rPr lang="zh-CN" altLang="en-US" sz="2400" dirty="0">
                <a:latin typeface="Microsoft YaHei" charset="-122"/>
                <a:ea typeface="Microsoft YaHei" charset="-122"/>
                <a:cs typeface="Microsoft YaHei" charset="-122"/>
              </a:rPr>
              <a:t>，双方建立同步时钟，实现复杂，适用高速网络</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088649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3360" y="3462546"/>
            <a:ext cx="1390902" cy="461665"/>
          </a:xfrm>
          <a:prstGeom prst="rect">
            <a:avLst/>
          </a:prstGeom>
          <a:noFill/>
        </p:spPr>
        <p:txBody>
          <a:bodyPr wrap="square" rtlCol="0">
            <a:spAutoFit/>
          </a:bodyPr>
          <a:lstStyle/>
          <a:p>
            <a:r>
              <a:rPr kumimoji="1" lang="zh-CN" altLang="en-US" sz="2400" smtClean="0">
                <a:latin typeface="Microsoft YaHei" charset="-122"/>
                <a:ea typeface="Microsoft YaHei" charset="-122"/>
                <a:cs typeface="Microsoft YaHei" charset="-122"/>
              </a:rPr>
              <a:t>物理层</a:t>
            </a:r>
            <a:endParaRPr kumimoji="1" lang="zh-CN" altLang="en-US" sz="2400">
              <a:latin typeface="Microsoft YaHei" charset="-122"/>
              <a:ea typeface="Microsoft YaHei" charset="-122"/>
              <a:cs typeface="Microsoft YaHei" charset="-122"/>
            </a:endParaRPr>
          </a:p>
        </p:txBody>
      </p:sp>
      <p:sp>
        <p:nvSpPr>
          <p:cNvPr id="3" name="左大括号 2"/>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4" name="文本框 23"/>
          <p:cNvSpPr txBox="1"/>
          <p:nvPr/>
        </p:nvSpPr>
        <p:spPr>
          <a:xfrm>
            <a:off x="5658291" y="2004877"/>
            <a:ext cx="4017724" cy="3416320"/>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数据通信基础</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solidFill>
                  <a:srgbClr val="FF0000"/>
                </a:solidFill>
                <a:latin typeface="Microsoft YaHei" charset="-122"/>
                <a:ea typeface="Microsoft YaHei" charset="-122"/>
                <a:cs typeface="Microsoft YaHei" charset="-122"/>
              </a:rPr>
              <a:t>物理</a:t>
            </a:r>
            <a:r>
              <a:rPr kumimoji="1" lang="zh-CN" altLang="en-US" sz="2400" dirty="0" smtClean="0">
                <a:solidFill>
                  <a:srgbClr val="FF0000"/>
                </a:solidFill>
                <a:latin typeface="Microsoft YaHei" charset="-122"/>
                <a:ea typeface="Microsoft YaHei" charset="-122"/>
                <a:cs typeface="Microsoft YaHei" charset="-122"/>
              </a:rPr>
              <a:t>介质</a:t>
            </a:r>
            <a:endParaRPr kumimoji="1" lang="en-US" altLang="zh-CN" sz="2400" dirty="0" smtClean="0">
              <a:solidFill>
                <a:srgbClr val="FF0000"/>
              </a:solidFill>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信道与信道容量</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基带传输</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频带传输</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物理</a:t>
            </a:r>
            <a:r>
              <a:rPr kumimoji="1" lang="zh-CN" altLang="en-US" sz="2400" dirty="0">
                <a:latin typeface="Microsoft YaHei" charset="-122"/>
                <a:ea typeface="Microsoft YaHei" charset="-122"/>
                <a:cs typeface="Microsoft YaHei" charset="-122"/>
              </a:rPr>
              <a:t>层</a:t>
            </a:r>
            <a:r>
              <a:rPr kumimoji="1" lang="zh-CN" altLang="en-US" sz="2400" dirty="0" smtClean="0">
                <a:latin typeface="Microsoft YaHei" charset="-122"/>
                <a:ea typeface="Microsoft YaHei" charset="-122"/>
                <a:cs typeface="Microsoft YaHei" charset="-122"/>
              </a:rPr>
              <a:t>接口规程</a:t>
            </a:r>
            <a:endParaRPr kumimoji="1" lang="zh-CN" altLang="en-US"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1677147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833" y="1335989"/>
            <a:ext cx="11970167" cy="2862322"/>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两类链路：</a:t>
            </a:r>
          </a:p>
          <a:p>
            <a:pPr>
              <a:lnSpc>
                <a:spcPct val="150000"/>
              </a:lnSpc>
            </a:pPr>
            <a:r>
              <a:rPr lang="zh-CN" altLang="en-US" sz="2400" dirty="0" smtClean="0">
                <a:latin typeface="Microsoft YaHei" charset="-122"/>
                <a:ea typeface="Microsoft YaHei" charset="-122"/>
                <a:cs typeface="Microsoft YaHei" charset="-122"/>
              </a:rPr>
              <a:t>点对点信道：一对一通信方式，信道被双方独享。</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（例如，拨号上网）</a:t>
            </a:r>
          </a:p>
          <a:p>
            <a:pPr>
              <a:lnSpc>
                <a:spcPct val="150000"/>
              </a:lnSpc>
            </a:pPr>
            <a:r>
              <a:rPr lang="zh-CN" altLang="en-US" sz="2400" dirty="0" smtClean="0">
                <a:latin typeface="Microsoft YaHei" charset="-122"/>
                <a:ea typeface="Microsoft YaHei" charset="-122"/>
                <a:cs typeface="Microsoft YaHei" charset="-122"/>
              </a:rPr>
              <a:t>广播信道（共享介质）：一对多通信方式，信道上连接的点很多，信道被结点共享。</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（例如</a:t>
            </a:r>
            <a:r>
              <a:rPr lang="zh-CN" altLang="en-US" sz="2400" dirty="0" smtClean="0">
                <a:latin typeface="Microsoft YaHei" charset="-122"/>
                <a:ea typeface="Microsoft YaHei" charset="-122"/>
                <a:cs typeface="Microsoft YaHei" charset="-122"/>
              </a:rPr>
              <a:t>，总线以太网，现在的</a:t>
            </a:r>
            <a:r>
              <a:rPr lang="en-US" altLang="zh-CN" sz="2400" dirty="0" err="1" smtClean="0">
                <a:latin typeface="Microsoft YaHei" charset="-122"/>
                <a:ea typeface="Microsoft YaHei" charset="-122"/>
                <a:cs typeface="Microsoft YaHei" charset="-122"/>
              </a:rPr>
              <a:t>WiFi</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190293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 y="2842865"/>
            <a:ext cx="1267326" cy="381597"/>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物理介质</a:t>
            </a:r>
            <a:endParaRPr kumimoji="1" lang="zh-CN" altLang="en-US">
              <a:latin typeface="Microsoft YaHei" charset="-122"/>
              <a:ea typeface="Microsoft YaHei" charset="-122"/>
              <a:cs typeface="Microsoft YaHei" charset="-122"/>
            </a:endParaRPr>
          </a:p>
        </p:txBody>
      </p:sp>
      <p:sp>
        <p:nvSpPr>
          <p:cNvPr id="6" name="左大括号 5"/>
          <p:cNvSpPr/>
          <p:nvPr/>
        </p:nvSpPr>
        <p:spPr>
          <a:xfrm>
            <a:off x="1041656" y="1362512"/>
            <a:ext cx="451342" cy="343551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9" name="文本框 8"/>
          <p:cNvSpPr txBox="1"/>
          <p:nvPr/>
        </p:nvSpPr>
        <p:spPr>
          <a:xfrm>
            <a:off x="1492998" y="1362512"/>
            <a:ext cx="3305202" cy="3416320"/>
          </a:xfrm>
          <a:prstGeom prst="rect">
            <a:avLst/>
          </a:prstGeom>
          <a:noFill/>
        </p:spPr>
        <p:txBody>
          <a:bodyPr wrap="square" rtlCol="0">
            <a:spAutoFit/>
          </a:bodyPr>
          <a:lstStyle/>
          <a:p>
            <a:pPr>
              <a:lnSpc>
                <a:spcPct val="150000"/>
              </a:lnSpc>
            </a:pPr>
            <a:r>
              <a:rPr kumimoji="1" lang="zh-CN" altLang="en-US" dirty="0" smtClean="0">
                <a:latin typeface="Microsoft YaHei" charset="-122"/>
                <a:ea typeface="Microsoft YaHei" charset="-122"/>
                <a:cs typeface="Microsoft YaHei" charset="-122"/>
              </a:rPr>
              <a:t>导引型传输</a:t>
            </a:r>
            <a:r>
              <a:rPr kumimoji="1" lang="zh-CN" altLang="en-US" dirty="0" smtClean="0">
                <a:latin typeface="Microsoft YaHei" charset="-122"/>
                <a:ea typeface="Microsoft YaHei" charset="-122"/>
                <a:cs typeface="Microsoft YaHei" charset="-122"/>
              </a:rPr>
              <a:t>介质</a:t>
            </a:r>
            <a:endParaRPr kumimoji="1" lang="en-US" altLang="zh-CN" dirty="0" smtClean="0">
              <a:latin typeface="Microsoft YaHei" charset="-122"/>
              <a:ea typeface="Microsoft YaHei" charset="-122"/>
              <a:cs typeface="Microsoft YaHei" charset="-122"/>
            </a:endParaRPr>
          </a:p>
          <a:p>
            <a:pPr>
              <a:lnSpc>
                <a:spcPct val="150000"/>
              </a:lnSpc>
            </a:pPr>
            <a:endParaRPr kumimoji="1" lang="en-US" altLang="zh-CN" dirty="0">
              <a:solidFill>
                <a:srgbClr val="FF0000"/>
              </a:solidFill>
              <a:latin typeface="Microsoft YaHei" charset="-122"/>
              <a:ea typeface="Microsoft YaHei" charset="-122"/>
              <a:cs typeface="Microsoft YaHei" charset="-122"/>
            </a:endParaRPr>
          </a:p>
          <a:p>
            <a:pPr>
              <a:lnSpc>
                <a:spcPct val="150000"/>
              </a:lnSpc>
            </a:pPr>
            <a:endParaRPr kumimoji="1" lang="en-US" altLang="zh-CN" dirty="0" smtClean="0">
              <a:solidFill>
                <a:srgbClr val="FF0000"/>
              </a:solidFill>
              <a:latin typeface="Microsoft YaHei" charset="-122"/>
              <a:ea typeface="Microsoft YaHei" charset="-122"/>
              <a:cs typeface="Microsoft YaHei" charset="-122"/>
            </a:endParaRPr>
          </a:p>
          <a:p>
            <a:pPr>
              <a:lnSpc>
                <a:spcPct val="150000"/>
              </a:lnSpc>
            </a:pPr>
            <a:endParaRPr kumimoji="1" lang="en-US" altLang="zh-CN" dirty="0" smtClean="0">
              <a:solidFill>
                <a:srgbClr val="FF0000"/>
              </a:solidFill>
              <a:latin typeface="Microsoft YaHei" charset="-122"/>
              <a:ea typeface="Microsoft YaHei" charset="-122"/>
              <a:cs typeface="Microsoft YaHei" charset="-122"/>
            </a:endParaRPr>
          </a:p>
          <a:p>
            <a:pPr>
              <a:lnSpc>
                <a:spcPct val="150000"/>
              </a:lnSpc>
            </a:pPr>
            <a:endParaRPr kumimoji="1" lang="en-US" altLang="zh-CN" dirty="0">
              <a:solidFill>
                <a:srgbClr val="FF0000"/>
              </a:solidFill>
              <a:latin typeface="Microsoft YaHei" charset="-122"/>
              <a:ea typeface="Microsoft YaHei" charset="-122"/>
              <a:cs typeface="Microsoft YaHei" charset="-122"/>
            </a:endParaRPr>
          </a:p>
          <a:p>
            <a:pPr>
              <a:lnSpc>
                <a:spcPct val="150000"/>
              </a:lnSpc>
            </a:pPr>
            <a:endParaRPr kumimoji="1" lang="en-US" altLang="zh-CN" dirty="0" smtClean="0">
              <a:solidFill>
                <a:srgbClr val="FF0000"/>
              </a:solidFill>
              <a:latin typeface="Microsoft YaHei" charset="-122"/>
              <a:ea typeface="Microsoft YaHei" charset="-122"/>
              <a:cs typeface="Microsoft YaHei" charset="-122"/>
            </a:endParaRPr>
          </a:p>
          <a:p>
            <a:pPr>
              <a:lnSpc>
                <a:spcPct val="150000"/>
              </a:lnSpc>
            </a:pPr>
            <a:endParaRPr kumimoji="1" lang="en-US" altLang="zh-CN" dirty="0">
              <a:solidFill>
                <a:srgbClr val="FF0000"/>
              </a:solidFill>
              <a:latin typeface="Microsoft YaHei" charset="-122"/>
              <a:ea typeface="Microsoft YaHei" charset="-122"/>
              <a:cs typeface="Microsoft YaHei" charset="-122"/>
            </a:endParaRPr>
          </a:p>
          <a:p>
            <a:pPr>
              <a:lnSpc>
                <a:spcPct val="150000"/>
              </a:lnSpc>
            </a:pPr>
            <a:r>
              <a:rPr kumimoji="1" lang="zh-CN" altLang="en-US" dirty="0" smtClean="0">
                <a:latin typeface="Microsoft YaHei" charset="-122"/>
                <a:ea typeface="Microsoft YaHei" charset="-122"/>
                <a:cs typeface="Microsoft YaHei" charset="-122"/>
              </a:rPr>
              <a:t>非导引</a:t>
            </a:r>
            <a:r>
              <a:rPr kumimoji="1" lang="zh-CN" altLang="en-US" dirty="0">
                <a:latin typeface="Microsoft YaHei" charset="-122"/>
                <a:ea typeface="Microsoft YaHei" charset="-122"/>
                <a:cs typeface="Microsoft YaHei" charset="-122"/>
              </a:rPr>
              <a:t>型传输</a:t>
            </a:r>
            <a:r>
              <a:rPr kumimoji="1" lang="zh-CN" altLang="en-US" dirty="0" smtClean="0">
                <a:latin typeface="Microsoft YaHei" charset="-122"/>
                <a:ea typeface="Microsoft YaHei" charset="-122"/>
                <a:cs typeface="Microsoft YaHei" charset="-122"/>
              </a:rPr>
              <a:t>介质</a:t>
            </a:r>
            <a:endParaRPr kumimoji="1" lang="en-US" altLang="zh-CN"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87650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 y="2842865"/>
            <a:ext cx="1267326" cy="381597"/>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物理介质</a:t>
            </a:r>
            <a:endParaRPr kumimoji="1" lang="zh-CN" altLang="en-US">
              <a:latin typeface="Microsoft YaHei" charset="-122"/>
              <a:ea typeface="Microsoft YaHei" charset="-122"/>
              <a:cs typeface="Microsoft YaHei" charset="-122"/>
            </a:endParaRPr>
          </a:p>
        </p:txBody>
      </p:sp>
      <p:sp>
        <p:nvSpPr>
          <p:cNvPr id="6" name="左大括号 5"/>
          <p:cNvSpPr/>
          <p:nvPr/>
        </p:nvSpPr>
        <p:spPr>
          <a:xfrm>
            <a:off x="1041656" y="1362512"/>
            <a:ext cx="451342" cy="343551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9" name="文本框 8"/>
          <p:cNvSpPr txBox="1"/>
          <p:nvPr/>
        </p:nvSpPr>
        <p:spPr>
          <a:xfrm>
            <a:off x="1492998" y="1362512"/>
            <a:ext cx="3305202" cy="3416320"/>
          </a:xfrm>
          <a:prstGeom prst="rect">
            <a:avLst/>
          </a:prstGeom>
          <a:noFill/>
        </p:spPr>
        <p:txBody>
          <a:bodyPr wrap="square" rtlCol="0">
            <a:spAutoFit/>
          </a:bodyPr>
          <a:lstStyle/>
          <a:p>
            <a:pPr>
              <a:lnSpc>
                <a:spcPct val="150000"/>
              </a:lnSpc>
            </a:pPr>
            <a:r>
              <a:rPr kumimoji="1" lang="zh-CN" altLang="en-US" dirty="0" smtClean="0">
                <a:solidFill>
                  <a:srgbClr val="FF0000"/>
                </a:solidFill>
                <a:latin typeface="Microsoft YaHei" charset="-122"/>
                <a:ea typeface="Microsoft YaHei" charset="-122"/>
                <a:cs typeface="Microsoft YaHei" charset="-122"/>
              </a:rPr>
              <a:t>导引型传输</a:t>
            </a:r>
            <a:r>
              <a:rPr kumimoji="1" lang="zh-CN" altLang="en-US" dirty="0" smtClean="0">
                <a:solidFill>
                  <a:srgbClr val="FF0000"/>
                </a:solidFill>
                <a:latin typeface="Microsoft YaHei" charset="-122"/>
                <a:ea typeface="Microsoft YaHei" charset="-122"/>
                <a:cs typeface="Microsoft YaHei" charset="-122"/>
              </a:rPr>
              <a:t>介质</a:t>
            </a:r>
            <a:endParaRPr kumimoji="1" lang="en-US" altLang="zh-CN" dirty="0" smtClean="0">
              <a:solidFill>
                <a:srgbClr val="FF0000"/>
              </a:solidFill>
              <a:latin typeface="Microsoft YaHei" charset="-122"/>
              <a:ea typeface="Microsoft YaHei" charset="-122"/>
              <a:cs typeface="Microsoft YaHei" charset="-122"/>
            </a:endParaRPr>
          </a:p>
          <a:p>
            <a:pPr>
              <a:lnSpc>
                <a:spcPct val="150000"/>
              </a:lnSpc>
            </a:pPr>
            <a:endParaRPr kumimoji="1" lang="en-US" altLang="zh-CN" dirty="0">
              <a:solidFill>
                <a:srgbClr val="FF0000"/>
              </a:solidFill>
              <a:latin typeface="Microsoft YaHei" charset="-122"/>
              <a:ea typeface="Microsoft YaHei" charset="-122"/>
              <a:cs typeface="Microsoft YaHei" charset="-122"/>
            </a:endParaRPr>
          </a:p>
          <a:p>
            <a:pPr>
              <a:lnSpc>
                <a:spcPct val="150000"/>
              </a:lnSpc>
            </a:pPr>
            <a:endParaRPr kumimoji="1" lang="en-US" altLang="zh-CN" dirty="0" smtClean="0">
              <a:solidFill>
                <a:srgbClr val="FF0000"/>
              </a:solidFill>
              <a:latin typeface="Microsoft YaHei" charset="-122"/>
              <a:ea typeface="Microsoft YaHei" charset="-122"/>
              <a:cs typeface="Microsoft YaHei" charset="-122"/>
            </a:endParaRPr>
          </a:p>
          <a:p>
            <a:pPr>
              <a:lnSpc>
                <a:spcPct val="150000"/>
              </a:lnSpc>
            </a:pPr>
            <a:endParaRPr kumimoji="1" lang="en-US" altLang="zh-CN" dirty="0" smtClean="0">
              <a:solidFill>
                <a:srgbClr val="FF0000"/>
              </a:solidFill>
              <a:latin typeface="Microsoft YaHei" charset="-122"/>
              <a:ea typeface="Microsoft YaHei" charset="-122"/>
              <a:cs typeface="Microsoft YaHei" charset="-122"/>
            </a:endParaRPr>
          </a:p>
          <a:p>
            <a:pPr>
              <a:lnSpc>
                <a:spcPct val="150000"/>
              </a:lnSpc>
            </a:pPr>
            <a:endParaRPr kumimoji="1" lang="en-US" altLang="zh-CN" dirty="0">
              <a:solidFill>
                <a:srgbClr val="FF0000"/>
              </a:solidFill>
              <a:latin typeface="Microsoft YaHei" charset="-122"/>
              <a:ea typeface="Microsoft YaHei" charset="-122"/>
              <a:cs typeface="Microsoft YaHei" charset="-122"/>
            </a:endParaRPr>
          </a:p>
          <a:p>
            <a:pPr>
              <a:lnSpc>
                <a:spcPct val="150000"/>
              </a:lnSpc>
            </a:pPr>
            <a:endParaRPr kumimoji="1" lang="en-US" altLang="zh-CN" dirty="0" smtClean="0">
              <a:solidFill>
                <a:srgbClr val="FF0000"/>
              </a:solidFill>
              <a:latin typeface="Microsoft YaHei" charset="-122"/>
              <a:ea typeface="Microsoft YaHei" charset="-122"/>
              <a:cs typeface="Microsoft YaHei" charset="-122"/>
            </a:endParaRPr>
          </a:p>
          <a:p>
            <a:pPr>
              <a:lnSpc>
                <a:spcPct val="150000"/>
              </a:lnSpc>
            </a:pPr>
            <a:endParaRPr kumimoji="1" lang="en-US" altLang="zh-CN" dirty="0">
              <a:solidFill>
                <a:srgbClr val="FF0000"/>
              </a:solidFill>
              <a:latin typeface="Microsoft YaHei" charset="-122"/>
              <a:ea typeface="Microsoft YaHei" charset="-122"/>
              <a:cs typeface="Microsoft YaHei" charset="-122"/>
            </a:endParaRPr>
          </a:p>
          <a:p>
            <a:pPr>
              <a:lnSpc>
                <a:spcPct val="150000"/>
              </a:lnSpc>
            </a:pPr>
            <a:r>
              <a:rPr kumimoji="1" lang="zh-CN" altLang="en-US" dirty="0" smtClean="0">
                <a:latin typeface="Microsoft YaHei" charset="-122"/>
                <a:ea typeface="Microsoft YaHei" charset="-122"/>
                <a:cs typeface="Microsoft YaHei" charset="-122"/>
              </a:rPr>
              <a:t>非导引</a:t>
            </a:r>
            <a:r>
              <a:rPr kumimoji="1" lang="zh-CN" altLang="en-US" dirty="0">
                <a:latin typeface="Microsoft YaHei" charset="-122"/>
                <a:ea typeface="Microsoft YaHei" charset="-122"/>
                <a:cs typeface="Microsoft YaHei" charset="-122"/>
              </a:rPr>
              <a:t>型传输</a:t>
            </a:r>
            <a:r>
              <a:rPr kumimoji="1" lang="zh-CN" altLang="en-US" dirty="0" smtClean="0">
                <a:latin typeface="Microsoft YaHei" charset="-122"/>
                <a:ea typeface="Microsoft YaHei" charset="-122"/>
                <a:cs typeface="Microsoft YaHei" charset="-122"/>
              </a:rPr>
              <a:t>介质</a:t>
            </a:r>
            <a:endParaRPr kumimoji="1" lang="en-US" altLang="zh-CN" dirty="0">
              <a:latin typeface="Microsoft YaHei" charset="-122"/>
              <a:ea typeface="Microsoft YaHei" charset="-122"/>
              <a:cs typeface="Microsoft YaHei" charset="-122"/>
            </a:endParaRPr>
          </a:p>
        </p:txBody>
      </p:sp>
      <p:sp>
        <p:nvSpPr>
          <p:cNvPr id="7" name="TextBox 4"/>
          <p:cNvSpPr txBox="1"/>
          <p:nvPr/>
        </p:nvSpPr>
        <p:spPr>
          <a:xfrm>
            <a:off x="3343957" y="666295"/>
            <a:ext cx="8848043" cy="1477328"/>
          </a:xfrm>
          <a:prstGeom prst="rect">
            <a:avLst/>
          </a:prstGeom>
          <a:noFill/>
          <a:ln>
            <a:solidFill>
              <a:schemeClr val="tx1"/>
            </a:solidFill>
          </a:ln>
        </p:spPr>
        <p:txBody>
          <a:bodyPr wrap="square" rtlCol="0">
            <a:spAutoFit/>
          </a:bodyPr>
          <a:lstStyle/>
          <a:p>
            <a:pPr>
              <a:lnSpc>
                <a:spcPct val="150000"/>
              </a:lnSpc>
            </a:pPr>
            <a:r>
              <a:rPr lang="zh-CN" altLang="en-US" sz="2000" dirty="0" smtClean="0">
                <a:solidFill>
                  <a:srgbClr val="FF0000"/>
                </a:solidFill>
                <a:latin typeface="Microsoft YaHei" charset="-122"/>
                <a:ea typeface="Microsoft YaHei" charset="-122"/>
                <a:cs typeface="Microsoft YaHei" charset="-122"/>
              </a:rPr>
              <a:t>导引</a:t>
            </a:r>
            <a:r>
              <a:rPr lang="zh-CN" altLang="en-US" sz="2000" dirty="0" smtClean="0">
                <a:solidFill>
                  <a:srgbClr val="FF0000"/>
                </a:solidFill>
                <a:latin typeface="Microsoft YaHei" charset="-122"/>
                <a:ea typeface="Microsoft YaHei" charset="-122"/>
                <a:cs typeface="Microsoft YaHei" charset="-122"/>
              </a:rPr>
              <a:t>型传输介质</a:t>
            </a:r>
            <a:r>
              <a:rPr lang="zh-CN" altLang="en-US" sz="2000" dirty="0" smtClean="0">
                <a:latin typeface="Microsoft YaHei" charset="-122"/>
                <a:ea typeface="Microsoft YaHei" charset="-122"/>
                <a:cs typeface="Microsoft YaHei" charset="-122"/>
              </a:rPr>
              <a:t>：有线信道。</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      以导线为传输介质，信号沿导线进行传输，信号的能量集中在导线附近，因此传输效率高，但是部署不够灵活。</a:t>
            </a:r>
            <a:endParaRPr lang="en-US" altLang="zh-CN" sz="20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07697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 y="2842865"/>
            <a:ext cx="1267326" cy="381597"/>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物理介质</a:t>
            </a:r>
            <a:endParaRPr kumimoji="1" lang="zh-CN" altLang="en-US">
              <a:latin typeface="Microsoft YaHei" charset="-122"/>
              <a:ea typeface="Microsoft YaHei" charset="-122"/>
              <a:cs typeface="Microsoft YaHei" charset="-122"/>
            </a:endParaRPr>
          </a:p>
        </p:txBody>
      </p:sp>
      <p:sp>
        <p:nvSpPr>
          <p:cNvPr id="6" name="左大括号 5"/>
          <p:cNvSpPr/>
          <p:nvPr/>
        </p:nvSpPr>
        <p:spPr>
          <a:xfrm>
            <a:off x="1041656" y="1362512"/>
            <a:ext cx="451342" cy="343551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9" name="文本框 8"/>
          <p:cNvSpPr txBox="1"/>
          <p:nvPr/>
        </p:nvSpPr>
        <p:spPr>
          <a:xfrm>
            <a:off x="1492998" y="1362512"/>
            <a:ext cx="3305202" cy="3416320"/>
          </a:xfrm>
          <a:prstGeom prst="rect">
            <a:avLst/>
          </a:prstGeom>
          <a:noFill/>
        </p:spPr>
        <p:txBody>
          <a:bodyPr wrap="square" rtlCol="0">
            <a:spAutoFit/>
          </a:bodyPr>
          <a:lstStyle/>
          <a:p>
            <a:pPr>
              <a:lnSpc>
                <a:spcPct val="150000"/>
              </a:lnSpc>
            </a:pPr>
            <a:r>
              <a:rPr kumimoji="1" lang="zh-CN" altLang="en-US" dirty="0" smtClean="0">
                <a:solidFill>
                  <a:srgbClr val="FF0000"/>
                </a:solidFill>
                <a:latin typeface="Microsoft YaHei" charset="-122"/>
                <a:ea typeface="Microsoft YaHei" charset="-122"/>
                <a:cs typeface="Microsoft YaHei" charset="-122"/>
              </a:rPr>
              <a:t>导引型传输</a:t>
            </a:r>
            <a:r>
              <a:rPr kumimoji="1" lang="zh-CN" altLang="en-US" dirty="0" smtClean="0">
                <a:solidFill>
                  <a:srgbClr val="FF0000"/>
                </a:solidFill>
                <a:latin typeface="Microsoft YaHei" charset="-122"/>
                <a:ea typeface="Microsoft YaHei" charset="-122"/>
                <a:cs typeface="Microsoft YaHei" charset="-122"/>
              </a:rPr>
              <a:t>介质</a:t>
            </a:r>
            <a:endParaRPr kumimoji="1" lang="en-US" altLang="zh-CN" dirty="0" smtClean="0">
              <a:solidFill>
                <a:srgbClr val="FF0000"/>
              </a:solidFill>
              <a:latin typeface="Microsoft YaHei" charset="-122"/>
              <a:ea typeface="Microsoft YaHei" charset="-122"/>
              <a:cs typeface="Microsoft YaHei" charset="-122"/>
            </a:endParaRPr>
          </a:p>
          <a:p>
            <a:pPr>
              <a:lnSpc>
                <a:spcPct val="150000"/>
              </a:lnSpc>
            </a:pPr>
            <a:endParaRPr kumimoji="1" lang="en-US" altLang="zh-CN" dirty="0">
              <a:solidFill>
                <a:srgbClr val="FF0000"/>
              </a:solidFill>
              <a:latin typeface="Microsoft YaHei" charset="-122"/>
              <a:ea typeface="Microsoft YaHei" charset="-122"/>
              <a:cs typeface="Microsoft YaHei" charset="-122"/>
            </a:endParaRPr>
          </a:p>
          <a:p>
            <a:pPr>
              <a:lnSpc>
                <a:spcPct val="150000"/>
              </a:lnSpc>
            </a:pPr>
            <a:endParaRPr kumimoji="1" lang="en-US" altLang="zh-CN" dirty="0" smtClean="0">
              <a:solidFill>
                <a:srgbClr val="FF0000"/>
              </a:solidFill>
              <a:latin typeface="Microsoft YaHei" charset="-122"/>
              <a:ea typeface="Microsoft YaHei" charset="-122"/>
              <a:cs typeface="Microsoft YaHei" charset="-122"/>
            </a:endParaRPr>
          </a:p>
          <a:p>
            <a:pPr>
              <a:lnSpc>
                <a:spcPct val="150000"/>
              </a:lnSpc>
            </a:pPr>
            <a:endParaRPr kumimoji="1" lang="en-US" altLang="zh-CN" dirty="0" smtClean="0">
              <a:solidFill>
                <a:srgbClr val="FF0000"/>
              </a:solidFill>
              <a:latin typeface="Microsoft YaHei" charset="-122"/>
              <a:ea typeface="Microsoft YaHei" charset="-122"/>
              <a:cs typeface="Microsoft YaHei" charset="-122"/>
            </a:endParaRPr>
          </a:p>
          <a:p>
            <a:pPr>
              <a:lnSpc>
                <a:spcPct val="150000"/>
              </a:lnSpc>
            </a:pPr>
            <a:endParaRPr kumimoji="1" lang="en-US" altLang="zh-CN" dirty="0">
              <a:solidFill>
                <a:srgbClr val="FF0000"/>
              </a:solidFill>
              <a:latin typeface="Microsoft YaHei" charset="-122"/>
              <a:ea typeface="Microsoft YaHei" charset="-122"/>
              <a:cs typeface="Microsoft YaHei" charset="-122"/>
            </a:endParaRPr>
          </a:p>
          <a:p>
            <a:pPr>
              <a:lnSpc>
                <a:spcPct val="150000"/>
              </a:lnSpc>
            </a:pPr>
            <a:endParaRPr kumimoji="1" lang="en-US" altLang="zh-CN" dirty="0" smtClean="0">
              <a:solidFill>
                <a:srgbClr val="FF0000"/>
              </a:solidFill>
              <a:latin typeface="Microsoft YaHei" charset="-122"/>
              <a:ea typeface="Microsoft YaHei" charset="-122"/>
              <a:cs typeface="Microsoft YaHei" charset="-122"/>
            </a:endParaRPr>
          </a:p>
          <a:p>
            <a:pPr>
              <a:lnSpc>
                <a:spcPct val="150000"/>
              </a:lnSpc>
            </a:pPr>
            <a:endParaRPr kumimoji="1" lang="en-US" altLang="zh-CN" dirty="0">
              <a:solidFill>
                <a:srgbClr val="FF0000"/>
              </a:solidFill>
              <a:latin typeface="Microsoft YaHei" charset="-122"/>
              <a:ea typeface="Microsoft YaHei" charset="-122"/>
              <a:cs typeface="Microsoft YaHei" charset="-122"/>
            </a:endParaRPr>
          </a:p>
          <a:p>
            <a:pPr>
              <a:lnSpc>
                <a:spcPct val="150000"/>
              </a:lnSpc>
            </a:pPr>
            <a:r>
              <a:rPr kumimoji="1" lang="zh-CN" altLang="en-US" dirty="0" smtClean="0">
                <a:latin typeface="Microsoft YaHei" charset="-122"/>
                <a:ea typeface="Microsoft YaHei" charset="-122"/>
                <a:cs typeface="Microsoft YaHei" charset="-122"/>
              </a:rPr>
              <a:t>非导引</a:t>
            </a:r>
            <a:r>
              <a:rPr kumimoji="1" lang="zh-CN" altLang="en-US" dirty="0">
                <a:latin typeface="Microsoft YaHei" charset="-122"/>
                <a:ea typeface="Microsoft YaHei" charset="-122"/>
                <a:cs typeface="Microsoft YaHei" charset="-122"/>
              </a:rPr>
              <a:t>型传输</a:t>
            </a:r>
            <a:r>
              <a:rPr kumimoji="1" lang="zh-CN" altLang="en-US" dirty="0" smtClean="0">
                <a:latin typeface="Microsoft YaHei" charset="-122"/>
                <a:ea typeface="Microsoft YaHei" charset="-122"/>
                <a:cs typeface="Microsoft YaHei" charset="-122"/>
              </a:rPr>
              <a:t>介质</a:t>
            </a:r>
            <a:endParaRPr kumimoji="1" lang="en-US" altLang="zh-CN" dirty="0">
              <a:latin typeface="Microsoft YaHei" charset="-122"/>
              <a:ea typeface="Microsoft YaHei" charset="-122"/>
              <a:cs typeface="Microsoft YaHei" charset="-122"/>
            </a:endParaRPr>
          </a:p>
        </p:txBody>
      </p:sp>
      <p:sp>
        <p:nvSpPr>
          <p:cNvPr id="10" name="左大括号 9"/>
          <p:cNvSpPr/>
          <p:nvPr/>
        </p:nvSpPr>
        <p:spPr>
          <a:xfrm>
            <a:off x="3205238" y="613081"/>
            <a:ext cx="307983" cy="206661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11" name="文本框 10"/>
          <p:cNvSpPr txBox="1"/>
          <p:nvPr/>
        </p:nvSpPr>
        <p:spPr>
          <a:xfrm>
            <a:off x="3513221" y="481493"/>
            <a:ext cx="2085741" cy="2224776"/>
          </a:xfrm>
          <a:prstGeom prst="rect">
            <a:avLst/>
          </a:prstGeom>
          <a:noFill/>
        </p:spPr>
        <p:txBody>
          <a:bodyPr wrap="square" rtlCol="0">
            <a:spAutoFit/>
          </a:bodyPr>
          <a:lstStyle/>
          <a:p>
            <a:pPr>
              <a:lnSpc>
                <a:spcPct val="200000"/>
              </a:lnSpc>
            </a:pPr>
            <a:r>
              <a:rPr kumimoji="1" lang="zh-CN" altLang="en-US" dirty="0" smtClean="0">
                <a:latin typeface="Microsoft YaHei" charset="-122"/>
                <a:ea typeface="Microsoft YaHei" charset="-122"/>
                <a:cs typeface="Microsoft YaHei" charset="-122"/>
              </a:rPr>
              <a:t>架空明线</a:t>
            </a:r>
            <a:endParaRPr kumimoji="1" lang="en-US" altLang="zh-CN" dirty="0" smtClean="0">
              <a:latin typeface="Microsoft YaHei" charset="-122"/>
              <a:ea typeface="Microsoft YaHei" charset="-122"/>
              <a:cs typeface="Microsoft YaHei" charset="-122"/>
            </a:endParaRPr>
          </a:p>
          <a:p>
            <a:pPr>
              <a:lnSpc>
                <a:spcPct val="200000"/>
              </a:lnSpc>
            </a:pPr>
            <a:r>
              <a:rPr kumimoji="1" lang="zh-CN" altLang="en-US" dirty="0" smtClean="0">
                <a:latin typeface="Microsoft YaHei" charset="-122"/>
                <a:ea typeface="Microsoft YaHei" charset="-122"/>
                <a:cs typeface="Microsoft YaHei" charset="-122"/>
              </a:rPr>
              <a:t>双绞线</a:t>
            </a:r>
            <a:endParaRPr kumimoji="1" lang="en-US" altLang="zh-CN" dirty="0" smtClean="0">
              <a:latin typeface="Microsoft YaHei" charset="-122"/>
              <a:ea typeface="Microsoft YaHei" charset="-122"/>
              <a:cs typeface="Microsoft YaHei" charset="-122"/>
            </a:endParaRPr>
          </a:p>
          <a:p>
            <a:pPr>
              <a:lnSpc>
                <a:spcPct val="200000"/>
              </a:lnSpc>
            </a:pPr>
            <a:r>
              <a:rPr kumimoji="1" lang="zh-CN" altLang="en-US" dirty="0" smtClean="0">
                <a:latin typeface="Microsoft YaHei" charset="-122"/>
                <a:ea typeface="Microsoft YaHei" charset="-122"/>
                <a:cs typeface="Microsoft YaHei" charset="-122"/>
              </a:rPr>
              <a:t>同轴电缆</a:t>
            </a:r>
            <a:endParaRPr kumimoji="1" lang="en-US" altLang="zh-CN" dirty="0" smtClean="0">
              <a:latin typeface="Microsoft YaHei" charset="-122"/>
              <a:ea typeface="Microsoft YaHei" charset="-122"/>
              <a:cs typeface="Microsoft YaHei" charset="-122"/>
            </a:endParaRPr>
          </a:p>
          <a:p>
            <a:pPr>
              <a:lnSpc>
                <a:spcPct val="200000"/>
              </a:lnSpc>
            </a:pPr>
            <a:r>
              <a:rPr kumimoji="1" lang="zh-CN" altLang="en-US" dirty="0" smtClean="0">
                <a:latin typeface="Microsoft YaHei" charset="-122"/>
                <a:ea typeface="Microsoft YaHei" charset="-122"/>
                <a:cs typeface="Microsoft YaHei" charset="-122"/>
              </a:rPr>
              <a:t>光纤</a:t>
            </a:r>
            <a:endParaRPr kumimoji="1" lang="en-US" altLang="zh-CN" dirty="0">
              <a:latin typeface="Microsoft YaHei" charset="-122"/>
              <a:ea typeface="Microsoft YaHei" charset="-122"/>
              <a:cs typeface="Microsoft YaHei" charset="-122"/>
            </a:endParaRPr>
          </a:p>
        </p:txBody>
      </p:sp>
      <p:sp>
        <p:nvSpPr>
          <p:cNvPr id="7" name="TextBox 4"/>
          <p:cNvSpPr txBox="1"/>
          <p:nvPr/>
        </p:nvSpPr>
        <p:spPr>
          <a:xfrm>
            <a:off x="4798200" y="1093507"/>
            <a:ext cx="7393800" cy="553998"/>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将</a:t>
            </a:r>
            <a:r>
              <a:rPr lang="zh-CN" altLang="en-US" sz="2000" dirty="0" smtClean="0">
                <a:latin typeface="Microsoft YaHei" charset="-122"/>
                <a:ea typeface="Microsoft YaHei" charset="-122"/>
                <a:cs typeface="Microsoft YaHei" charset="-122"/>
              </a:rPr>
              <a:t>两根相互绝缘的铜线并排绞合在一起</a:t>
            </a:r>
            <a:r>
              <a:rPr lang="zh-CN" altLang="en-US" sz="2000" dirty="0" smtClean="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STP\UTP</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p:txBody>
      </p:sp>
      <p:sp>
        <p:nvSpPr>
          <p:cNvPr id="8" name="TextBox 4"/>
          <p:cNvSpPr txBox="1"/>
          <p:nvPr/>
        </p:nvSpPr>
        <p:spPr>
          <a:xfrm>
            <a:off x="4798200" y="1705109"/>
            <a:ext cx="7393800" cy="499624"/>
          </a:xfrm>
          <a:prstGeom prst="rect">
            <a:avLst/>
          </a:prstGeom>
          <a:noFill/>
          <a:ln>
            <a:solidFill>
              <a:schemeClr val="tx1"/>
            </a:solidFill>
          </a:ln>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多用于</a:t>
            </a:r>
            <a:r>
              <a:rPr lang="zh-CN" altLang="en-US" sz="2000" dirty="0">
                <a:solidFill>
                  <a:srgbClr val="FF0000"/>
                </a:solidFill>
                <a:latin typeface="Microsoft YaHei" charset="-122"/>
                <a:ea typeface="Microsoft YaHei" charset="-122"/>
                <a:cs typeface="Microsoft YaHei" charset="-122"/>
              </a:rPr>
              <a:t>有线电视网络</a:t>
            </a:r>
            <a:r>
              <a:rPr lang="zh-CN" altLang="en-US" sz="2000" dirty="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p:txBody>
      </p:sp>
      <p:sp>
        <p:nvSpPr>
          <p:cNvPr id="12" name="TextBox 4"/>
          <p:cNvSpPr txBox="1"/>
          <p:nvPr/>
        </p:nvSpPr>
        <p:spPr>
          <a:xfrm>
            <a:off x="4798200" y="2389171"/>
            <a:ext cx="7393800" cy="553998"/>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基本</a:t>
            </a:r>
            <a:r>
              <a:rPr lang="zh-CN" altLang="en-US" sz="2000" dirty="0">
                <a:latin typeface="Microsoft YaHei" charset="-122"/>
                <a:ea typeface="Microsoft YaHei" charset="-122"/>
                <a:cs typeface="Microsoft YaHei" charset="-122"/>
              </a:rPr>
              <a:t>原理是利用了光的全反射现象</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543466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 y="2842865"/>
            <a:ext cx="1267326" cy="381597"/>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物理介质</a:t>
            </a:r>
            <a:endParaRPr kumimoji="1" lang="zh-CN" altLang="en-US">
              <a:latin typeface="Microsoft YaHei" charset="-122"/>
              <a:ea typeface="Microsoft YaHei" charset="-122"/>
              <a:cs typeface="Microsoft YaHei" charset="-122"/>
            </a:endParaRPr>
          </a:p>
        </p:txBody>
      </p:sp>
      <p:sp>
        <p:nvSpPr>
          <p:cNvPr id="6" name="左大括号 5"/>
          <p:cNvSpPr/>
          <p:nvPr/>
        </p:nvSpPr>
        <p:spPr>
          <a:xfrm>
            <a:off x="1041656" y="1362512"/>
            <a:ext cx="451342" cy="343551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9" name="文本框 8"/>
          <p:cNvSpPr txBox="1"/>
          <p:nvPr/>
        </p:nvSpPr>
        <p:spPr>
          <a:xfrm>
            <a:off x="1492998" y="1362512"/>
            <a:ext cx="3305202" cy="3416320"/>
          </a:xfrm>
          <a:prstGeom prst="rect">
            <a:avLst/>
          </a:prstGeom>
          <a:noFill/>
        </p:spPr>
        <p:txBody>
          <a:bodyPr wrap="square" rtlCol="0">
            <a:spAutoFit/>
          </a:bodyPr>
          <a:lstStyle/>
          <a:p>
            <a:pPr>
              <a:lnSpc>
                <a:spcPct val="150000"/>
              </a:lnSpc>
            </a:pPr>
            <a:r>
              <a:rPr kumimoji="1" lang="zh-CN" altLang="en-US" dirty="0" smtClean="0">
                <a:solidFill>
                  <a:srgbClr val="FF0000"/>
                </a:solidFill>
                <a:latin typeface="Microsoft YaHei" charset="-122"/>
                <a:ea typeface="Microsoft YaHei" charset="-122"/>
                <a:cs typeface="Microsoft YaHei" charset="-122"/>
              </a:rPr>
              <a:t>导引型传输</a:t>
            </a:r>
            <a:r>
              <a:rPr kumimoji="1" lang="zh-CN" altLang="en-US" dirty="0" smtClean="0">
                <a:solidFill>
                  <a:srgbClr val="FF0000"/>
                </a:solidFill>
                <a:latin typeface="Microsoft YaHei" charset="-122"/>
                <a:ea typeface="Microsoft YaHei" charset="-122"/>
                <a:cs typeface="Microsoft YaHei" charset="-122"/>
              </a:rPr>
              <a:t>介质</a:t>
            </a:r>
            <a:endParaRPr kumimoji="1" lang="en-US" altLang="zh-CN" dirty="0" smtClean="0">
              <a:solidFill>
                <a:srgbClr val="FF0000"/>
              </a:solidFill>
              <a:latin typeface="Microsoft YaHei" charset="-122"/>
              <a:ea typeface="Microsoft YaHei" charset="-122"/>
              <a:cs typeface="Microsoft YaHei" charset="-122"/>
            </a:endParaRPr>
          </a:p>
          <a:p>
            <a:pPr>
              <a:lnSpc>
                <a:spcPct val="150000"/>
              </a:lnSpc>
            </a:pPr>
            <a:endParaRPr kumimoji="1" lang="en-US" altLang="zh-CN" dirty="0">
              <a:solidFill>
                <a:srgbClr val="FF0000"/>
              </a:solidFill>
              <a:latin typeface="Microsoft YaHei" charset="-122"/>
              <a:ea typeface="Microsoft YaHei" charset="-122"/>
              <a:cs typeface="Microsoft YaHei" charset="-122"/>
            </a:endParaRPr>
          </a:p>
          <a:p>
            <a:pPr>
              <a:lnSpc>
                <a:spcPct val="150000"/>
              </a:lnSpc>
            </a:pPr>
            <a:endParaRPr kumimoji="1" lang="en-US" altLang="zh-CN" dirty="0" smtClean="0">
              <a:solidFill>
                <a:srgbClr val="FF0000"/>
              </a:solidFill>
              <a:latin typeface="Microsoft YaHei" charset="-122"/>
              <a:ea typeface="Microsoft YaHei" charset="-122"/>
              <a:cs typeface="Microsoft YaHei" charset="-122"/>
            </a:endParaRPr>
          </a:p>
          <a:p>
            <a:pPr>
              <a:lnSpc>
                <a:spcPct val="150000"/>
              </a:lnSpc>
            </a:pPr>
            <a:endParaRPr kumimoji="1" lang="en-US" altLang="zh-CN" dirty="0" smtClean="0">
              <a:solidFill>
                <a:srgbClr val="FF0000"/>
              </a:solidFill>
              <a:latin typeface="Microsoft YaHei" charset="-122"/>
              <a:ea typeface="Microsoft YaHei" charset="-122"/>
              <a:cs typeface="Microsoft YaHei" charset="-122"/>
            </a:endParaRPr>
          </a:p>
          <a:p>
            <a:pPr>
              <a:lnSpc>
                <a:spcPct val="150000"/>
              </a:lnSpc>
            </a:pPr>
            <a:endParaRPr kumimoji="1" lang="en-US" altLang="zh-CN" dirty="0">
              <a:solidFill>
                <a:srgbClr val="FF0000"/>
              </a:solidFill>
              <a:latin typeface="Microsoft YaHei" charset="-122"/>
              <a:ea typeface="Microsoft YaHei" charset="-122"/>
              <a:cs typeface="Microsoft YaHei" charset="-122"/>
            </a:endParaRPr>
          </a:p>
          <a:p>
            <a:pPr>
              <a:lnSpc>
                <a:spcPct val="150000"/>
              </a:lnSpc>
            </a:pPr>
            <a:endParaRPr kumimoji="1" lang="en-US" altLang="zh-CN" dirty="0" smtClean="0">
              <a:solidFill>
                <a:srgbClr val="FF0000"/>
              </a:solidFill>
              <a:latin typeface="Microsoft YaHei" charset="-122"/>
              <a:ea typeface="Microsoft YaHei" charset="-122"/>
              <a:cs typeface="Microsoft YaHei" charset="-122"/>
            </a:endParaRPr>
          </a:p>
          <a:p>
            <a:pPr>
              <a:lnSpc>
                <a:spcPct val="150000"/>
              </a:lnSpc>
            </a:pPr>
            <a:endParaRPr kumimoji="1" lang="en-US" altLang="zh-CN" dirty="0">
              <a:solidFill>
                <a:srgbClr val="FF0000"/>
              </a:solidFill>
              <a:latin typeface="Microsoft YaHei" charset="-122"/>
              <a:ea typeface="Microsoft YaHei" charset="-122"/>
              <a:cs typeface="Microsoft YaHei" charset="-122"/>
            </a:endParaRPr>
          </a:p>
          <a:p>
            <a:pPr>
              <a:lnSpc>
                <a:spcPct val="150000"/>
              </a:lnSpc>
            </a:pPr>
            <a:r>
              <a:rPr kumimoji="1" lang="zh-CN" altLang="en-US" dirty="0" smtClean="0">
                <a:latin typeface="Microsoft YaHei" charset="-122"/>
                <a:ea typeface="Microsoft YaHei" charset="-122"/>
                <a:cs typeface="Microsoft YaHei" charset="-122"/>
              </a:rPr>
              <a:t>非导引</a:t>
            </a:r>
            <a:r>
              <a:rPr kumimoji="1" lang="zh-CN" altLang="en-US" dirty="0">
                <a:latin typeface="Microsoft YaHei" charset="-122"/>
                <a:ea typeface="Microsoft YaHei" charset="-122"/>
                <a:cs typeface="Microsoft YaHei" charset="-122"/>
              </a:rPr>
              <a:t>型传输</a:t>
            </a:r>
            <a:r>
              <a:rPr kumimoji="1" lang="zh-CN" altLang="en-US" dirty="0" smtClean="0">
                <a:latin typeface="Microsoft YaHei" charset="-122"/>
                <a:ea typeface="Microsoft YaHei" charset="-122"/>
                <a:cs typeface="Microsoft YaHei" charset="-122"/>
              </a:rPr>
              <a:t>介质</a:t>
            </a:r>
            <a:endParaRPr kumimoji="1" lang="en-US" altLang="zh-CN" dirty="0">
              <a:latin typeface="Microsoft YaHei" charset="-122"/>
              <a:ea typeface="Microsoft YaHei" charset="-122"/>
              <a:cs typeface="Microsoft YaHei" charset="-122"/>
            </a:endParaRPr>
          </a:p>
        </p:txBody>
      </p:sp>
      <p:sp>
        <p:nvSpPr>
          <p:cNvPr id="10" name="左大括号 9"/>
          <p:cNvSpPr/>
          <p:nvPr/>
        </p:nvSpPr>
        <p:spPr>
          <a:xfrm>
            <a:off x="3205238" y="613081"/>
            <a:ext cx="307983" cy="206661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11" name="文本框 10"/>
          <p:cNvSpPr txBox="1"/>
          <p:nvPr/>
        </p:nvSpPr>
        <p:spPr>
          <a:xfrm>
            <a:off x="3513221" y="481493"/>
            <a:ext cx="2085741" cy="2224776"/>
          </a:xfrm>
          <a:prstGeom prst="rect">
            <a:avLst/>
          </a:prstGeom>
          <a:noFill/>
        </p:spPr>
        <p:txBody>
          <a:bodyPr wrap="square" rtlCol="0">
            <a:spAutoFit/>
          </a:bodyPr>
          <a:lstStyle/>
          <a:p>
            <a:pPr>
              <a:lnSpc>
                <a:spcPct val="200000"/>
              </a:lnSpc>
            </a:pPr>
            <a:r>
              <a:rPr kumimoji="1" lang="zh-CN" altLang="en-US" dirty="0" smtClean="0">
                <a:latin typeface="Microsoft YaHei" charset="-122"/>
                <a:ea typeface="Microsoft YaHei" charset="-122"/>
                <a:cs typeface="Microsoft YaHei" charset="-122"/>
              </a:rPr>
              <a:t>架空明线</a:t>
            </a:r>
            <a:endParaRPr kumimoji="1" lang="en-US" altLang="zh-CN" dirty="0" smtClean="0">
              <a:latin typeface="Microsoft YaHei" charset="-122"/>
              <a:ea typeface="Microsoft YaHei" charset="-122"/>
              <a:cs typeface="Microsoft YaHei" charset="-122"/>
            </a:endParaRPr>
          </a:p>
          <a:p>
            <a:pPr>
              <a:lnSpc>
                <a:spcPct val="200000"/>
              </a:lnSpc>
            </a:pPr>
            <a:r>
              <a:rPr kumimoji="1" lang="zh-CN" altLang="en-US" dirty="0" smtClean="0">
                <a:latin typeface="Microsoft YaHei" charset="-122"/>
                <a:ea typeface="Microsoft YaHei" charset="-122"/>
                <a:cs typeface="Microsoft YaHei" charset="-122"/>
              </a:rPr>
              <a:t>双绞线</a:t>
            </a:r>
            <a:endParaRPr kumimoji="1" lang="en-US" altLang="zh-CN" dirty="0" smtClean="0">
              <a:latin typeface="Microsoft YaHei" charset="-122"/>
              <a:ea typeface="Microsoft YaHei" charset="-122"/>
              <a:cs typeface="Microsoft YaHei" charset="-122"/>
            </a:endParaRPr>
          </a:p>
          <a:p>
            <a:pPr>
              <a:lnSpc>
                <a:spcPct val="200000"/>
              </a:lnSpc>
            </a:pPr>
            <a:r>
              <a:rPr kumimoji="1" lang="zh-CN" altLang="en-US" dirty="0" smtClean="0">
                <a:latin typeface="Microsoft YaHei" charset="-122"/>
                <a:ea typeface="Microsoft YaHei" charset="-122"/>
                <a:cs typeface="Microsoft YaHei" charset="-122"/>
              </a:rPr>
              <a:t>同轴电缆</a:t>
            </a:r>
            <a:endParaRPr kumimoji="1" lang="en-US" altLang="zh-CN" dirty="0" smtClean="0">
              <a:latin typeface="Microsoft YaHei" charset="-122"/>
              <a:ea typeface="Microsoft YaHei" charset="-122"/>
              <a:cs typeface="Microsoft YaHei" charset="-122"/>
            </a:endParaRPr>
          </a:p>
          <a:p>
            <a:pPr>
              <a:lnSpc>
                <a:spcPct val="200000"/>
              </a:lnSpc>
            </a:pPr>
            <a:r>
              <a:rPr kumimoji="1" lang="zh-CN" altLang="en-US" dirty="0" smtClean="0">
                <a:latin typeface="Microsoft YaHei" charset="-122"/>
                <a:ea typeface="Microsoft YaHei" charset="-122"/>
                <a:cs typeface="Microsoft YaHei" charset="-122"/>
              </a:rPr>
              <a:t>光纤</a:t>
            </a:r>
            <a:endParaRPr kumimoji="1" lang="en-US" altLang="zh-CN" dirty="0">
              <a:latin typeface="Microsoft YaHei" charset="-122"/>
              <a:ea typeface="Microsoft YaHei" charset="-122"/>
              <a:cs typeface="Microsoft YaHei" charset="-122"/>
            </a:endParaRPr>
          </a:p>
        </p:txBody>
      </p:sp>
      <p:sp>
        <p:nvSpPr>
          <p:cNvPr id="7" name="TextBox 4"/>
          <p:cNvSpPr txBox="1"/>
          <p:nvPr/>
        </p:nvSpPr>
        <p:spPr>
          <a:xfrm>
            <a:off x="4798200" y="1093507"/>
            <a:ext cx="7393800" cy="553998"/>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将</a:t>
            </a:r>
            <a:r>
              <a:rPr lang="zh-CN" altLang="en-US" sz="2000" dirty="0" smtClean="0">
                <a:latin typeface="Microsoft YaHei" charset="-122"/>
                <a:ea typeface="Microsoft YaHei" charset="-122"/>
                <a:cs typeface="Microsoft YaHei" charset="-122"/>
              </a:rPr>
              <a:t>两根相互绝缘的铜线并排绞合在一起</a:t>
            </a:r>
            <a:r>
              <a:rPr lang="zh-CN" altLang="en-US" sz="2000" dirty="0" smtClean="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STP\UTP</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p:txBody>
      </p:sp>
      <p:sp>
        <p:nvSpPr>
          <p:cNvPr id="8" name="TextBox 4"/>
          <p:cNvSpPr txBox="1"/>
          <p:nvPr/>
        </p:nvSpPr>
        <p:spPr>
          <a:xfrm>
            <a:off x="4798200" y="1705109"/>
            <a:ext cx="7393800" cy="499624"/>
          </a:xfrm>
          <a:prstGeom prst="rect">
            <a:avLst/>
          </a:prstGeom>
          <a:noFill/>
          <a:ln>
            <a:solidFill>
              <a:schemeClr val="tx1"/>
            </a:solidFill>
          </a:ln>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多用于</a:t>
            </a:r>
            <a:r>
              <a:rPr lang="zh-CN" altLang="en-US" sz="2000" dirty="0">
                <a:solidFill>
                  <a:srgbClr val="FF0000"/>
                </a:solidFill>
                <a:latin typeface="Microsoft YaHei" charset="-122"/>
                <a:ea typeface="Microsoft YaHei" charset="-122"/>
                <a:cs typeface="Microsoft YaHei" charset="-122"/>
              </a:rPr>
              <a:t>有线电视网络</a:t>
            </a:r>
            <a:r>
              <a:rPr lang="zh-CN" altLang="en-US" sz="2000" dirty="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p:txBody>
      </p:sp>
      <p:sp>
        <p:nvSpPr>
          <p:cNvPr id="12" name="TextBox 4"/>
          <p:cNvSpPr txBox="1"/>
          <p:nvPr/>
        </p:nvSpPr>
        <p:spPr>
          <a:xfrm>
            <a:off x="4798200" y="2389171"/>
            <a:ext cx="7393800" cy="553998"/>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基本</a:t>
            </a:r>
            <a:r>
              <a:rPr lang="zh-CN" altLang="en-US" sz="2000" dirty="0">
                <a:latin typeface="Microsoft YaHei" charset="-122"/>
                <a:ea typeface="Microsoft YaHei" charset="-122"/>
                <a:cs typeface="Microsoft YaHei" charset="-122"/>
              </a:rPr>
              <a:t>原理是利用了光的全反射现象</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p:txBody>
      </p:sp>
      <p:sp>
        <p:nvSpPr>
          <p:cNvPr id="13" name="左大括号 12"/>
          <p:cNvSpPr/>
          <p:nvPr/>
        </p:nvSpPr>
        <p:spPr>
          <a:xfrm>
            <a:off x="3513221" y="3528068"/>
            <a:ext cx="548640" cy="200019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14" name="文本框 13"/>
          <p:cNvSpPr txBox="1"/>
          <p:nvPr/>
        </p:nvSpPr>
        <p:spPr>
          <a:xfrm>
            <a:off x="4095556" y="3318283"/>
            <a:ext cx="2535376" cy="2196883"/>
          </a:xfrm>
          <a:prstGeom prst="rect">
            <a:avLst/>
          </a:prstGeom>
          <a:noFill/>
        </p:spPr>
        <p:txBody>
          <a:bodyPr wrap="square" rtlCol="0">
            <a:spAutoFit/>
          </a:bodyPr>
          <a:lstStyle/>
          <a:p>
            <a:pPr>
              <a:lnSpc>
                <a:spcPct val="200000"/>
              </a:lnSpc>
            </a:pPr>
            <a:r>
              <a:rPr kumimoji="1" lang="zh-CN" altLang="en-US" sz="2400" dirty="0">
                <a:latin typeface="Microsoft YaHei" charset="-122"/>
                <a:ea typeface="Microsoft YaHei" charset="-122"/>
                <a:cs typeface="Microsoft YaHei" charset="-122"/>
              </a:rPr>
              <a:t>地波</a:t>
            </a:r>
            <a:r>
              <a:rPr kumimoji="1" lang="zh-CN" altLang="en-US" sz="2400" dirty="0" smtClean="0">
                <a:latin typeface="Microsoft YaHei" charset="-122"/>
                <a:ea typeface="Microsoft YaHei" charset="-122"/>
                <a:cs typeface="Microsoft YaHei" charset="-122"/>
              </a:rPr>
              <a:t>传播</a:t>
            </a:r>
            <a:endParaRPr kumimoji="1" lang="en-US" altLang="zh-CN" sz="2400" dirty="0" smtClean="0">
              <a:latin typeface="Microsoft YaHei" charset="-122"/>
              <a:ea typeface="Microsoft YaHei" charset="-122"/>
              <a:cs typeface="Microsoft YaHei" charset="-122"/>
            </a:endParaRPr>
          </a:p>
          <a:p>
            <a:pPr>
              <a:lnSpc>
                <a:spcPct val="200000"/>
              </a:lnSpc>
            </a:pPr>
            <a:r>
              <a:rPr lang="zh-CN" altLang="en-US" sz="2400" dirty="0">
                <a:latin typeface="Microsoft YaHei" charset="-122"/>
                <a:ea typeface="Microsoft YaHei" charset="-122"/>
                <a:cs typeface="Microsoft YaHei" charset="-122"/>
              </a:rPr>
              <a:t>天波</a:t>
            </a:r>
            <a:r>
              <a:rPr lang="zh-CN" altLang="en-US" sz="2400" dirty="0" smtClean="0">
                <a:latin typeface="Microsoft YaHei" charset="-122"/>
                <a:ea typeface="Microsoft YaHei" charset="-122"/>
                <a:cs typeface="Microsoft YaHei" charset="-122"/>
              </a:rPr>
              <a:t>传播</a:t>
            </a:r>
            <a:endParaRPr lang="en-US" altLang="zh-CN" sz="2400" dirty="0" smtClean="0">
              <a:latin typeface="Microsoft YaHei" charset="-122"/>
              <a:ea typeface="Microsoft YaHei" charset="-122"/>
              <a:cs typeface="Microsoft YaHei" charset="-122"/>
            </a:endParaRPr>
          </a:p>
          <a:p>
            <a:pPr>
              <a:lnSpc>
                <a:spcPct val="200000"/>
              </a:lnSpc>
            </a:pPr>
            <a:r>
              <a:rPr lang="zh-CN" altLang="en-US" sz="2400" dirty="0">
                <a:latin typeface="Microsoft YaHei" charset="-122"/>
                <a:ea typeface="Microsoft YaHei" charset="-122"/>
                <a:cs typeface="Microsoft YaHei" charset="-122"/>
              </a:rPr>
              <a:t>视线</a:t>
            </a:r>
            <a:r>
              <a:rPr lang="zh-CN" altLang="en-US" sz="2400" dirty="0" smtClean="0">
                <a:latin typeface="Microsoft YaHei" charset="-122"/>
                <a:ea typeface="Microsoft YaHei" charset="-122"/>
                <a:cs typeface="Microsoft YaHei" charset="-122"/>
              </a:rPr>
              <a:t>传播</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787863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3360" y="3462546"/>
            <a:ext cx="1390902" cy="461665"/>
          </a:xfrm>
          <a:prstGeom prst="rect">
            <a:avLst/>
          </a:prstGeom>
          <a:noFill/>
        </p:spPr>
        <p:txBody>
          <a:bodyPr wrap="square" rtlCol="0">
            <a:spAutoFit/>
          </a:bodyPr>
          <a:lstStyle/>
          <a:p>
            <a:r>
              <a:rPr kumimoji="1" lang="zh-CN" altLang="en-US" sz="2400" smtClean="0">
                <a:latin typeface="Microsoft YaHei" charset="-122"/>
                <a:ea typeface="Microsoft YaHei" charset="-122"/>
                <a:cs typeface="Microsoft YaHei" charset="-122"/>
              </a:rPr>
              <a:t>物理层</a:t>
            </a:r>
            <a:endParaRPr kumimoji="1" lang="zh-CN" altLang="en-US" sz="2400">
              <a:latin typeface="Microsoft YaHei" charset="-122"/>
              <a:ea typeface="Microsoft YaHei" charset="-122"/>
              <a:cs typeface="Microsoft YaHei" charset="-122"/>
            </a:endParaRPr>
          </a:p>
        </p:txBody>
      </p:sp>
      <p:sp>
        <p:nvSpPr>
          <p:cNvPr id="3" name="左大括号 2"/>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4" name="文本框 23"/>
          <p:cNvSpPr txBox="1"/>
          <p:nvPr/>
        </p:nvSpPr>
        <p:spPr>
          <a:xfrm>
            <a:off x="5658291" y="2004877"/>
            <a:ext cx="4017724" cy="3416320"/>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数据通信基础</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物理</a:t>
            </a:r>
            <a:r>
              <a:rPr kumimoji="1" lang="zh-CN" altLang="en-US" sz="2400" dirty="0" smtClean="0">
                <a:latin typeface="Microsoft YaHei" charset="-122"/>
                <a:ea typeface="Microsoft YaHei" charset="-122"/>
                <a:cs typeface="Microsoft YaHei" charset="-122"/>
              </a:rPr>
              <a:t>介质</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solidFill>
                  <a:srgbClr val="FF0000"/>
                </a:solidFill>
                <a:latin typeface="Microsoft YaHei" charset="-122"/>
                <a:ea typeface="Microsoft YaHei" charset="-122"/>
                <a:cs typeface="Microsoft YaHei" charset="-122"/>
              </a:rPr>
              <a:t>信道与信道容量</a:t>
            </a:r>
            <a:endParaRPr kumimoji="1" lang="en-US" altLang="zh-CN" sz="2400" dirty="0" smtClean="0">
              <a:solidFill>
                <a:srgbClr val="FF0000"/>
              </a:solidFill>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基带传输</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频带传输</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物理</a:t>
            </a:r>
            <a:r>
              <a:rPr kumimoji="1" lang="zh-CN" altLang="en-US" sz="2400" dirty="0">
                <a:latin typeface="Microsoft YaHei" charset="-122"/>
                <a:ea typeface="Microsoft YaHei" charset="-122"/>
                <a:cs typeface="Microsoft YaHei" charset="-122"/>
              </a:rPr>
              <a:t>层</a:t>
            </a:r>
            <a:r>
              <a:rPr kumimoji="1" lang="zh-CN" altLang="en-US" sz="2400" dirty="0" smtClean="0">
                <a:latin typeface="Microsoft YaHei" charset="-122"/>
                <a:ea typeface="Microsoft YaHei" charset="-122"/>
                <a:cs typeface="Microsoft YaHei" charset="-122"/>
              </a:rPr>
              <a:t>接口规程</a:t>
            </a:r>
            <a:endParaRPr kumimoji="1" lang="zh-CN" altLang="en-US"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3828254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2580227"/>
            <a:ext cx="1925053" cy="371519"/>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信道与信道容量</a:t>
            </a:r>
            <a:endParaRPr kumimoji="1" lang="zh-CN" altLang="en-US" dirty="0">
              <a:latin typeface="Microsoft YaHei" charset="-122"/>
              <a:ea typeface="Microsoft YaHei" charset="-122"/>
              <a:cs typeface="Microsoft YaHei" charset="-122"/>
            </a:endParaRPr>
          </a:p>
        </p:txBody>
      </p:sp>
      <p:sp>
        <p:nvSpPr>
          <p:cNvPr id="6" name="左大括号 5"/>
          <p:cNvSpPr/>
          <p:nvPr/>
        </p:nvSpPr>
        <p:spPr>
          <a:xfrm>
            <a:off x="1897864" y="1736471"/>
            <a:ext cx="548640" cy="205903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9" name="文本框 8"/>
          <p:cNvSpPr txBox="1"/>
          <p:nvPr/>
        </p:nvSpPr>
        <p:spPr>
          <a:xfrm>
            <a:off x="2335506" y="1363964"/>
            <a:ext cx="2008862" cy="2585323"/>
          </a:xfrm>
          <a:prstGeom prst="rect">
            <a:avLst/>
          </a:prstGeom>
          <a:noFill/>
        </p:spPr>
        <p:txBody>
          <a:bodyPr wrap="square" rtlCol="0">
            <a:spAutoFit/>
          </a:bodyPr>
          <a:lstStyle/>
          <a:p>
            <a:pPr>
              <a:lnSpc>
                <a:spcPct val="300000"/>
              </a:lnSpc>
            </a:pPr>
            <a:r>
              <a:rPr kumimoji="1" lang="zh-CN" altLang="en-US" dirty="0" smtClean="0">
                <a:latin typeface="Microsoft YaHei" charset="-122"/>
                <a:ea typeface="Microsoft YaHei" charset="-122"/>
                <a:cs typeface="Microsoft YaHei" charset="-122"/>
              </a:rPr>
              <a:t>信道分类与模型</a:t>
            </a:r>
            <a:endParaRPr kumimoji="1" lang="en-US" altLang="zh-CN" dirty="0" smtClean="0">
              <a:latin typeface="Microsoft YaHei" charset="-122"/>
              <a:ea typeface="Microsoft YaHei" charset="-122"/>
              <a:cs typeface="Microsoft YaHei" charset="-122"/>
            </a:endParaRPr>
          </a:p>
          <a:p>
            <a:pPr>
              <a:lnSpc>
                <a:spcPct val="300000"/>
              </a:lnSpc>
            </a:pPr>
            <a:r>
              <a:rPr kumimoji="1" lang="zh-CN" altLang="en-US" dirty="0" smtClean="0">
                <a:latin typeface="Microsoft YaHei" charset="-122"/>
                <a:ea typeface="Microsoft YaHei" charset="-122"/>
                <a:cs typeface="Microsoft YaHei" charset="-122"/>
              </a:rPr>
              <a:t>信道传输特性</a:t>
            </a:r>
            <a:endParaRPr kumimoji="1" lang="en-US" altLang="zh-CN" dirty="0" smtClean="0">
              <a:latin typeface="Microsoft YaHei" charset="-122"/>
              <a:ea typeface="Microsoft YaHei" charset="-122"/>
              <a:cs typeface="Microsoft YaHei" charset="-122"/>
            </a:endParaRPr>
          </a:p>
          <a:p>
            <a:pPr>
              <a:lnSpc>
                <a:spcPct val="300000"/>
              </a:lnSpc>
            </a:pPr>
            <a:r>
              <a:rPr kumimoji="1" lang="zh-CN" altLang="en-US" dirty="0" smtClean="0">
                <a:latin typeface="Microsoft YaHei" charset="-122"/>
                <a:ea typeface="Microsoft YaHei" charset="-122"/>
                <a:cs typeface="Microsoft YaHei" charset="-122"/>
              </a:rPr>
              <a:t>信道容量</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783165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2580227"/>
            <a:ext cx="1925053" cy="371519"/>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信道与信道容量</a:t>
            </a:r>
            <a:endParaRPr kumimoji="1" lang="zh-CN" altLang="en-US" dirty="0">
              <a:latin typeface="Microsoft YaHei" charset="-122"/>
              <a:ea typeface="Microsoft YaHei" charset="-122"/>
              <a:cs typeface="Microsoft YaHei" charset="-122"/>
            </a:endParaRPr>
          </a:p>
        </p:txBody>
      </p:sp>
      <p:sp>
        <p:nvSpPr>
          <p:cNvPr id="6" name="左大括号 5"/>
          <p:cNvSpPr/>
          <p:nvPr/>
        </p:nvSpPr>
        <p:spPr>
          <a:xfrm>
            <a:off x="1897864" y="1736471"/>
            <a:ext cx="548640" cy="205903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9" name="文本框 8"/>
          <p:cNvSpPr txBox="1"/>
          <p:nvPr/>
        </p:nvSpPr>
        <p:spPr>
          <a:xfrm>
            <a:off x="2335506" y="1363964"/>
            <a:ext cx="2008862" cy="2585323"/>
          </a:xfrm>
          <a:prstGeom prst="rect">
            <a:avLst/>
          </a:prstGeom>
          <a:noFill/>
        </p:spPr>
        <p:txBody>
          <a:bodyPr wrap="square" rtlCol="0">
            <a:spAutoFit/>
          </a:bodyPr>
          <a:lstStyle/>
          <a:p>
            <a:pPr>
              <a:lnSpc>
                <a:spcPct val="300000"/>
              </a:lnSpc>
            </a:pPr>
            <a:r>
              <a:rPr kumimoji="1" lang="zh-CN" altLang="en-US" dirty="0" smtClean="0">
                <a:solidFill>
                  <a:srgbClr val="FF0000"/>
                </a:solidFill>
                <a:latin typeface="Microsoft YaHei" charset="-122"/>
                <a:ea typeface="Microsoft YaHei" charset="-122"/>
                <a:cs typeface="Microsoft YaHei" charset="-122"/>
              </a:rPr>
              <a:t>信道分类与模型</a:t>
            </a:r>
            <a:endParaRPr kumimoji="1" lang="en-US" altLang="zh-CN" dirty="0" smtClean="0">
              <a:solidFill>
                <a:srgbClr val="FF0000"/>
              </a:solidFill>
              <a:latin typeface="Microsoft YaHei" charset="-122"/>
              <a:ea typeface="Microsoft YaHei" charset="-122"/>
              <a:cs typeface="Microsoft YaHei" charset="-122"/>
            </a:endParaRPr>
          </a:p>
          <a:p>
            <a:pPr>
              <a:lnSpc>
                <a:spcPct val="300000"/>
              </a:lnSpc>
            </a:pPr>
            <a:r>
              <a:rPr kumimoji="1" lang="zh-CN" altLang="en-US" dirty="0" smtClean="0">
                <a:latin typeface="Microsoft YaHei" charset="-122"/>
                <a:ea typeface="Microsoft YaHei" charset="-122"/>
                <a:cs typeface="Microsoft YaHei" charset="-122"/>
              </a:rPr>
              <a:t>信道传输特性</a:t>
            </a:r>
            <a:endParaRPr kumimoji="1" lang="en-US" altLang="zh-CN" dirty="0" smtClean="0">
              <a:latin typeface="Microsoft YaHei" charset="-122"/>
              <a:ea typeface="Microsoft YaHei" charset="-122"/>
              <a:cs typeface="Microsoft YaHei" charset="-122"/>
            </a:endParaRPr>
          </a:p>
          <a:p>
            <a:pPr>
              <a:lnSpc>
                <a:spcPct val="300000"/>
              </a:lnSpc>
            </a:pPr>
            <a:r>
              <a:rPr kumimoji="1" lang="zh-CN" altLang="en-US" dirty="0" smtClean="0">
                <a:latin typeface="Microsoft YaHei" charset="-122"/>
                <a:ea typeface="Microsoft YaHei" charset="-122"/>
                <a:cs typeface="Microsoft YaHei" charset="-122"/>
              </a:rPr>
              <a:t>信道容量</a:t>
            </a:r>
            <a:endParaRPr kumimoji="1" lang="zh-CN" altLang="en-US" dirty="0">
              <a:latin typeface="Microsoft YaHei" charset="-122"/>
              <a:ea typeface="Microsoft YaHei" charset="-122"/>
              <a:cs typeface="Microsoft YaHei" charset="-122"/>
            </a:endParaRPr>
          </a:p>
        </p:txBody>
      </p:sp>
      <p:grpSp>
        <p:nvGrpSpPr>
          <p:cNvPr id="7" name="组合 27"/>
          <p:cNvGrpSpPr/>
          <p:nvPr/>
        </p:nvGrpSpPr>
        <p:grpSpPr>
          <a:xfrm>
            <a:off x="4782010" y="109690"/>
            <a:ext cx="6795156" cy="3253562"/>
            <a:chOff x="952995" y="2286001"/>
            <a:chExt cx="9876698" cy="3253562"/>
          </a:xfrm>
        </p:grpSpPr>
        <p:sp>
          <p:nvSpPr>
            <p:cNvPr id="8" name="矩形 7"/>
            <p:cNvSpPr/>
            <p:nvPr/>
          </p:nvSpPr>
          <p:spPr>
            <a:xfrm>
              <a:off x="2169045" y="3271194"/>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编码器</a:t>
              </a:r>
              <a:endParaRPr lang="zh-CN" altLang="en-US" dirty="0">
                <a:solidFill>
                  <a:schemeClr val="tx1"/>
                </a:solidFill>
                <a:latin typeface="Microsoft YaHei" charset="-122"/>
                <a:ea typeface="Microsoft YaHei" charset="-122"/>
                <a:cs typeface="Microsoft YaHei" charset="-122"/>
              </a:endParaRPr>
            </a:p>
          </p:txBody>
        </p:sp>
        <p:cxnSp>
          <p:nvCxnSpPr>
            <p:cNvPr id="10" name="直接箭头连接符 5"/>
            <p:cNvCxnSpPr>
              <a:stCxn id="13" idx="6"/>
              <a:endCxn id="11" idx="1"/>
            </p:cNvCxnSpPr>
            <p:nvPr/>
          </p:nvCxnSpPr>
          <p:spPr>
            <a:xfrm>
              <a:off x="1763695" y="3804957"/>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952995" y="3406940"/>
              <a:ext cx="810700" cy="79603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信源</a:t>
              </a:r>
              <a:endParaRPr lang="zh-CN" altLang="en-US" dirty="0">
                <a:solidFill>
                  <a:schemeClr val="tx1"/>
                </a:solidFill>
                <a:latin typeface="Microsoft YaHei" charset="-122"/>
                <a:ea typeface="Microsoft YaHei" charset="-122"/>
                <a:cs typeface="Microsoft YaHei" charset="-122"/>
              </a:endParaRPr>
            </a:p>
          </p:txBody>
        </p:sp>
        <p:cxnSp>
          <p:nvCxnSpPr>
            <p:cNvPr id="12" name="直接箭头连接符 9"/>
            <p:cNvCxnSpPr/>
            <p:nvPr/>
          </p:nvCxnSpPr>
          <p:spPr>
            <a:xfrm>
              <a:off x="2744928" y="3804956"/>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150278" y="3271104"/>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调制</a:t>
              </a:r>
              <a:r>
                <a:rPr lang="zh-CN" altLang="en-US" dirty="0" smtClean="0">
                  <a:solidFill>
                    <a:schemeClr val="tx1"/>
                  </a:solidFill>
                  <a:latin typeface="Microsoft YaHei" charset="-122"/>
                  <a:ea typeface="Microsoft YaHei" charset="-122"/>
                  <a:cs typeface="Microsoft YaHei" charset="-122"/>
                </a:rPr>
                <a:t>器</a:t>
              </a:r>
              <a:endParaRPr lang="zh-CN" altLang="en-US" dirty="0">
                <a:solidFill>
                  <a:schemeClr val="tx1"/>
                </a:solidFill>
                <a:latin typeface="Microsoft YaHei" charset="-122"/>
                <a:ea typeface="Microsoft YaHei" charset="-122"/>
                <a:cs typeface="Microsoft YaHei" charset="-122"/>
              </a:endParaRPr>
            </a:p>
          </p:txBody>
        </p:sp>
        <p:cxnSp>
          <p:nvCxnSpPr>
            <p:cNvPr id="14" name="直接箭头连接符 11"/>
            <p:cNvCxnSpPr/>
            <p:nvPr/>
          </p:nvCxnSpPr>
          <p:spPr>
            <a:xfrm>
              <a:off x="3735127" y="3804866"/>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907731" y="2849527"/>
              <a:ext cx="3921486" cy="20201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dirty="0" smtClean="0">
                  <a:solidFill>
                    <a:schemeClr val="tx1"/>
                  </a:solidFill>
                  <a:latin typeface="Microsoft YaHei" charset="-122"/>
                  <a:ea typeface="Microsoft YaHei" charset="-122"/>
                  <a:cs typeface="Microsoft YaHei" charset="-122"/>
                </a:rPr>
                <a:t>调制信道</a:t>
              </a:r>
              <a:endParaRPr lang="zh-CN" altLang="en-US" dirty="0">
                <a:solidFill>
                  <a:schemeClr val="tx1"/>
                </a:solidFill>
                <a:latin typeface="Microsoft YaHei" charset="-122"/>
                <a:ea typeface="Microsoft YaHei" charset="-122"/>
                <a:cs typeface="Microsoft YaHei" charset="-122"/>
              </a:endParaRPr>
            </a:p>
          </p:txBody>
        </p:sp>
        <p:cxnSp>
          <p:nvCxnSpPr>
            <p:cNvPr id="16" name="直接箭头连接符 13"/>
            <p:cNvCxnSpPr/>
            <p:nvPr/>
          </p:nvCxnSpPr>
          <p:spPr>
            <a:xfrm>
              <a:off x="4827181" y="3781888"/>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140477" y="3271195"/>
              <a:ext cx="686704"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发射设备</a:t>
              </a:r>
              <a:endParaRPr lang="zh-CN" altLang="en-US" dirty="0">
                <a:solidFill>
                  <a:schemeClr val="tx1"/>
                </a:solidFill>
                <a:latin typeface="Microsoft YaHei" charset="-122"/>
                <a:ea typeface="Microsoft YaHei" charset="-122"/>
                <a:cs typeface="Microsoft YaHei" charset="-122"/>
              </a:endParaRPr>
            </a:p>
          </p:txBody>
        </p:sp>
        <p:cxnSp>
          <p:nvCxnSpPr>
            <p:cNvPr id="18" name="直接箭头连接符 15"/>
            <p:cNvCxnSpPr/>
            <p:nvPr/>
          </p:nvCxnSpPr>
          <p:spPr>
            <a:xfrm>
              <a:off x="6534488" y="3781889"/>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939838" y="3271195"/>
              <a:ext cx="686704"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接收</a:t>
              </a:r>
              <a:r>
                <a:rPr lang="zh-CN" altLang="en-US" dirty="0" smtClean="0">
                  <a:solidFill>
                    <a:schemeClr val="tx1"/>
                  </a:solidFill>
                  <a:latin typeface="Microsoft YaHei" charset="-122"/>
                  <a:ea typeface="Microsoft YaHei" charset="-122"/>
                  <a:cs typeface="Microsoft YaHei" charset="-122"/>
                </a:rPr>
                <a:t>设备</a:t>
              </a:r>
              <a:endParaRPr lang="zh-CN" altLang="en-US" dirty="0">
                <a:solidFill>
                  <a:schemeClr val="tx1"/>
                </a:solidFill>
                <a:latin typeface="Microsoft YaHei" charset="-122"/>
                <a:ea typeface="Microsoft YaHei" charset="-122"/>
                <a:cs typeface="Microsoft YaHei" charset="-122"/>
              </a:endParaRPr>
            </a:p>
          </p:txBody>
        </p:sp>
        <p:sp>
          <p:nvSpPr>
            <p:cNvPr id="20" name="矩形 19"/>
            <p:cNvSpPr/>
            <p:nvPr/>
          </p:nvSpPr>
          <p:spPr>
            <a:xfrm>
              <a:off x="8031892" y="3237735"/>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解调器</a:t>
              </a:r>
              <a:endParaRPr lang="zh-CN" altLang="en-US" dirty="0">
                <a:solidFill>
                  <a:schemeClr val="tx1"/>
                </a:solidFill>
                <a:latin typeface="Microsoft YaHei" charset="-122"/>
                <a:ea typeface="Microsoft YaHei" charset="-122"/>
                <a:cs typeface="Microsoft YaHei" charset="-122"/>
              </a:endParaRPr>
            </a:p>
          </p:txBody>
        </p:sp>
        <p:cxnSp>
          <p:nvCxnSpPr>
            <p:cNvPr id="21" name="直接箭头连接符 18"/>
            <p:cNvCxnSpPr/>
            <p:nvPr/>
          </p:nvCxnSpPr>
          <p:spPr>
            <a:xfrm>
              <a:off x="7626542" y="3771499"/>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0"/>
            <p:cNvCxnSpPr/>
            <p:nvPr/>
          </p:nvCxnSpPr>
          <p:spPr>
            <a:xfrm>
              <a:off x="8604342" y="3771497"/>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9009692" y="3237733"/>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译码</a:t>
              </a:r>
              <a:r>
                <a:rPr lang="zh-CN" altLang="en-US" dirty="0" smtClean="0">
                  <a:solidFill>
                    <a:schemeClr val="tx1"/>
                  </a:solidFill>
                  <a:latin typeface="Microsoft YaHei" charset="-122"/>
                  <a:ea typeface="Microsoft YaHei" charset="-122"/>
                  <a:cs typeface="Microsoft YaHei" charset="-122"/>
                </a:rPr>
                <a:t>器</a:t>
              </a:r>
              <a:endParaRPr lang="zh-CN" altLang="en-US" dirty="0">
                <a:solidFill>
                  <a:schemeClr val="tx1"/>
                </a:solidFill>
                <a:latin typeface="Microsoft YaHei" charset="-122"/>
                <a:ea typeface="Microsoft YaHei" charset="-122"/>
                <a:cs typeface="Microsoft YaHei" charset="-122"/>
              </a:endParaRPr>
            </a:p>
          </p:txBody>
        </p:sp>
        <p:cxnSp>
          <p:nvCxnSpPr>
            <p:cNvPr id="24" name="直接箭头连接符 22"/>
            <p:cNvCxnSpPr/>
            <p:nvPr/>
          </p:nvCxnSpPr>
          <p:spPr>
            <a:xfrm>
              <a:off x="9613643" y="3771495"/>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0018993" y="3373478"/>
              <a:ext cx="810700" cy="79603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信宿</a:t>
              </a:r>
              <a:endParaRPr lang="zh-CN" altLang="en-US" dirty="0">
                <a:solidFill>
                  <a:schemeClr val="tx1"/>
                </a:solidFill>
                <a:latin typeface="Microsoft YaHei" charset="-122"/>
                <a:ea typeface="Microsoft YaHei" charset="-122"/>
                <a:cs typeface="Microsoft YaHei" charset="-122"/>
              </a:endParaRPr>
            </a:p>
          </p:txBody>
        </p:sp>
        <p:sp>
          <p:nvSpPr>
            <p:cNvPr id="26" name="矩形 25"/>
            <p:cNvSpPr/>
            <p:nvPr/>
          </p:nvSpPr>
          <p:spPr>
            <a:xfrm>
              <a:off x="5259132" y="3474976"/>
              <a:ext cx="1301957" cy="59303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传输介质</a:t>
              </a:r>
              <a:endParaRPr lang="zh-CN" altLang="en-US" dirty="0">
                <a:solidFill>
                  <a:schemeClr val="tx1"/>
                </a:solidFill>
                <a:latin typeface="Microsoft YaHei" charset="-122"/>
                <a:ea typeface="Microsoft YaHei" charset="-122"/>
                <a:cs typeface="Microsoft YaHei" charset="-122"/>
              </a:endParaRPr>
            </a:p>
          </p:txBody>
        </p:sp>
        <p:sp>
          <p:nvSpPr>
            <p:cNvPr id="27" name="矩形 26"/>
            <p:cNvSpPr/>
            <p:nvPr/>
          </p:nvSpPr>
          <p:spPr>
            <a:xfrm>
              <a:off x="2947603" y="2286001"/>
              <a:ext cx="5859414" cy="325356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dirty="0">
                  <a:solidFill>
                    <a:schemeClr val="tx1"/>
                  </a:solidFill>
                  <a:latin typeface="Microsoft YaHei" charset="-122"/>
                  <a:ea typeface="Microsoft YaHei" charset="-122"/>
                  <a:cs typeface="Microsoft YaHei" charset="-122"/>
                </a:rPr>
                <a:t>编码</a:t>
              </a:r>
              <a:r>
                <a:rPr lang="zh-CN" altLang="en-US" dirty="0" smtClean="0">
                  <a:solidFill>
                    <a:schemeClr val="tx1"/>
                  </a:solidFill>
                  <a:latin typeface="Microsoft YaHei" charset="-122"/>
                  <a:ea typeface="Microsoft YaHei" charset="-122"/>
                  <a:cs typeface="Microsoft YaHei" charset="-122"/>
                </a:rPr>
                <a:t>信道</a:t>
              </a:r>
              <a:endParaRPr lang="zh-CN" altLang="en-US" dirty="0">
                <a:solidFill>
                  <a:schemeClr val="tx1"/>
                </a:solidFill>
                <a:latin typeface="Microsoft YaHei" charset="-122"/>
                <a:ea typeface="Microsoft YaHei" charset="-122"/>
                <a:cs typeface="Microsoft YaHei" charset="-122"/>
              </a:endParaRPr>
            </a:p>
          </p:txBody>
        </p:sp>
      </p:grpSp>
      <p:sp>
        <p:nvSpPr>
          <p:cNvPr id="28" name="矩形 27"/>
          <p:cNvSpPr/>
          <p:nvPr/>
        </p:nvSpPr>
        <p:spPr>
          <a:xfrm>
            <a:off x="1867834" y="4146712"/>
            <a:ext cx="9644222" cy="646331"/>
          </a:xfrm>
          <a:prstGeom prst="rect">
            <a:avLst/>
          </a:prstGeom>
          <a:ln>
            <a:solidFill>
              <a:schemeClr val="tx1"/>
            </a:solidFill>
          </a:ln>
        </p:spPr>
        <p:txBody>
          <a:bodyPr wrap="square">
            <a:spAutoFit/>
          </a:bodyPr>
          <a:lstStyle/>
          <a:p>
            <a:pPr>
              <a:lnSpc>
                <a:spcPct val="150000"/>
              </a:lnSpc>
            </a:pPr>
            <a:r>
              <a:rPr lang="zh-CN" altLang="en-US" sz="2400" dirty="0">
                <a:latin typeface="Microsoft YaHei" charset="-122"/>
                <a:ea typeface="Microsoft YaHei" charset="-122"/>
                <a:cs typeface="Microsoft YaHei" charset="-122"/>
              </a:rPr>
              <a:t>编码</a:t>
            </a:r>
            <a:r>
              <a:rPr lang="zh-CN" altLang="en-US" sz="2400" dirty="0" smtClean="0">
                <a:latin typeface="Microsoft YaHei" charset="-122"/>
                <a:ea typeface="Microsoft YaHei" charset="-122"/>
                <a:cs typeface="Microsoft YaHei" charset="-122"/>
              </a:rPr>
              <a:t>信道：数字</a:t>
            </a:r>
            <a:r>
              <a:rPr lang="zh-CN" altLang="en-US" sz="2400" dirty="0">
                <a:latin typeface="Microsoft YaHei" charset="-122"/>
                <a:ea typeface="Microsoft YaHei" charset="-122"/>
                <a:cs typeface="Microsoft YaHei" charset="-122"/>
              </a:rPr>
              <a:t>信号由编码器</a:t>
            </a:r>
            <a:r>
              <a:rPr lang="zh-CN" altLang="en-US" sz="2400" dirty="0">
                <a:solidFill>
                  <a:srgbClr val="FF0000"/>
                </a:solidFill>
                <a:latin typeface="Microsoft YaHei" charset="-122"/>
                <a:ea typeface="Microsoft YaHei" charset="-122"/>
                <a:cs typeface="Microsoft YaHei" charset="-122"/>
              </a:rPr>
              <a:t>输出端</a:t>
            </a:r>
            <a:r>
              <a:rPr lang="zh-CN" altLang="en-US" sz="2400" dirty="0">
                <a:latin typeface="Microsoft YaHei" charset="-122"/>
                <a:ea typeface="Microsoft YaHei" charset="-122"/>
                <a:cs typeface="Microsoft YaHei" charset="-122"/>
              </a:rPr>
              <a:t>传输到译码器</a:t>
            </a:r>
            <a:r>
              <a:rPr lang="zh-CN" altLang="en-US" sz="2400" dirty="0">
                <a:solidFill>
                  <a:srgbClr val="FF0000"/>
                </a:solidFill>
                <a:latin typeface="Microsoft YaHei" charset="-122"/>
                <a:ea typeface="Microsoft YaHei" charset="-122"/>
                <a:cs typeface="Microsoft YaHei" charset="-122"/>
              </a:rPr>
              <a:t>输入端</a:t>
            </a:r>
            <a:r>
              <a:rPr lang="zh-CN" altLang="en-US" sz="2400" dirty="0">
                <a:latin typeface="Microsoft YaHei" charset="-122"/>
                <a:ea typeface="Microsoft YaHei" charset="-122"/>
                <a:cs typeface="Microsoft YaHei" charset="-122"/>
              </a:rPr>
              <a:t>经过的部分。</a:t>
            </a:r>
            <a:endParaRPr lang="en-US" altLang="zh-CN" sz="2400" dirty="0">
              <a:latin typeface="Microsoft YaHei" charset="-122"/>
              <a:ea typeface="Microsoft YaHei" charset="-122"/>
              <a:cs typeface="Microsoft YaHei" charset="-122"/>
            </a:endParaRPr>
          </a:p>
        </p:txBody>
      </p:sp>
      <p:sp>
        <p:nvSpPr>
          <p:cNvPr id="29" name="矩形 28"/>
          <p:cNvSpPr/>
          <p:nvPr/>
        </p:nvSpPr>
        <p:spPr>
          <a:xfrm>
            <a:off x="1867834" y="4934521"/>
            <a:ext cx="9644222" cy="581057"/>
          </a:xfrm>
          <a:prstGeom prst="rect">
            <a:avLst/>
          </a:prstGeom>
          <a:ln>
            <a:solidFill>
              <a:schemeClr val="tx1"/>
            </a:solidFill>
          </a:ln>
        </p:spPr>
        <p:txBody>
          <a:bodyPr wrap="square">
            <a:spAutoFit/>
          </a:bodyPr>
          <a:lstStyle/>
          <a:p>
            <a:pPr>
              <a:lnSpc>
                <a:spcPct val="150000"/>
              </a:lnSpc>
            </a:pPr>
            <a:r>
              <a:rPr lang="zh-CN" altLang="en-US" sz="2400" dirty="0">
                <a:latin typeface="Microsoft YaHei" charset="-122"/>
                <a:ea typeface="Microsoft YaHei" charset="-122"/>
                <a:cs typeface="Microsoft YaHei" charset="-122"/>
              </a:rPr>
              <a:t>调制信道：从调制器的</a:t>
            </a:r>
            <a:r>
              <a:rPr lang="zh-CN" altLang="en-US" sz="2400" dirty="0">
                <a:solidFill>
                  <a:srgbClr val="FF0000"/>
                </a:solidFill>
                <a:latin typeface="Microsoft YaHei" charset="-122"/>
                <a:ea typeface="Microsoft YaHei" charset="-122"/>
                <a:cs typeface="Microsoft YaHei" charset="-122"/>
              </a:rPr>
              <a:t>输出端</a:t>
            </a:r>
            <a:r>
              <a:rPr lang="zh-CN" altLang="en-US" sz="2400" dirty="0">
                <a:latin typeface="Microsoft YaHei" charset="-122"/>
                <a:ea typeface="Microsoft YaHei" charset="-122"/>
                <a:cs typeface="Microsoft YaHei" charset="-122"/>
              </a:rPr>
              <a:t>传输到解调器的</a:t>
            </a:r>
            <a:r>
              <a:rPr lang="zh-CN" altLang="en-US" sz="2400" dirty="0">
                <a:solidFill>
                  <a:srgbClr val="FF0000"/>
                </a:solidFill>
                <a:latin typeface="Microsoft YaHei" charset="-122"/>
                <a:ea typeface="Microsoft YaHei" charset="-122"/>
                <a:cs typeface="Microsoft YaHei" charset="-122"/>
              </a:rPr>
              <a:t>输入端</a:t>
            </a:r>
            <a:r>
              <a:rPr lang="zh-CN" altLang="en-US" sz="2400" dirty="0">
                <a:latin typeface="Microsoft YaHei" charset="-122"/>
                <a:ea typeface="Microsoft YaHei" charset="-122"/>
                <a:cs typeface="Microsoft YaHei" charset="-122"/>
              </a:rPr>
              <a:t>经过的部分。</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616790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2580227"/>
            <a:ext cx="1925053" cy="371519"/>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信道与信道容量</a:t>
            </a:r>
            <a:endParaRPr kumimoji="1" lang="zh-CN" altLang="en-US" dirty="0">
              <a:latin typeface="Microsoft YaHei" charset="-122"/>
              <a:ea typeface="Microsoft YaHei" charset="-122"/>
              <a:cs typeface="Microsoft YaHei" charset="-122"/>
            </a:endParaRPr>
          </a:p>
        </p:txBody>
      </p:sp>
      <p:sp>
        <p:nvSpPr>
          <p:cNvPr id="6" name="左大括号 5"/>
          <p:cNvSpPr/>
          <p:nvPr/>
        </p:nvSpPr>
        <p:spPr>
          <a:xfrm>
            <a:off x="1897864" y="1736471"/>
            <a:ext cx="548640" cy="205903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9" name="文本框 8"/>
          <p:cNvSpPr txBox="1"/>
          <p:nvPr/>
        </p:nvSpPr>
        <p:spPr>
          <a:xfrm>
            <a:off x="2335506" y="1363964"/>
            <a:ext cx="2008862" cy="2585323"/>
          </a:xfrm>
          <a:prstGeom prst="rect">
            <a:avLst/>
          </a:prstGeom>
          <a:noFill/>
        </p:spPr>
        <p:txBody>
          <a:bodyPr wrap="square" rtlCol="0">
            <a:spAutoFit/>
          </a:bodyPr>
          <a:lstStyle/>
          <a:p>
            <a:pPr>
              <a:lnSpc>
                <a:spcPct val="300000"/>
              </a:lnSpc>
            </a:pPr>
            <a:r>
              <a:rPr kumimoji="1" lang="zh-CN" altLang="en-US" dirty="0" smtClean="0">
                <a:latin typeface="Microsoft YaHei" charset="-122"/>
                <a:ea typeface="Microsoft YaHei" charset="-122"/>
                <a:cs typeface="Microsoft YaHei" charset="-122"/>
              </a:rPr>
              <a:t>信道分类与模型</a:t>
            </a:r>
            <a:endParaRPr kumimoji="1" lang="en-US" altLang="zh-CN" dirty="0" smtClean="0">
              <a:latin typeface="Microsoft YaHei" charset="-122"/>
              <a:ea typeface="Microsoft YaHei" charset="-122"/>
              <a:cs typeface="Microsoft YaHei" charset="-122"/>
            </a:endParaRPr>
          </a:p>
          <a:p>
            <a:pPr>
              <a:lnSpc>
                <a:spcPct val="300000"/>
              </a:lnSpc>
            </a:pPr>
            <a:r>
              <a:rPr kumimoji="1" lang="zh-CN" altLang="en-US" dirty="0" smtClean="0">
                <a:solidFill>
                  <a:srgbClr val="FF0000"/>
                </a:solidFill>
                <a:latin typeface="Microsoft YaHei" charset="-122"/>
                <a:ea typeface="Microsoft YaHei" charset="-122"/>
                <a:cs typeface="Microsoft YaHei" charset="-122"/>
              </a:rPr>
              <a:t>信道传输特性</a:t>
            </a:r>
            <a:endParaRPr kumimoji="1" lang="en-US" altLang="zh-CN" dirty="0" smtClean="0">
              <a:solidFill>
                <a:srgbClr val="FF0000"/>
              </a:solidFill>
              <a:latin typeface="Microsoft YaHei" charset="-122"/>
              <a:ea typeface="Microsoft YaHei" charset="-122"/>
              <a:cs typeface="Microsoft YaHei" charset="-122"/>
            </a:endParaRPr>
          </a:p>
          <a:p>
            <a:pPr>
              <a:lnSpc>
                <a:spcPct val="300000"/>
              </a:lnSpc>
            </a:pPr>
            <a:r>
              <a:rPr kumimoji="1" lang="zh-CN" altLang="en-US" dirty="0" smtClean="0">
                <a:latin typeface="Microsoft YaHei" charset="-122"/>
                <a:ea typeface="Microsoft YaHei" charset="-122"/>
                <a:cs typeface="Microsoft YaHei" charset="-122"/>
              </a:rPr>
              <a:t>信道容量</a:t>
            </a:r>
            <a:endParaRPr kumimoji="1" lang="zh-CN" altLang="en-US" dirty="0">
              <a:latin typeface="Microsoft YaHei" charset="-122"/>
              <a:ea typeface="Microsoft YaHei" charset="-122"/>
              <a:cs typeface="Microsoft YaHei" charset="-122"/>
            </a:endParaRPr>
          </a:p>
        </p:txBody>
      </p:sp>
      <p:sp>
        <p:nvSpPr>
          <p:cNvPr id="7" name="TextBox 5"/>
          <p:cNvSpPr txBox="1"/>
          <p:nvPr/>
        </p:nvSpPr>
        <p:spPr>
          <a:xfrm>
            <a:off x="4475746" y="3395289"/>
            <a:ext cx="7331243" cy="553998"/>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恒定参数信道</a:t>
            </a:r>
            <a:r>
              <a:rPr lang="en-US" altLang="zh-CN"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恒参信道</a:t>
            </a:r>
            <a:r>
              <a:rPr lang="en-US" altLang="zh-CN"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：信号通过信道发生畸变和</a:t>
            </a:r>
            <a:r>
              <a:rPr lang="zh-CN" altLang="en-US" sz="2000" dirty="0" smtClean="0">
                <a:solidFill>
                  <a:srgbClr val="FF0000"/>
                </a:solidFill>
                <a:latin typeface="Microsoft YaHei" charset="-122"/>
                <a:ea typeface="Microsoft YaHei" charset="-122"/>
                <a:cs typeface="Microsoft YaHei" charset="-122"/>
              </a:rPr>
              <a:t>时间无关</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p:txBody>
      </p:sp>
      <p:sp>
        <p:nvSpPr>
          <p:cNvPr id="2" name="矩形 1"/>
          <p:cNvSpPr/>
          <p:nvPr/>
        </p:nvSpPr>
        <p:spPr>
          <a:xfrm>
            <a:off x="4475746" y="1336447"/>
            <a:ext cx="7716253" cy="499624"/>
          </a:xfrm>
          <a:prstGeom prst="rect">
            <a:avLst/>
          </a:prstGeom>
          <a:ln>
            <a:solidFill>
              <a:schemeClr val="tx1"/>
            </a:solidFill>
          </a:ln>
        </p:spPr>
        <p:txBody>
          <a:bodyPr wrap="square">
            <a:spAutoFit/>
          </a:bodyPr>
          <a:lstStyle/>
          <a:p>
            <a:pPr>
              <a:lnSpc>
                <a:spcPct val="150000"/>
              </a:lnSpc>
            </a:pPr>
            <a:r>
              <a:rPr lang="zh-CN" altLang="en-US" sz="2000" dirty="0">
                <a:latin typeface="Microsoft YaHei" charset="-122"/>
                <a:ea typeface="Microsoft YaHei" charset="-122"/>
                <a:cs typeface="Microsoft YaHei" charset="-122"/>
              </a:rPr>
              <a:t>随机参数信道</a:t>
            </a:r>
            <a:r>
              <a:rPr lang="en-US" altLang="zh-CN" sz="2000" dirty="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随参信道</a:t>
            </a:r>
            <a:r>
              <a:rPr lang="en-US" altLang="zh-CN" sz="2000" dirty="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：信号通过信道发生畸变是</a:t>
            </a:r>
            <a:r>
              <a:rPr lang="zh-CN" altLang="en-US" sz="2000" dirty="0">
                <a:solidFill>
                  <a:srgbClr val="FF0000"/>
                </a:solidFill>
                <a:latin typeface="Microsoft YaHei" charset="-122"/>
                <a:ea typeface="Microsoft YaHei" charset="-122"/>
                <a:cs typeface="Microsoft YaHei" charset="-122"/>
              </a:rPr>
              <a:t>时变的</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p:txBody>
      </p:sp>
      <p:sp>
        <p:nvSpPr>
          <p:cNvPr id="8" name="左大括号 7"/>
          <p:cNvSpPr/>
          <p:nvPr/>
        </p:nvSpPr>
        <p:spPr>
          <a:xfrm>
            <a:off x="3927106" y="1709412"/>
            <a:ext cx="548640" cy="205903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937723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2580227"/>
            <a:ext cx="1925053" cy="371519"/>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信道与信道容量</a:t>
            </a:r>
            <a:endParaRPr kumimoji="1" lang="zh-CN" altLang="en-US" dirty="0">
              <a:latin typeface="Microsoft YaHei" charset="-122"/>
              <a:ea typeface="Microsoft YaHei" charset="-122"/>
              <a:cs typeface="Microsoft YaHei" charset="-122"/>
            </a:endParaRPr>
          </a:p>
        </p:txBody>
      </p:sp>
      <p:sp>
        <p:nvSpPr>
          <p:cNvPr id="6" name="左大括号 5"/>
          <p:cNvSpPr/>
          <p:nvPr/>
        </p:nvSpPr>
        <p:spPr>
          <a:xfrm>
            <a:off x="1897864" y="1736471"/>
            <a:ext cx="548640" cy="205903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9" name="文本框 8"/>
          <p:cNvSpPr txBox="1"/>
          <p:nvPr/>
        </p:nvSpPr>
        <p:spPr>
          <a:xfrm>
            <a:off x="2335506" y="1363964"/>
            <a:ext cx="2008862" cy="2585323"/>
          </a:xfrm>
          <a:prstGeom prst="rect">
            <a:avLst/>
          </a:prstGeom>
          <a:noFill/>
        </p:spPr>
        <p:txBody>
          <a:bodyPr wrap="square" rtlCol="0">
            <a:spAutoFit/>
          </a:bodyPr>
          <a:lstStyle/>
          <a:p>
            <a:pPr>
              <a:lnSpc>
                <a:spcPct val="300000"/>
              </a:lnSpc>
            </a:pPr>
            <a:r>
              <a:rPr kumimoji="1" lang="zh-CN" altLang="en-US" dirty="0" smtClean="0">
                <a:latin typeface="Microsoft YaHei" charset="-122"/>
                <a:ea typeface="Microsoft YaHei" charset="-122"/>
                <a:cs typeface="Microsoft YaHei" charset="-122"/>
              </a:rPr>
              <a:t>信道分类与模型</a:t>
            </a:r>
            <a:endParaRPr kumimoji="1" lang="en-US" altLang="zh-CN" dirty="0" smtClean="0">
              <a:latin typeface="Microsoft YaHei" charset="-122"/>
              <a:ea typeface="Microsoft YaHei" charset="-122"/>
              <a:cs typeface="Microsoft YaHei" charset="-122"/>
            </a:endParaRPr>
          </a:p>
          <a:p>
            <a:pPr>
              <a:lnSpc>
                <a:spcPct val="300000"/>
              </a:lnSpc>
            </a:pPr>
            <a:r>
              <a:rPr kumimoji="1" lang="zh-CN" altLang="en-US" dirty="0" smtClean="0">
                <a:latin typeface="Microsoft YaHei" charset="-122"/>
                <a:ea typeface="Microsoft YaHei" charset="-122"/>
                <a:cs typeface="Microsoft YaHei" charset="-122"/>
              </a:rPr>
              <a:t>信道传输特性</a:t>
            </a:r>
            <a:endParaRPr kumimoji="1" lang="en-US" altLang="zh-CN" dirty="0" smtClean="0">
              <a:latin typeface="Microsoft YaHei" charset="-122"/>
              <a:ea typeface="Microsoft YaHei" charset="-122"/>
              <a:cs typeface="Microsoft YaHei" charset="-122"/>
            </a:endParaRPr>
          </a:p>
          <a:p>
            <a:pPr>
              <a:lnSpc>
                <a:spcPct val="300000"/>
              </a:lnSpc>
            </a:pPr>
            <a:r>
              <a:rPr kumimoji="1" lang="zh-CN" altLang="en-US" dirty="0" smtClean="0">
                <a:solidFill>
                  <a:srgbClr val="FF0000"/>
                </a:solidFill>
                <a:latin typeface="Microsoft YaHei" charset="-122"/>
                <a:ea typeface="Microsoft YaHei" charset="-122"/>
                <a:cs typeface="Microsoft YaHei" charset="-122"/>
              </a:rPr>
              <a:t>信道容量</a:t>
            </a:r>
            <a:endParaRPr kumimoji="1" lang="zh-CN" altLang="en-US" dirty="0">
              <a:solidFill>
                <a:srgbClr val="FF0000"/>
              </a:solidFill>
              <a:latin typeface="Microsoft YaHei" charset="-122"/>
              <a:ea typeface="Microsoft YaHei" charset="-122"/>
              <a:cs typeface="Microsoft YaHei" charset="-122"/>
            </a:endParaRPr>
          </a:p>
        </p:txBody>
      </p:sp>
      <p:sp>
        <p:nvSpPr>
          <p:cNvPr id="7" name="TextBox 4"/>
          <p:cNvSpPr txBox="1"/>
          <p:nvPr/>
        </p:nvSpPr>
        <p:spPr>
          <a:xfrm>
            <a:off x="4497242" y="1086965"/>
            <a:ext cx="6865466" cy="553998"/>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衡量</a:t>
            </a:r>
            <a:r>
              <a:rPr lang="zh-CN" altLang="en-US" sz="2000" dirty="0">
                <a:latin typeface="Microsoft YaHei" charset="-122"/>
                <a:ea typeface="Microsoft YaHei" charset="-122"/>
                <a:cs typeface="Microsoft YaHei" charset="-122"/>
              </a:rPr>
              <a:t>信道的传输能力。 </a:t>
            </a:r>
            <a:endParaRPr lang="en-US" altLang="zh-CN" sz="2000" dirty="0" smtClean="0">
              <a:latin typeface="Microsoft YaHei" charset="-122"/>
              <a:ea typeface="Microsoft YaHei" charset="-122"/>
              <a:cs typeface="Microsoft YaHei" charset="-122"/>
            </a:endParaRPr>
          </a:p>
        </p:txBody>
      </p:sp>
      <p:sp>
        <p:nvSpPr>
          <p:cNvPr id="8" name="左大括号 7"/>
          <p:cNvSpPr/>
          <p:nvPr/>
        </p:nvSpPr>
        <p:spPr>
          <a:xfrm>
            <a:off x="3934836" y="1363964"/>
            <a:ext cx="399848" cy="4890497"/>
          </a:xfrm>
          <a:prstGeom prst="leftBrace">
            <a:avLst>
              <a:gd name="adj1" fmla="val 8333"/>
              <a:gd name="adj2" fmla="val 46246"/>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4497242" y="1859124"/>
            <a:ext cx="6865466" cy="1885884"/>
          </a:xfrm>
          <a:prstGeom prst="rect">
            <a:avLst/>
          </a:prstGeom>
          <a:ln>
            <a:solidFill>
              <a:schemeClr val="tx1"/>
            </a:solidFill>
          </a:ln>
        </p:spPr>
      </p:pic>
      <p:pic>
        <p:nvPicPr>
          <p:cNvPr id="3" name="图片 2"/>
          <p:cNvPicPr>
            <a:picLocks noChangeAspect="1"/>
          </p:cNvPicPr>
          <p:nvPr/>
        </p:nvPicPr>
        <p:blipFill>
          <a:blip r:embed="rId4"/>
          <a:stretch>
            <a:fillRect/>
          </a:stretch>
        </p:blipFill>
        <p:spPr>
          <a:xfrm>
            <a:off x="4497242" y="3963169"/>
            <a:ext cx="6865466" cy="2382492"/>
          </a:xfrm>
          <a:prstGeom prst="rect">
            <a:avLst/>
          </a:prstGeom>
          <a:ln>
            <a:solidFill>
              <a:schemeClr val="tx1"/>
            </a:solidFill>
          </a:ln>
        </p:spPr>
      </p:pic>
    </p:spTree>
    <p:extLst>
      <p:ext uri="{BB962C8B-B14F-4D97-AF65-F5344CB8AC3E}">
        <p14:creationId xmlns:p14="http://schemas.microsoft.com/office/powerpoint/2010/main" val="15304824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985565" y="757819"/>
            <a:ext cx="8552573" cy="1200329"/>
          </a:xfrm>
          <a:prstGeom prst="rect">
            <a:avLst/>
          </a:prstGeom>
        </p:spPr>
        <p:txBody>
          <a:bodyPr wrap="square">
            <a:spAutoFit/>
          </a:bodyPr>
          <a:lstStyle/>
          <a:p>
            <a:pPr>
              <a:lnSpc>
                <a:spcPct val="150000"/>
              </a:lnSpc>
            </a:pPr>
            <a:r>
              <a:rPr lang="zh-CN" altLang="en-US" sz="2400" dirty="0" smtClean="0">
                <a:latin typeface="Microsoft YaHei" charset="-122"/>
                <a:ea typeface="Microsoft YaHei" charset="-122"/>
                <a:cs typeface="Microsoft YaHei" charset="-122"/>
              </a:rPr>
              <a:t>信</a:t>
            </a:r>
            <a:r>
              <a:rPr lang="zh-CN" altLang="en-US" sz="2400" dirty="0">
                <a:latin typeface="Microsoft YaHei" charset="-122"/>
                <a:ea typeface="Microsoft YaHei" charset="-122"/>
                <a:cs typeface="Microsoft YaHei" charset="-122"/>
              </a:rPr>
              <a:t>噪比的单位为功率，但是题目</a:t>
            </a:r>
            <a:r>
              <a:rPr lang="zh-CN" altLang="en-US" sz="2400" dirty="0" smtClean="0">
                <a:latin typeface="Microsoft YaHei" charset="-122"/>
                <a:ea typeface="Microsoft YaHei" charset="-122"/>
                <a:cs typeface="Microsoft YaHei" charset="-122"/>
              </a:rPr>
              <a:t>中一般给到的是分贝</a:t>
            </a:r>
            <a:r>
              <a:rPr lang="en-US" altLang="zh-CN" sz="2400" dirty="0" smtClean="0">
                <a:latin typeface="Microsoft YaHei" charset="-122"/>
                <a:ea typeface="Microsoft YaHei" charset="-122"/>
                <a:cs typeface="Microsoft YaHei" charset="-122"/>
              </a:rPr>
              <a:t>(dB)</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分贝和功率的换算公式：</a:t>
            </a:r>
            <a:endParaRPr lang="zh-CN" altLang="en-US" sz="2400" dirty="0">
              <a:latin typeface="Microsoft YaHei" charset="-122"/>
              <a:ea typeface="Microsoft YaHei" charset="-122"/>
              <a:cs typeface="Microsoft YaHei" charset="-122"/>
            </a:endParaRPr>
          </a:p>
        </p:txBody>
      </p:sp>
      <mc:AlternateContent xmlns:mc="http://schemas.openxmlformats.org/markup-compatibility/2006">
        <mc:Choice xmlns:a14="http://schemas.microsoft.com/office/drawing/2010/main" Requires="a14">
          <p:sp>
            <p:nvSpPr>
              <p:cNvPr id="15" name="矩形 14"/>
              <p:cNvSpPr/>
              <p:nvPr/>
            </p:nvSpPr>
            <p:spPr>
              <a:xfrm>
                <a:off x="1924039" y="2259088"/>
                <a:ext cx="4498347" cy="603242"/>
              </a:xfrm>
              <a:prstGeom prst="rect">
                <a:avLst/>
              </a:prstGeom>
            </p:spPr>
            <p:txBody>
              <a:bodyPr wrap="none">
                <a:spAutoFit/>
              </a:bodyPr>
              <a:lstStyle/>
              <a:p>
                <a:pPr algn="ctr">
                  <a:lnSpc>
                    <a:spcPts val="3700"/>
                  </a:lnSpc>
                </a:pPr>
                <a:r>
                  <a:rPr lang="zh-CN" altLang="en-US" sz="2800" dirty="0">
                    <a:latin typeface="Microsoft YaHei" charset="-122"/>
                    <a:ea typeface="Microsoft YaHei" charset="-122"/>
                    <a:cs typeface="Microsoft YaHei" charset="-122"/>
                  </a:rPr>
                  <a:t>（</a:t>
                </a:r>
                <a14:m>
                  <m:oMath xmlns:m="http://schemas.openxmlformats.org/officeDocument/2006/math">
                    <m:f>
                      <m:fPr>
                        <m:ctrlPr>
                          <a:rPr lang="en-US" altLang="zh-CN" sz="2800" i="1">
                            <a:latin typeface="Cambria Math" charset="0"/>
                            <a:ea typeface="Microsoft YaHei" charset="-122"/>
                            <a:cs typeface="Microsoft YaHei" charset="-122"/>
                          </a:rPr>
                        </m:ctrlPr>
                      </m:fPr>
                      <m:num>
                        <m:r>
                          <a:rPr lang="en-US" altLang="zh-CN" sz="2800" i="1">
                            <a:latin typeface="Cambria Math" charset="0"/>
                            <a:ea typeface="Microsoft YaHei" charset="-122"/>
                            <a:cs typeface="Microsoft YaHei" charset="-122"/>
                          </a:rPr>
                          <m:t>𝑆</m:t>
                        </m:r>
                      </m:num>
                      <m:den>
                        <m:r>
                          <a:rPr lang="en-US" altLang="zh-CN" sz="2800" i="1">
                            <a:latin typeface="Cambria Math" charset="0"/>
                            <a:ea typeface="Microsoft YaHei" charset="-122"/>
                            <a:cs typeface="Microsoft YaHei" charset="-122"/>
                          </a:rPr>
                          <m:t>𝑁</m:t>
                        </m:r>
                      </m:den>
                    </m:f>
                  </m:oMath>
                </a14:m>
                <a:r>
                  <a:rPr lang="zh-CN" altLang="en-US" sz="2800" dirty="0" smtClean="0">
                    <a:latin typeface="Microsoft YaHei" charset="-122"/>
                    <a:ea typeface="Microsoft YaHei" charset="-122"/>
                    <a:cs typeface="Microsoft YaHei" charset="-122"/>
                  </a:rPr>
                  <a:t>）</a:t>
                </a:r>
                <a:r>
                  <a:rPr lang="en-US" altLang="zh-CN" sz="2800" baseline="-25000" dirty="0" smtClean="0">
                    <a:latin typeface="Microsoft YaHei" charset="-122"/>
                    <a:ea typeface="Microsoft YaHei" charset="-122"/>
                    <a:cs typeface="Microsoft YaHei" charset="-122"/>
                  </a:rPr>
                  <a:t>dB </a:t>
                </a:r>
                <a:r>
                  <a:rPr lang="en-US" altLang="zh-CN" sz="2800" dirty="0" smtClean="0">
                    <a:latin typeface="Microsoft YaHei" charset="-122"/>
                    <a:ea typeface="Microsoft YaHei" charset="-122"/>
                    <a:cs typeface="Microsoft YaHei" charset="-122"/>
                  </a:rPr>
                  <a:t>= 10log</a:t>
                </a:r>
                <a:r>
                  <a:rPr lang="en-US" altLang="zh-CN" sz="2800" baseline="-25000" dirty="0" smtClean="0">
                    <a:latin typeface="Microsoft YaHei" charset="-122"/>
                    <a:ea typeface="Microsoft YaHei" charset="-122"/>
                    <a:cs typeface="Microsoft YaHei" charset="-122"/>
                  </a:rPr>
                  <a:t>10</a:t>
                </a:r>
                <a:r>
                  <a:rPr lang="zh-CN" altLang="en-US" sz="2800" dirty="0" smtClean="0">
                    <a:latin typeface="Microsoft YaHei" charset="-122"/>
                    <a:ea typeface="Microsoft YaHei" charset="-122"/>
                    <a:cs typeface="Microsoft YaHei" charset="-122"/>
                  </a:rPr>
                  <a:t>（</a:t>
                </a:r>
                <a14:m>
                  <m:oMath xmlns:m="http://schemas.openxmlformats.org/officeDocument/2006/math">
                    <m:f>
                      <m:fPr>
                        <m:ctrlPr>
                          <a:rPr lang="en-US" altLang="zh-CN" sz="2800" i="1">
                            <a:latin typeface="Cambria Math" charset="0"/>
                            <a:ea typeface="Microsoft YaHei" charset="-122"/>
                            <a:cs typeface="Microsoft YaHei" charset="-122"/>
                          </a:rPr>
                        </m:ctrlPr>
                      </m:fPr>
                      <m:num>
                        <m:r>
                          <a:rPr lang="en-US" altLang="zh-CN" sz="2800" i="1">
                            <a:latin typeface="Cambria Math" charset="0"/>
                            <a:ea typeface="Microsoft YaHei" charset="-122"/>
                            <a:cs typeface="Microsoft YaHei" charset="-122"/>
                          </a:rPr>
                          <m:t>𝑆</m:t>
                        </m:r>
                      </m:num>
                      <m:den>
                        <m:r>
                          <a:rPr lang="en-US" altLang="zh-CN" sz="2800" i="1">
                            <a:latin typeface="Cambria Math" charset="0"/>
                            <a:ea typeface="Microsoft YaHei" charset="-122"/>
                            <a:cs typeface="Microsoft YaHei" charset="-122"/>
                          </a:rPr>
                          <m:t>𝑁</m:t>
                        </m:r>
                      </m:den>
                    </m:f>
                  </m:oMath>
                </a14:m>
                <a:r>
                  <a:rPr lang="zh-CN" altLang="en-US" sz="2800" dirty="0" smtClean="0">
                    <a:latin typeface="Microsoft YaHei" charset="-122"/>
                    <a:ea typeface="Microsoft YaHei" charset="-122"/>
                    <a:cs typeface="Microsoft YaHei" charset="-122"/>
                  </a:rPr>
                  <a:t>）</a:t>
                </a:r>
                <a:r>
                  <a:rPr lang="zh-CN" altLang="en-US" sz="2800" baseline="-25000" dirty="0" smtClean="0">
                    <a:latin typeface="Microsoft YaHei" charset="-122"/>
                    <a:ea typeface="Microsoft YaHei" charset="-122"/>
                    <a:cs typeface="Microsoft YaHei" charset="-122"/>
                  </a:rPr>
                  <a:t>功率</a:t>
                </a:r>
                <a:endParaRPr lang="en-US" altLang="zh-CN" sz="2800" baseline="-25000" dirty="0">
                  <a:latin typeface="Microsoft YaHei" charset="-122"/>
                  <a:ea typeface="Microsoft YaHei" charset="-122"/>
                  <a:cs typeface="Microsoft YaHei" charset="-122"/>
                </a:endParaRPr>
              </a:p>
            </p:txBody>
          </p:sp>
        </mc:Choice>
        <mc:Fallback>
          <p:sp>
            <p:nvSpPr>
              <p:cNvPr id="15" name="矩形 14"/>
              <p:cNvSpPr>
                <a:spLocks noRot="1" noChangeAspect="1" noMove="1" noResize="1" noEditPoints="1" noAdjustHandles="1" noChangeArrowheads="1" noChangeShapeType="1" noTextEdit="1"/>
              </p:cNvSpPr>
              <p:nvPr/>
            </p:nvSpPr>
            <p:spPr>
              <a:xfrm>
                <a:off x="1924039" y="2259088"/>
                <a:ext cx="4498347" cy="603242"/>
              </a:xfrm>
              <a:prstGeom prst="rect">
                <a:avLst/>
              </a:prstGeom>
              <a:blipFill rotWithShape="0">
                <a:blip r:embed="rId3"/>
                <a:stretch>
                  <a:fillRect l="-2439" t="-14141" r="-678" b="-11111"/>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1924039" y="3532239"/>
            <a:ext cx="5054600" cy="2019300"/>
          </a:xfrm>
          <a:prstGeom prst="rect">
            <a:avLst/>
          </a:prstGeom>
        </p:spPr>
      </p:pic>
    </p:spTree>
    <p:extLst>
      <p:ext uri="{BB962C8B-B14F-4D97-AF65-F5344CB8AC3E}">
        <p14:creationId xmlns:p14="http://schemas.microsoft.com/office/powerpoint/2010/main" val="4699073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833" y="1335989"/>
            <a:ext cx="11970167" cy="2862322"/>
          </a:xfrm>
          <a:prstGeom prst="rect">
            <a:avLst/>
          </a:prstGeom>
          <a:noFill/>
        </p:spPr>
        <p:txBody>
          <a:bodyPr wrap="square" rtlCol="0">
            <a:spAutoFit/>
          </a:bodyPr>
          <a:lstStyle/>
          <a:p>
            <a:pPr>
              <a:lnSpc>
                <a:spcPct val="150000"/>
              </a:lnSpc>
            </a:pPr>
            <a:r>
              <a:rPr lang="zh-CN" altLang="en-US" sz="2400" dirty="0" smtClean="0">
                <a:solidFill>
                  <a:schemeClr val="bg1"/>
                </a:solidFill>
                <a:latin typeface="Microsoft YaHei" charset="-122"/>
                <a:ea typeface="Microsoft YaHei" charset="-122"/>
                <a:cs typeface="Microsoft YaHei" charset="-122"/>
              </a:rPr>
              <a:t>两类链路：</a:t>
            </a:r>
          </a:p>
          <a:p>
            <a:pPr>
              <a:lnSpc>
                <a:spcPct val="150000"/>
              </a:lnSpc>
            </a:pPr>
            <a:r>
              <a:rPr lang="zh-CN" altLang="en-US" sz="2400" dirty="0" smtClean="0">
                <a:solidFill>
                  <a:schemeClr val="bg1"/>
                </a:solidFill>
                <a:latin typeface="Microsoft YaHei" charset="-122"/>
                <a:ea typeface="Microsoft YaHei" charset="-122"/>
                <a:cs typeface="Microsoft YaHei" charset="-122"/>
              </a:rPr>
              <a:t>点对点信道：一对一通信方式，信道被双方独享。</a:t>
            </a:r>
            <a:endParaRPr lang="en-US" altLang="zh-CN" sz="2400" dirty="0" smtClean="0">
              <a:solidFill>
                <a:schemeClr val="bg1"/>
              </a:solidFill>
              <a:latin typeface="Microsoft YaHei" charset="-122"/>
              <a:ea typeface="Microsoft YaHei" charset="-122"/>
              <a:cs typeface="Microsoft YaHei" charset="-122"/>
            </a:endParaRPr>
          </a:p>
          <a:p>
            <a:pPr>
              <a:lnSpc>
                <a:spcPct val="150000"/>
              </a:lnSpc>
            </a:pPr>
            <a:r>
              <a:rPr lang="zh-CN" altLang="en-US" sz="2400" dirty="0">
                <a:solidFill>
                  <a:schemeClr val="bg1"/>
                </a:solidFill>
                <a:latin typeface="Microsoft YaHei" charset="-122"/>
                <a:ea typeface="Microsoft YaHei" charset="-122"/>
                <a:cs typeface="Microsoft YaHei" charset="-122"/>
              </a:rPr>
              <a:t> </a:t>
            </a:r>
            <a:r>
              <a:rPr lang="zh-CN" altLang="en-US" sz="2400" dirty="0" smtClean="0">
                <a:solidFill>
                  <a:schemeClr val="bg1"/>
                </a:solidFill>
                <a:latin typeface="Microsoft YaHei" charset="-122"/>
                <a:ea typeface="Microsoft YaHei" charset="-122"/>
                <a:cs typeface="Microsoft YaHei" charset="-122"/>
              </a:rPr>
              <a:t>                （例如，拨号上网）</a:t>
            </a:r>
          </a:p>
          <a:p>
            <a:pPr>
              <a:lnSpc>
                <a:spcPct val="150000"/>
              </a:lnSpc>
            </a:pPr>
            <a:r>
              <a:rPr lang="zh-CN" altLang="en-US" sz="2400" dirty="0" smtClean="0">
                <a:latin typeface="Microsoft YaHei" charset="-122"/>
                <a:ea typeface="Microsoft YaHei" charset="-122"/>
                <a:cs typeface="Microsoft YaHei" charset="-122"/>
              </a:rPr>
              <a:t>广播信道（共享介质）：一对多通信方式，信道上连接的点很多，信道被结点共享。</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（例如</a:t>
            </a:r>
            <a:r>
              <a:rPr lang="zh-CN" altLang="en-US" sz="2400" dirty="0" smtClean="0">
                <a:latin typeface="Microsoft YaHei" charset="-122"/>
                <a:ea typeface="Microsoft YaHei" charset="-122"/>
                <a:cs typeface="Microsoft YaHei" charset="-122"/>
              </a:rPr>
              <a:t>，总线以太网，现在的</a:t>
            </a:r>
            <a:r>
              <a:rPr lang="en-US" altLang="zh-CN" sz="2400" dirty="0" err="1" smtClean="0">
                <a:latin typeface="Microsoft YaHei" charset="-122"/>
                <a:ea typeface="Microsoft YaHei" charset="-122"/>
                <a:cs typeface="Microsoft YaHei" charset="-122"/>
              </a:rPr>
              <a:t>WiFi</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p:sp>
        <p:nvSpPr>
          <p:cNvPr id="6" name="TextBox 4"/>
          <p:cNvSpPr txBox="1"/>
          <p:nvPr/>
        </p:nvSpPr>
        <p:spPr>
          <a:xfrm>
            <a:off x="1842087" y="4327841"/>
            <a:ext cx="7847346" cy="646331"/>
          </a:xfrm>
          <a:prstGeom prst="rect">
            <a:avLst/>
          </a:prstGeom>
          <a:noFill/>
          <a:ln>
            <a:solidFill>
              <a:schemeClr val="tx1"/>
            </a:solidFill>
          </a:ln>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两个或两个以上结点同时传输数据：</a:t>
            </a:r>
            <a:r>
              <a:rPr lang="zh-CN" altLang="en-US" sz="2400" smtClean="0">
                <a:latin typeface="Microsoft YaHei" charset="-122"/>
                <a:ea typeface="Microsoft YaHei" charset="-122"/>
                <a:cs typeface="Microsoft YaHei" charset="-122"/>
              </a:rPr>
              <a:t>冲突→接收失败！</a:t>
            </a:r>
            <a:endParaRPr lang="zh-CN" altLang="en-US" sz="2400" dirty="0">
              <a:latin typeface="Microsoft YaHei" charset="-122"/>
              <a:ea typeface="Microsoft YaHei" charset="-122"/>
              <a:cs typeface="Microsoft YaHei" charset="-122"/>
            </a:endParaRPr>
          </a:p>
        </p:txBody>
      </p:sp>
      <p:sp>
        <p:nvSpPr>
          <p:cNvPr id="4" name="下箭头 3"/>
          <p:cNvSpPr/>
          <p:nvPr/>
        </p:nvSpPr>
        <p:spPr>
          <a:xfrm>
            <a:off x="4989095" y="5103702"/>
            <a:ext cx="786063" cy="88812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7" name="矩形 6"/>
          <p:cNvSpPr/>
          <p:nvPr/>
        </p:nvSpPr>
        <p:spPr>
          <a:xfrm>
            <a:off x="1772653" y="5991830"/>
            <a:ext cx="8005010" cy="646331"/>
          </a:xfrm>
          <a:prstGeom prst="rect">
            <a:avLst/>
          </a:prstGeom>
          <a:ln>
            <a:solidFill>
              <a:schemeClr val="tx1"/>
            </a:solidFill>
          </a:ln>
        </p:spPr>
        <p:txBody>
          <a:bodyPr wrap="square">
            <a:spAutoFit/>
          </a:bodyPr>
          <a:lstStyle/>
          <a:p>
            <a:pPr>
              <a:lnSpc>
                <a:spcPct val="150000"/>
              </a:lnSpc>
            </a:pPr>
            <a:r>
              <a:rPr lang="zh-CN" altLang="en-US" sz="2400" dirty="0">
                <a:solidFill>
                  <a:srgbClr val="FF0000"/>
                </a:solidFill>
                <a:latin typeface="Microsoft YaHei" charset="-122"/>
                <a:ea typeface="Microsoft YaHei" charset="-122"/>
                <a:cs typeface="Microsoft YaHei" charset="-122"/>
              </a:rPr>
              <a:t>多路访问控制</a:t>
            </a:r>
            <a:r>
              <a:rPr lang="en-US" altLang="zh-CN" sz="2400" dirty="0">
                <a:latin typeface="Microsoft YaHei" charset="-122"/>
                <a:ea typeface="Microsoft YaHei" charset="-122"/>
                <a:cs typeface="Microsoft YaHei" charset="-122"/>
              </a:rPr>
              <a:t>(Multiple Access </a:t>
            </a:r>
            <a:r>
              <a:rPr lang="en-US" altLang="zh-CN" sz="2400" dirty="0" smtClean="0">
                <a:latin typeface="Microsoft YaHei" charset="-122"/>
                <a:ea typeface="Microsoft YaHei" charset="-122"/>
                <a:cs typeface="Microsoft YaHei" charset="-122"/>
              </a:rPr>
              <a:t>Control</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 </a:t>
            </a:r>
            <a:r>
              <a:rPr lang="en-US" altLang="zh-CN" sz="2400" dirty="0" smtClean="0">
                <a:solidFill>
                  <a:srgbClr val="FF0000"/>
                </a:solidFill>
                <a:latin typeface="Microsoft YaHei" charset="-122"/>
                <a:ea typeface="Microsoft YaHei" charset="-122"/>
                <a:cs typeface="Microsoft YaHei" charset="-122"/>
              </a:rPr>
              <a:t>MAC</a:t>
            </a:r>
            <a:r>
              <a:rPr lang="en-US" altLang="zh-CN" sz="2400" dirty="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协议</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975404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6478" y="420541"/>
            <a:ext cx="10002190"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例：已知某信道带宽为</a:t>
            </a:r>
            <a:r>
              <a:rPr lang="en-US" altLang="zh-CN" sz="2400" dirty="0" smtClean="0">
                <a:latin typeface="Microsoft YaHei" charset="-122"/>
                <a:ea typeface="Microsoft YaHei" charset="-122"/>
                <a:cs typeface="Microsoft YaHei" charset="-122"/>
              </a:rPr>
              <a:t>8kHz</a:t>
            </a:r>
            <a:r>
              <a:rPr lang="zh-CN" altLang="en-US" sz="2400" dirty="0" smtClean="0">
                <a:latin typeface="Microsoft YaHei" charset="-122"/>
                <a:ea typeface="Microsoft YaHei" charset="-122"/>
                <a:cs typeface="Microsoft YaHei" charset="-122"/>
              </a:rPr>
              <a:t>，信噪比为</a:t>
            </a:r>
            <a:r>
              <a:rPr lang="en-US" altLang="zh-CN" sz="2400" dirty="0" smtClean="0">
                <a:latin typeface="Microsoft YaHei" charset="-122"/>
                <a:ea typeface="Microsoft YaHei" charset="-122"/>
                <a:cs typeface="Microsoft YaHei" charset="-122"/>
              </a:rPr>
              <a:t>30dB</a:t>
            </a:r>
            <a:r>
              <a:rPr lang="zh-CN" altLang="en-US" sz="2400" dirty="0" smtClean="0">
                <a:latin typeface="Microsoft YaHei" charset="-122"/>
                <a:ea typeface="Microsoft YaHei" charset="-122"/>
                <a:cs typeface="Microsoft YaHei" charset="-122"/>
              </a:rPr>
              <a:t>，试求该信道的信道容量</a:t>
            </a:r>
            <a:r>
              <a:rPr lang="en-US" altLang="zh-CN" sz="2400" dirty="0" smtClean="0">
                <a:latin typeface="Microsoft YaHei" charset="-122"/>
                <a:ea typeface="Microsoft YaHei" charset="-122"/>
                <a:cs typeface="Microsoft YaHei" charset="-122"/>
              </a:rPr>
              <a:t>C</a:t>
            </a:r>
            <a:endParaRPr lang="en-US" altLang="zh-CN" sz="2400" dirty="0">
              <a:latin typeface="Microsoft YaHei" charset="-122"/>
              <a:ea typeface="Microsoft YaHei" charset="-122"/>
              <a:cs typeface="Microsoft YaHei" charset="-122"/>
            </a:endParaRPr>
          </a:p>
        </p:txBody>
      </p:sp>
      <mc:AlternateContent xmlns:mc="http://schemas.openxmlformats.org/markup-compatibility/2006">
        <mc:Choice xmlns:a14="http://schemas.microsoft.com/office/drawing/2010/main" Requires="a14">
          <p:sp>
            <p:nvSpPr>
              <p:cNvPr id="2" name="矩形 1"/>
              <p:cNvSpPr/>
              <p:nvPr/>
            </p:nvSpPr>
            <p:spPr>
              <a:xfrm>
                <a:off x="1602998" y="2125770"/>
                <a:ext cx="9674602" cy="3609450"/>
              </a:xfrm>
              <a:prstGeom prst="rect">
                <a:avLst/>
              </a:prstGeom>
            </p:spPr>
            <p:txBody>
              <a:bodyPr wrap="square">
                <a:spAutoFit/>
              </a:bodyPr>
              <a:lstStyle/>
              <a:p>
                <a:pPr>
                  <a:lnSpc>
                    <a:spcPct val="150000"/>
                  </a:lnSpc>
                </a:pPr>
                <a:r>
                  <a:rPr lang="en-US" altLang="zh-CN" sz="2400" dirty="0" smtClean="0">
                    <a:latin typeface="Microsoft YaHei" charset="-122"/>
                    <a:ea typeface="Microsoft YaHei" charset="-122"/>
                    <a:cs typeface="Microsoft YaHei" charset="-122"/>
                  </a:rPr>
                  <a:t>30=10log</a:t>
                </a:r>
                <a:r>
                  <a:rPr lang="en-US" altLang="zh-CN" sz="2400" baseline="-25000" dirty="0" smtClean="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smtClean="0">
                    <a:latin typeface="Microsoft YaHei" charset="-122"/>
                    <a:ea typeface="Microsoft YaHei" charset="-122"/>
                    <a:cs typeface="Microsoft YaHei" charset="-122"/>
                  </a:rPr>
                  <a:t>功率</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3=</a:t>
                </a:r>
                <a:r>
                  <a:rPr lang="en-US" altLang="zh-CN" sz="2400" dirty="0">
                    <a:latin typeface="Microsoft YaHei" charset="-122"/>
                    <a:ea typeface="Microsoft YaHei" charset="-122"/>
                    <a:cs typeface="Microsoft YaHei" charset="-122"/>
                  </a:rPr>
                  <a:t>log</a:t>
                </a:r>
                <a:r>
                  <a:rPr lang="en-US" altLang="zh-CN" sz="2400" baseline="-250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smtClean="0">
                    <a:latin typeface="Microsoft YaHei" charset="-122"/>
                    <a:ea typeface="Microsoft YaHei" charset="-122"/>
                    <a:cs typeface="Microsoft YaHei" charset="-122"/>
                  </a:rPr>
                  <a:t>功率     </a:t>
                </a:r>
                <a:r>
                  <a:rPr lang="en-US" altLang="zh-CN" sz="24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的</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次方为（</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r>
                  <a:rPr lang="en-US" altLang="zh-CN" sz="2400" dirty="0" smtClean="0">
                    <a:latin typeface="Microsoft YaHei" charset="-122"/>
                    <a:ea typeface="Microsoft YaHei" charset="-122"/>
                    <a:cs typeface="Microsoft YaHei" charset="-122"/>
                  </a:rPr>
                  <a:t>】</a:t>
                </a:r>
                <a:endParaRPr lang="en-US" altLang="zh-CN" sz="2400" baseline="-250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smtClean="0">
                    <a:latin typeface="Microsoft YaHei" charset="-122"/>
                    <a:ea typeface="Microsoft YaHei" charset="-122"/>
                    <a:cs typeface="Microsoft YaHei" charset="-122"/>
                  </a:rPr>
                  <a:t>功率</a:t>
                </a:r>
                <a:r>
                  <a:rPr lang="en-US" altLang="zh-CN" sz="2400" dirty="0" smtClean="0">
                    <a:latin typeface="Microsoft YaHei" charset="-122"/>
                    <a:ea typeface="Microsoft YaHei" charset="-122"/>
                    <a:cs typeface="Microsoft YaHei" charset="-122"/>
                  </a:rPr>
                  <a:t>=10</a:t>
                </a:r>
                <a:r>
                  <a:rPr lang="en-US" altLang="zh-CN" sz="2400" baseline="30000" dirty="0" smtClean="0">
                    <a:latin typeface="Microsoft YaHei" charset="-122"/>
                    <a:ea typeface="Microsoft YaHei" charset="-122"/>
                    <a:cs typeface="Microsoft YaHei" charset="-122"/>
                  </a:rPr>
                  <a:t>3</a:t>
                </a:r>
                <a:r>
                  <a:rPr lang="en-US" altLang="zh-CN" sz="2400" dirty="0" smtClean="0">
                    <a:latin typeface="Microsoft YaHei" charset="-122"/>
                    <a:ea typeface="Microsoft YaHei" charset="-122"/>
                    <a:cs typeface="Microsoft YaHei" charset="-122"/>
                  </a:rPr>
                  <a:t>=1000</a:t>
                </a:r>
              </a:p>
              <a:p>
                <a:pPr>
                  <a:lnSpc>
                    <a:spcPct val="150000"/>
                  </a:lnSpc>
                </a:pPr>
                <a:r>
                  <a:rPr lang="zh-CN" altLang="en-US" sz="2400" dirty="0">
                    <a:latin typeface="Microsoft YaHei" charset="-122"/>
                    <a:ea typeface="Microsoft YaHei" charset="-122"/>
                    <a:cs typeface="Microsoft YaHei" charset="-122"/>
                  </a:rPr>
                  <a:t>因此</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C </a:t>
                </a:r>
                <a:r>
                  <a:rPr lang="en-US" altLang="zh-CN" sz="2400" dirty="0">
                    <a:latin typeface="Microsoft YaHei" charset="-122"/>
                    <a:ea typeface="Microsoft YaHei" charset="-122"/>
                    <a:cs typeface="Microsoft YaHei" charset="-122"/>
                  </a:rPr>
                  <a:t>= Blog</a:t>
                </a:r>
                <a:r>
                  <a:rPr lang="en-US" altLang="zh-CN" sz="2400" baseline="-250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=8×10</a:t>
                </a:r>
                <a:r>
                  <a:rPr lang="en-US" altLang="zh-CN" sz="2400" baseline="30000" dirty="0">
                    <a:latin typeface="Microsoft YaHei" charset="-122"/>
                    <a:ea typeface="Microsoft YaHei" charset="-122"/>
                    <a:cs typeface="Microsoft YaHei" charset="-122"/>
                  </a:rPr>
                  <a:t>3 </a:t>
                </a:r>
                <a:r>
                  <a:rPr lang="en-US" altLang="zh-CN" sz="2400" dirty="0">
                    <a:latin typeface="Microsoft YaHei" charset="-122"/>
                    <a:ea typeface="Microsoft YaHei" charset="-122"/>
                    <a:cs typeface="Microsoft YaHei" charset="-122"/>
                  </a:rPr>
                  <a:t>log</a:t>
                </a:r>
                <a:r>
                  <a:rPr lang="en-US" altLang="zh-CN" sz="2400" baseline="-25000" dirty="0">
                    <a:latin typeface="Microsoft YaHei" charset="-122"/>
                    <a:ea typeface="Microsoft YaHei" charset="-122"/>
                    <a:cs typeface="Microsoft YaHei" charset="-122"/>
                  </a:rPr>
                  <a:t>2</a:t>
                </a:r>
                <a:r>
                  <a:rPr lang="en-US" altLang="zh-CN" sz="2400" dirty="0">
                    <a:latin typeface="Microsoft YaHei" charset="-122"/>
                    <a:ea typeface="Microsoft YaHei" charset="-122"/>
                    <a:cs typeface="Microsoft YaHei" charset="-122"/>
                  </a:rPr>
                  <a:t>(1+1000)≈80kbit/s</a:t>
                </a:r>
              </a:p>
              <a:p>
                <a:pPr>
                  <a:lnSpc>
                    <a:spcPct val="150000"/>
                  </a:lnSpc>
                </a:pPr>
                <a:endParaRPr lang="en-US" altLang="zh-CN" sz="2400" baseline="-25000" dirty="0">
                  <a:latin typeface="Microsoft YaHei" charset="-122"/>
                  <a:ea typeface="Microsoft YaHei" charset="-122"/>
                  <a:cs typeface="Microsoft YaHei" charset="-122"/>
                </a:endParaRPr>
              </a:p>
            </p:txBody>
          </p:sp>
        </mc:Choice>
        <mc:Fallback>
          <p:sp>
            <p:nvSpPr>
              <p:cNvPr id="2" name="矩形 1"/>
              <p:cNvSpPr>
                <a:spLocks noRot="1" noChangeAspect="1" noMove="1" noResize="1" noEditPoints="1" noAdjustHandles="1" noChangeArrowheads="1" noChangeShapeType="1" noTextEdit="1"/>
              </p:cNvSpPr>
              <p:nvPr/>
            </p:nvSpPr>
            <p:spPr>
              <a:xfrm>
                <a:off x="1602998" y="2125770"/>
                <a:ext cx="9674602" cy="3609450"/>
              </a:xfrm>
              <a:prstGeom prst="rect">
                <a:avLst/>
              </a:prstGeom>
              <a:blipFill rotWithShape="0">
                <a:blip r:embed="rId3"/>
                <a:stretch>
                  <a:fillRect l="-100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926478" y="1280273"/>
                <a:ext cx="4499630" cy="566822"/>
              </a:xfrm>
              <a:prstGeom prst="rect">
                <a:avLst/>
              </a:prstGeom>
            </p:spPr>
            <p:txBody>
              <a:bodyPr wrap="none">
                <a:spAutoFit/>
              </a:bodyPr>
              <a:lstStyle/>
              <a:p>
                <a:pPr algn="ctr">
                  <a:lnSpc>
                    <a:spcPts val="3700"/>
                  </a:lnSpc>
                </a:pPr>
                <a:r>
                  <a:rPr lang="zh-CN" altLang="en-US" sz="2400" smtClean="0">
                    <a:latin typeface="Microsoft YaHei" charset="-122"/>
                    <a:ea typeface="Microsoft YaHei" charset="-122"/>
                    <a:cs typeface="Microsoft YaHei" charset="-122"/>
                  </a:rPr>
                  <a:t>解：（</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smtClean="0">
                    <a:latin typeface="Microsoft YaHei" charset="-122"/>
                    <a:ea typeface="Microsoft YaHei" charset="-122"/>
                    <a:cs typeface="Microsoft YaHei" charset="-122"/>
                  </a:rPr>
                  <a:t>）</a:t>
                </a:r>
                <a:r>
                  <a:rPr lang="en-US" altLang="zh-CN" sz="2400" baseline="-25000" dirty="0" smtClean="0">
                    <a:latin typeface="Microsoft YaHei" charset="-122"/>
                    <a:ea typeface="Microsoft YaHei" charset="-122"/>
                    <a:cs typeface="Microsoft YaHei" charset="-122"/>
                  </a:rPr>
                  <a:t>dB </a:t>
                </a:r>
                <a:r>
                  <a:rPr lang="en-US" altLang="zh-CN" sz="2400" dirty="0" smtClean="0">
                    <a:latin typeface="Microsoft YaHei" charset="-122"/>
                    <a:ea typeface="Microsoft YaHei" charset="-122"/>
                    <a:cs typeface="Microsoft YaHei" charset="-122"/>
                  </a:rPr>
                  <a:t>= 10log</a:t>
                </a:r>
                <a:r>
                  <a:rPr lang="en-US" altLang="zh-CN" sz="2400" baseline="-250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smtClean="0">
                    <a:latin typeface="Microsoft YaHei" charset="-122"/>
                    <a:ea typeface="Microsoft YaHei" charset="-122"/>
                    <a:cs typeface="Microsoft YaHei" charset="-122"/>
                  </a:rPr>
                  <a:t>）</a:t>
                </a:r>
                <a:r>
                  <a:rPr lang="zh-CN" altLang="en-US" sz="2400" baseline="-25000" dirty="0" smtClean="0">
                    <a:latin typeface="Microsoft YaHei" charset="-122"/>
                    <a:ea typeface="Microsoft YaHei" charset="-122"/>
                    <a:cs typeface="Microsoft YaHei" charset="-122"/>
                  </a:rPr>
                  <a:t>功率</a:t>
                </a:r>
                <a:endParaRPr lang="en-US" altLang="zh-CN" sz="2400" baseline="-25000" dirty="0">
                  <a:latin typeface="Microsoft YaHei" charset="-122"/>
                  <a:ea typeface="Microsoft YaHei" charset="-122"/>
                  <a:cs typeface="Microsoft YaHei" charset="-122"/>
                </a:endParaRPr>
              </a:p>
            </p:txBody>
          </p:sp>
        </mc:Choice>
        <mc:Fallback>
          <p:sp>
            <p:nvSpPr>
              <p:cNvPr id="14" name="矩形 13"/>
              <p:cNvSpPr>
                <a:spLocks noRot="1" noChangeAspect="1" noMove="1" noResize="1" noEditPoints="1" noAdjustHandles="1" noChangeArrowheads="1" noChangeShapeType="1" noTextEdit="1"/>
              </p:cNvSpPr>
              <p:nvPr/>
            </p:nvSpPr>
            <p:spPr>
              <a:xfrm>
                <a:off x="926478" y="1280273"/>
                <a:ext cx="4499630" cy="566822"/>
              </a:xfrm>
              <a:prstGeom prst="rect">
                <a:avLst/>
              </a:prstGeom>
              <a:blipFill rotWithShape="0">
                <a:blip r:embed="rId4"/>
                <a:stretch>
                  <a:fillRect l="-1491" t="-2151" r="-136" b="-118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18847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3360" y="3462546"/>
            <a:ext cx="1390902" cy="461665"/>
          </a:xfrm>
          <a:prstGeom prst="rect">
            <a:avLst/>
          </a:prstGeom>
          <a:noFill/>
        </p:spPr>
        <p:txBody>
          <a:bodyPr wrap="square" rtlCol="0">
            <a:spAutoFit/>
          </a:bodyPr>
          <a:lstStyle/>
          <a:p>
            <a:r>
              <a:rPr kumimoji="1" lang="zh-CN" altLang="en-US" sz="2400" smtClean="0">
                <a:latin typeface="Microsoft YaHei" charset="-122"/>
                <a:ea typeface="Microsoft YaHei" charset="-122"/>
                <a:cs typeface="Microsoft YaHei" charset="-122"/>
              </a:rPr>
              <a:t>物理层</a:t>
            </a:r>
            <a:endParaRPr kumimoji="1" lang="zh-CN" altLang="en-US" sz="2400">
              <a:latin typeface="Microsoft YaHei" charset="-122"/>
              <a:ea typeface="Microsoft YaHei" charset="-122"/>
              <a:cs typeface="Microsoft YaHei" charset="-122"/>
            </a:endParaRPr>
          </a:p>
        </p:txBody>
      </p:sp>
      <p:sp>
        <p:nvSpPr>
          <p:cNvPr id="3" name="左大括号 2"/>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4" name="文本框 23"/>
          <p:cNvSpPr txBox="1"/>
          <p:nvPr/>
        </p:nvSpPr>
        <p:spPr>
          <a:xfrm>
            <a:off x="5658291" y="2004877"/>
            <a:ext cx="4017724" cy="3416320"/>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数据通信基础</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物理</a:t>
            </a:r>
            <a:r>
              <a:rPr kumimoji="1" lang="zh-CN" altLang="en-US" sz="2400" dirty="0" smtClean="0">
                <a:latin typeface="Microsoft YaHei" charset="-122"/>
                <a:ea typeface="Microsoft YaHei" charset="-122"/>
                <a:cs typeface="Microsoft YaHei" charset="-122"/>
              </a:rPr>
              <a:t>介质</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信道与信道容量</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solidFill>
                  <a:srgbClr val="FF0000"/>
                </a:solidFill>
                <a:latin typeface="Microsoft YaHei" charset="-122"/>
                <a:ea typeface="Microsoft YaHei" charset="-122"/>
                <a:cs typeface="Microsoft YaHei" charset="-122"/>
              </a:rPr>
              <a:t>基带传输</a:t>
            </a:r>
            <a:endParaRPr kumimoji="1" lang="en-US" altLang="zh-CN" sz="2400" dirty="0" smtClean="0">
              <a:solidFill>
                <a:srgbClr val="FF0000"/>
              </a:solidFill>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频带传输</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物理</a:t>
            </a:r>
            <a:r>
              <a:rPr kumimoji="1" lang="zh-CN" altLang="en-US" sz="2400" dirty="0">
                <a:latin typeface="Microsoft YaHei" charset="-122"/>
                <a:ea typeface="Microsoft YaHei" charset="-122"/>
                <a:cs typeface="Microsoft YaHei" charset="-122"/>
              </a:rPr>
              <a:t>层</a:t>
            </a:r>
            <a:r>
              <a:rPr kumimoji="1" lang="zh-CN" altLang="en-US" sz="2400" dirty="0" smtClean="0">
                <a:latin typeface="Microsoft YaHei" charset="-122"/>
                <a:ea typeface="Microsoft YaHei" charset="-122"/>
                <a:cs typeface="Microsoft YaHei" charset="-122"/>
              </a:rPr>
              <a:t>接口规程</a:t>
            </a:r>
            <a:endParaRPr kumimoji="1" lang="zh-CN" altLang="en-US"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1349994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2836902"/>
            <a:ext cx="1579418"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基带传输</a:t>
            </a:r>
            <a:endParaRPr kumimoji="1" lang="zh-CN" altLang="en-US">
              <a:latin typeface="Microsoft YaHei" charset="-122"/>
              <a:ea typeface="Microsoft YaHei" charset="-122"/>
              <a:cs typeface="Microsoft YaHei" charset="-122"/>
            </a:endParaRPr>
          </a:p>
        </p:txBody>
      </p:sp>
      <p:sp>
        <p:nvSpPr>
          <p:cNvPr id="6" name="左大括号 5"/>
          <p:cNvSpPr/>
          <p:nvPr/>
        </p:nvSpPr>
        <p:spPr>
          <a:xfrm>
            <a:off x="1030778" y="1379235"/>
            <a:ext cx="204464"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9" name="文本框 8"/>
          <p:cNvSpPr txBox="1"/>
          <p:nvPr/>
        </p:nvSpPr>
        <p:spPr>
          <a:xfrm>
            <a:off x="1235242" y="1186729"/>
            <a:ext cx="4017724" cy="458908"/>
          </a:xfrm>
          <a:prstGeom prst="rect">
            <a:avLst/>
          </a:prstGeom>
          <a:noFill/>
        </p:spPr>
        <p:txBody>
          <a:bodyPr wrap="square" rtlCol="0">
            <a:spAutoFit/>
          </a:bodyPr>
          <a:lstStyle/>
          <a:p>
            <a:pPr>
              <a:lnSpc>
                <a:spcPct val="150000"/>
              </a:lnSpc>
            </a:pPr>
            <a:r>
              <a:rPr kumimoji="1" lang="zh-CN" altLang="en-US" dirty="0" smtClean="0">
                <a:solidFill>
                  <a:srgbClr val="FF0000"/>
                </a:solidFill>
                <a:latin typeface="Microsoft YaHei" charset="-122"/>
                <a:ea typeface="Microsoft YaHei" charset="-122"/>
                <a:cs typeface="Microsoft YaHei" charset="-122"/>
              </a:rPr>
              <a:t>基带传输基本</a:t>
            </a:r>
            <a:r>
              <a:rPr kumimoji="1" lang="zh-CN" altLang="en-US" dirty="0" smtClean="0">
                <a:solidFill>
                  <a:srgbClr val="FF0000"/>
                </a:solidFill>
                <a:latin typeface="Microsoft YaHei" charset="-122"/>
                <a:ea typeface="Microsoft YaHei" charset="-122"/>
                <a:cs typeface="Microsoft YaHei" charset="-122"/>
              </a:rPr>
              <a:t>概念</a:t>
            </a:r>
            <a:endParaRPr kumimoji="1" lang="en-US" altLang="zh-CN" dirty="0" smtClean="0">
              <a:solidFill>
                <a:srgbClr val="FF0000"/>
              </a:solidFill>
              <a:latin typeface="Microsoft YaHei" charset="-122"/>
              <a:ea typeface="Microsoft YaHei" charset="-122"/>
              <a:cs typeface="Microsoft YaHei" charset="-122"/>
            </a:endParaRPr>
          </a:p>
        </p:txBody>
      </p:sp>
      <p:sp>
        <p:nvSpPr>
          <p:cNvPr id="2" name="矩形 1"/>
          <p:cNvSpPr/>
          <p:nvPr/>
        </p:nvSpPr>
        <p:spPr>
          <a:xfrm>
            <a:off x="1235242" y="4169925"/>
            <a:ext cx="2031325" cy="507831"/>
          </a:xfrm>
          <a:prstGeom prst="rect">
            <a:avLst/>
          </a:prstGeom>
        </p:spPr>
        <p:txBody>
          <a:bodyPr wrap="none">
            <a:spAutoFit/>
          </a:bodyPr>
          <a:lstStyle/>
          <a:p>
            <a:pPr>
              <a:lnSpc>
                <a:spcPct val="150000"/>
              </a:lnSpc>
            </a:pPr>
            <a:r>
              <a:rPr kumimoji="1" lang="zh-CN" altLang="en-US">
                <a:latin typeface="Microsoft YaHei" charset="-122"/>
                <a:ea typeface="Microsoft YaHei" charset="-122"/>
                <a:cs typeface="Microsoft YaHei" charset="-122"/>
              </a:rPr>
              <a:t>数字基带传输编码</a:t>
            </a:r>
            <a:endParaRPr kumimoji="1" lang="zh-CN" altLang="en-US" dirty="0">
              <a:latin typeface="Microsoft YaHei" charset="-122"/>
              <a:ea typeface="Microsoft YaHei" charset="-122"/>
              <a:cs typeface="Microsoft YaHei" charset="-122"/>
            </a:endParaRPr>
          </a:p>
        </p:txBody>
      </p:sp>
      <p:sp>
        <p:nvSpPr>
          <p:cNvPr id="7" name="文本框 6"/>
          <p:cNvSpPr txBox="1"/>
          <p:nvPr/>
        </p:nvSpPr>
        <p:spPr>
          <a:xfrm>
            <a:off x="3638801" y="898590"/>
            <a:ext cx="7077325" cy="961289"/>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sym typeface="+mn-ea"/>
              </a:rPr>
              <a:t>基带传输：直接</a:t>
            </a:r>
            <a:r>
              <a:rPr lang="zh-CN" altLang="en-US" sz="2000" dirty="0">
                <a:latin typeface="Microsoft YaHei" charset="-122"/>
                <a:ea typeface="Microsoft YaHei" charset="-122"/>
                <a:cs typeface="Microsoft YaHei" charset="-122"/>
                <a:sym typeface="+mn-ea"/>
              </a:rPr>
              <a:t>在信道传送基带</a:t>
            </a:r>
            <a:r>
              <a:rPr lang="zh-CN" altLang="en-US" sz="2000" dirty="0" smtClean="0">
                <a:latin typeface="Microsoft YaHei" charset="-122"/>
                <a:ea typeface="Microsoft YaHei" charset="-122"/>
                <a:cs typeface="Microsoft YaHei" charset="-122"/>
                <a:sym typeface="+mn-ea"/>
              </a:rPr>
              <a:t>信号。</a:t>
            </a:r>
            <a:endParaRPr lang="en-US" altLang="zh-CN" sz="2000" dirty="0" smtClean="0">
              <a:latin typeface="Microsoft YaHei" charset="-122"/>
              <a:ea typeface="Microsoft YaHei" charset="-122"/>
              <a:cs typeface="Microsoft YaHei" charset="-122"/>
              <a:sym typeface="+mn-ea"/>
            </a:endParaRPr>
          </a:p>
          <a:p>
            <a:pPr>
              <a:lnSpc>
                <a:spcPct val="150000"/>
              </a:lnSpc>
            </a:pPr>
            <a:r>
              <a:rPr lang="zh-CN" altLang="en-US" sz="2000" dirty="0" smtClean="0">
                <a:latin typeface="Microsoft YaHei" charset="-122"/>
                <a:ea typeface="Microsoft YaHei" charset="-122"/>
                <a:cs typeface="Microsoft YaHei" charset="-122"/>
                <a:sym typeface="+mn-ea"/>
              </a:rPr>
              <a:t>数字</a:t>
            </a:r>
            <a:r>
              <a:rPr lang="zh-CN" altLang="en-US" sz="2000" dirty="0">
                <a:latin typeface="Microsoft YaHei" charset="-122"/>
                <a:ea typeface="Microsoft YaHei" charset="-122"/>
                <a:cs typeface="Microsoft YaHei" charset="-122"/>
                <a:sym typeface="+mn-ea"/>
              </a:rPr>
              <a:t>基带</a:t>
            </a:r>
            <a:r>
              <a:rPr lang="zh-CN" altLang="en-US" sz="2000" dirty="0" smtClean="0">
                <a:latin typeface="Microsoft YaHei" charset="-122"/>
                <a:ea typeface="Microsoft YaHei" charset="-122"/>
                <a:cs typeface="Microsoft YaHei" charset="-122"/>
                <a:sym typeface="+mn-ea"/>
              </a:rPr>
              <a:t>传输：在</a:t>
            </a:r>
            <a:r>
              <a:rPr lang="zh-CN" altLang="en-US" sz="2000" dirty="0">
                <a:latin typeface="Microsoft YaHei" charset="-122"/>
                <a:ea typeface="Microsoft YaHei" charset="-122"/>
                <a:cs typeface="Microsoft YaHei" charset="-122"/>
                <a:sym typeface="+mn-ea"/>
              </a:rPr>
              <a:t>信道中传输数字基带</a:t>
            </a:r>
            <a:r>
              <a:rPr lang="zh-CN" altLang="en-US" sz="2000" dirty="0" smtClean="0">
                <a:latin typeface="Microsoft YaHei" charset="-122"/>
                <a:ea typeface="Microsoft YaHei" charset="-122"/>
                <a:cs typeface="Microsoft YaHei" charset="-122"/>
                <a:sym typeface="+mn-ea"/>
              </a:rPr>
              <a:t>信号</a:t>
            </a:r>
            <a:r>
              <a:rPr lang="zh-CN" altLang="en-US" sz="2000" dirty="0">
                <a:latin typeface="Microsoft YaHei" charset="-122"/>
                <a:ea typeface="Microsoft YaHei" charset="-122"/>
                <a:cs typeface="Microsoft YaHei" charset="-122"/>
                <a:sym typeface="+mn-ea"/>
              </a:rPr>
              <a:t>。</a:t>
            </a:r>
            <a:endParaRPr lang="en-US" altLang="zh-CN" sz="2000" dirty="0" smtClean="0">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7110654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2836902"/>
            <a:ext cx="1579418"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基带传输</a:t>
            </a:r>
            <a:endParaRPr kumimoji="1" lang="zh-CN" altLang="en-US">
              <a:latin typeface="Microsoft YaHei" charset="-122"/>
              <a:ea typeface="Microsoft YaHei" charset="-122"/>
              <a:cs typeface="Microsoft YaHei" charset="-122"/>
            </a:endParaRPr>
          </a:p>
        </p:txBody>
      </p:sp>
      <p:sp>
        <p:nvSpPr>
          <p:cNvPr id="6" name="左大括号 5"/>
          <p:cNvSpPr/>
          <p:nvPr/>
        </p:nvSpPr>
        <p:spPr>
          <a:xfrm>
            <a:off x="1030778" y="1379235"/>
            <a:ext cx="204464"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9" name="文本框 8"/>
          <p:cNvSpPr txBox="1"/>
          <p:nvPr/>
        </p:nvSpPr>
        <p:spPr>
          <a:xfrm>
            <a:off x="1235242" y="1186729"/>
            <a:ext cx="4017724" cy="458908"/>
          </a:xfrm>
          <a:prstGeom prst="rect">
            <a:avLst/>
          </a:prstGeom>
          <a:noFill/>
        </p:spPr>
        <p:txBody>
          <a:bodyPr wrap="square" rtlCol="0">
            <a:spAutoFit/>
          </a:bodyPr>
          <a:lstStyle/>
          <a:p>
            <a:pPr>
              <a:lnSpc>
                <a:spcPct val="150000"/>
              </a:lnSpc>
            </a:pPr>
            <a:r>
              <a:rPr kumimoji="1" lang="zh-CN" altLang="en-US" dirty="0" smtClean="0">
                <a:latin typeface="Microsoft YaHei" charset="-122"/>
                <a:ea typeface="Microsoft YaHei" charset="-122"/>
                <a:cs typeface="Microsoft YaHei" charset="-122"/>
              </a:rPr>
              <a:t>基带传输基本</a:t>
            </a:r>
            <a:r>
              <a:rPr kumimoji="1" lang="zh-CN" altLang="en-US" dirty="0" smtClean="0">
                <a:latin typeface="Microsoft YaHei" charset="-122"/>
                <a:ea typeface="Microsoft YaHei" charset="-122"/>
                <a:cs typeface="Microsoft YaHei" charset="-122"/>
              </a:rPr>
              <a:t>概念</a:t>
            </a:r>
            <a:endParaRPr kumimoji="1" lang="en-US" altLang="zh-CN" dirty="0" smtClean="0">
              <a:latin typeface="Microsoft YaHei" charset="-122"/>
              <a:ea typeface="Microsoft YaHei" charset="-122"/>
              <a:cs typeface="Microsoft YaHei" charset="-122"/>
            </a:endParaRPr>
          </a:p>
        </p:txBody>
      </p:sp>
      <p:sp>
        <p:nvSpPr>
          <p:cNvPr id="2" name="矩形 1"/>
          <p:cNvSpPr/>
          <p:nvPr/>
        </p:nvSpPr>
        <p:spPr>
          <a:xfrm>
            <a:off x="1235242" y="4169925"/>
            <a:ext cx="2031325" cy="458908"/>
          </a:xfrm>
          <a:prstGeom prst="rect">
            <a:avLst/>
          </a:prstGeom>
        </p:spPr>
        <p:txBody>
          <a:bodyPr wrap="none">
            <a:spAutoFit/>
          </a:bodyPr>
          <a:lstStyle/>
          <a:p>
            <a:pPr>
              <a:lnSpc>
                <a:spcPct val="150000"/>
              </a:lnSpc>
            </a:pPr>
            <a:r>
              <a:rPr kumimoji="1" lang="zh-CN" altLang="en-US" dirty="0">
                <a:solidFill>
                  <a:srgbClr val="FF0000"/>
                </a:solidFill>
                <a:latin typeface="Microsoft YaHei" charset="-122"/>
                <a:ea typeface="Microsoft YaHei" charset="-122"/>
                <a:cs typeface="Microsoft YaHei" charset="-122"/>
              </a:rPr>
              <a:t>数字基带传输编码</a:t>
            </a:r>
            <a:endParaRPr kumimoji="1" lang="zh-CN" altLang="en-US" dirty="0">
              <a:solidFill>
                <a:srgbClr val="FF0000"/>
              </a:solidFill>
              <a:latin typeface="Microsoft YaHei" charset="-122"/>
              <a:ea typeface="Microsoft YaHei" charset="-122"/>
              <a:cs typeface="Microsoft YaHei" charset="-122"/>
            </a:endParaRPr>
          </a:p>
        </p:txBody>
      </p:sp>
      <p:sp>
        <p:nvSpPr>
          <p:cNvPr id="7" name="文本框 6"/>
          <p:cNvSpPr txBox="1"/>
          <p:nvPr/>
        </p:nvSpPr>
        <p:spPr>
          <a:xfrm>
            <a:off x="3638801" y="898590"/>
            <a:ext cx="7077325" cy="961289"/>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sym typeface="+mn-ea"/>
              </a:rPr>
              <a:t>基带传输：直接</a:t>
            </a:r>
            <a:r>
              <a:rPr lang="zh-CN" altLang="en-US" sz="2000" dirty="0">
                <a:latin typeface="Microsoft YaHei" charset="-122"/>
                <a:ea typeface="Microsoft YaHei" charset="-122"/>
                <a:cs typeface="Microsoft YaHei" charset="-122"/>
                <a:sym typeface="+mn-ea"/>
              </a:rPr>
              <a:t>在信道传送基带</a:t>
            </a:r>
            <a:r>
              <a:rPr lang="zh-CN" altLang="en-US" sz="2000" dirty="0" smtClean="0">
                <a:latin typeface="Microsoft YaHei" charset="-122"/>
                <a:ea typeface="Microsoft YaHei" charset="-122"/>
                <a:cs typeface="Microsoft YaHei" charset="-122"/>
                <a:sym typeface="+mn-ea"/>
              </a:rPr>
              <a:t>信号。</a:t>
            </a:r>
            <a:endParaRPr lang="en-US" altLang="zh-CN" sz="2000" dirty="0" smtClean="0">
              <a:latin typeface="Microsoft YaHei" charset="-122"/>
              <a:ea typeface="Microsoft YaHei" charset="-122"/>
              <a:cs typeface="Microsoft YaHei" charset="-122"/>
              <a:sym typeface="+mn-ea"/>
            </a:endParaRPr>
          </a:p>
          <a:p>
            <a:pPr>
              <a:lnSpc>
                <a:spcPct val="150000"/>
              </a:lnSpc>
            </a:pPr>
            <a:r>
              <a:rPr lang="zh-CN" altLang="en-US" sz="2000" dirty="0" smtClean="0">
                <a:latin typeface="Microsoft YaHei" charset="-122"/>
                <a:ea typeface="Microsoft YaHei" charset="-122"/>
                <a:cs typeface="Microsoft YaHei" charset="-122"/>
                <a:sym typeface="+mn-ea"/>
              </a:rPr>
              <a:t>数字</a:t>
            </a:r>
            <a:r>
              <a:rPr lang="zh-CN" altLang="en-US" sz="2000" dirty="0">
                <a:latin typeface="Microsoft YaHei" charset="-122"/>
                <a:ea typeface="Microsoft YaHei" charset="-122"/>
                <a:cs typeface="Microsoft YaHei" charset="-122"/>
                <a:sym typeface="+mn-ea"/>
              </a:rPr>
              <a:t>基带</a:t>
            </a:r>
            <a:r>
              <a:rPr lang="zh-CN" altLang="en-US" sz="2000" dirty="0" smtClean="0">
                <a:latin typeface="Microsoft YaHei" charset="-122"/>
                <a:ea typeface="Microsoft YaHei" charset="-122"/>
                <a:cs typeface="Microsoft YaHei" charset="-122"/>
                <a:sym typeface="+mn-ea"/>
              </a:rPr>
              <a:t>传输：在</a:t>
            </a:r>
            <a:r>
              <a:rPr lang="zh-CN" altLang="en-US" sz="2000" dirty="0">
                <a:latin typeface="Microsoft YaHei" charset="-122"/>
                <a:ea typeface="Microsoft YaHei" charset="-122"/>
                <a:cs typeface="Microsoft YaHei" charset="-122"/>
                <a:sym typeface="+mn-ea"/>
              </a:rPr>
              <a:t>信道中传输数字基带</a:t>
            </a:r>
            <a:r>
              <a:rPr lang="zh-CN" altLang="en-US" sz="2000" dirty="0" smtClean="0">
                <a:latin typeface="Microsoft YaHei" charset="-122"/>
                <a:ea typeface="Microsoft YaHei" charset="-122"/>
                <a:cs typeface="Microsoft YaHei" charset="-122"/>
                <a:sym typeface="+mn-ea"/>
              </a:rPr>
              <a:t>信号</a:t>
            </a:r>
            <a:r>
              <a:rPr lang="zh-CN" altLang="en-US" sz="2000" dirty="0">
                <a:latin typeface="Microsoft YaHei" charset="-122"/>
                <a:ea typeface="Microsoft YaHei" charset="-122"/>
                <a:cs typeface="Microsoft YaHei" charset="-122"/>
                <a:sym typeface="+mn-ea"/>
              </a:rPr>
              <a:t>。</a:t>
            </a:r>
            <a:endParaRPr lang="en-US" altLang="zh-CN" sz="2000" dirty="0" smtClean="0">
              <a:latin typeface="Microsoft YaHei" charset="-122"/>
              <a:ea typeface="Microsoft YaHei" charset="-122"/>
              <a:cs typeface="Microsoft YaHei" charset="-122"/>
              <a:sym typeface="+mn-ea"/>
            </a:endParaRPr>
          </a:p>
        </p:txBody>
      </p:sp>
      <p:sp>
        <p:nvSpPr>
          <p:cNvPr id="8" name="文本框 7"/>
          <p:cNvSpPr txBox="1"/>
          <p:nvPr/>
        </p:nvSpPr>
        <p:spPr>
          <a:xfrm>
            <a:off x="3510466" y="3094410"/>
            <a:ext cx="1029452" cy="499624"/>
          </a:xfrm>
          <a:prstGeom prst="rect">
            <a:avLst/>
          </a:prstGeom>
          <a:noFill/>
          <a:ln>
            <a:solidFill>
              <a:schemeClr val="tx1"/>
            </a:solidFill>
          </a:ln>
        </p:spPr>
        <p:txBody>
          <a:bodyPr wrap="square" rtlCol="0">
            <a:spAutoFit/>
          </a:bodyPr>
          <a:lstStyle/>
          <a:p>
            <a:pPr>
              <a:lnSpc>
                <a:spcPct val="150000"/>
              </a:lnSpc>
            </a:pPr>
            <a:r>
              <a:rPr lang="zh-CN" altLang="en-US" sz="2000" dirty="0" smtClean="0">
                <a:solidFill>
                  <a:srgbClr val="FF0000"/>
                </a:solidFill>
                <a:latin typeface="Microsoft YaHei" charset="-122"/>
                <a:ea typeface="Microsoft YaHei" charset="-122"/>
                <a:cs typeface="Microsoft YaHei" charset="-122"/>
                <a:sym typeface="+mn-ea"/>
              </a:rPr>
              <a:t>信号码</a:t>
            </a:r>
            <a:endParaRPr lang="en-US" altLang="zh-CN" sz="2000" dirty="0" smtClean="0">
              <a:solidFill>
                <a:srgbClr val="FF0000"/>
              </a:solidFill>
              <a:latin typeface="Microsoft YaHei" charset="-122"/>
              <a:ea typeface="Microsoft YaHei" charset="-122"/>
              <a:cs typeface="Microsoft YaHei" charset="-122"/>
              <a:sym typeface="+mn-ea"/>
            </a:endParaRPr>
          </a:p>
        </p:txBody>
      </p:sp>
      <p:sp>
        <p:nvSpPr>
          <p:cNvPr id="10" name="文本框 9"/>
          <p:cNvSpPr txBox="1"/>
          <p:nvPr/>
        </p:nvSpPr>
        <p:spPr>
          <a:xfrm>
            <a:off x="3510466" y="5177537"/>
            <a:ext cx="1029452" cy="499624"/>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sym typeface="+mn-ea"/>
              </a:rPr>
              <a:t>传输码</a:t>
            </a:r>
            <a:endParaRPr lang="en-US" altLang="zh-CN" sz="2000" dirty="0" smtClean="0">
              <a:latin typeface="Microsoft YaHei" charset="-122"/>
              <a:ea typeface="Microsoft YaHei" charset="-122"/>
              <a:cs typeface="Microsoft YaHei" charset="-122"/>
              <a:sym typeface="+mn-ea"/>
            </a:endParaRPr>
          </a:p>
        </p:txBody>
      </p:sp>
      <p:sp>
        <p:nvSpPr>
          <p:cNvPr id="11" name="左大括号 10"/>
          <p:cNvSpPr/>
          <p:nvPr/>
        </p:nvSpPr>
        <p:spPr>
          <a:xfrm>
            <a:off x="3244104" y="3371409"/>
            <a:ext cx="202802" cy="205594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3" name="矩形 2"/>
          <p:cNvSpPr/>
          <p:nvPr/>
        </p:nvSpPr>
        <p:spPr>
          <a:xfrm>
            <a:off x="4844717" y="2229554"/>
            <a:ext cx="3288629" cy="2169825"/>
          </a:xfrm>
          <a:prstGeom prst="rect">
            <a:avLst/>
          </a:prstGeom>
          <a:ln>
            <a:solidFill>
              <a:schemeClr val="tx1"/>
            </a:solidFill>
          </a:ln>
        </p:spPr>
        <p:txBody>
          <a:bodyPr wrap="square">
            <a:spAutoFit/>
          </a:bodyPr>
          <a:lstStyle/>
          <a:p>
            <a:pPr>
              <a:lnSpc>
                <a:spcPct val="150000"/>
              </a:lnSpc>
            </a:pPr>
            <a:r>
              <a:rPr lang="en-US" altLang="zh-CN" smtClean="0">
                <a:latin typeface="Microsoft YaHei" charset="-122"/>
                <a:ea typeface="Microsoft YaHei" charset="-122"/>
                <a:cs typeface="Microsoft YaHei" charset="-122"/>
              </a:rPr>
              <a:t>1</a:t>
            </a:r>
            <a:r>
              <a:rPr lang="zh-CN" altLang="en-US" dirty="0">
                <a:latin typeface="Microsoft YaHei" charset="-122"/>
                <a:ea typeface="Microsoft YaHei" charset="-122"/>
                <a:cs typeface="Microsoft YaHei" charset="-122"/>
              </a:rPr>
              <a:t>、单极不归零码</a:t>
            </a:r>
          </a:p>
          <a:p>
            <a:pPr>
              <a:lnSpc>
                <a:spcPct val="150000"/>
              </a:lnSpc>
            </a:pPr>
            <a:r>
              <a:rPr lang="en-US" altLang="zh-CN" dirty="0" smtClean="0">
                <a:latin typeface="Microsoft YaHei" charset="-122"/>
                <a:ea typeface="Microsoft YaHei" charset="-122"/>
                <a:cs typeface="Microsoft YaHei" charset="-122"/>
              </a:rPr>
              <a:t>2</a:t>
            </a:r>
            <a:r>
              <a:rPr lang="zh-CN" altLang="en-US" dirty="0">
                <a:latin typeface="Microsoft YaHei" charset="-122"/>
                <a:ea typeface="Microsoft YaHei" charset="-122"/>
                <a:cs typeface="Microsoft YaHei" charset="-122"/>
              </a:rPr>
              <a:t>、双极不归零码</a:t>
            </a:r>
          </a:p>
          <a:p>
            <a:pPr>
              <a:lnSpc>
                <a:spcPct val="150000"/>
              </a:lnSpc>
            </a:pPr>
            <a:r>
              <a:rPr lang="en-US" altLang="zh-CN" dirty="0" smtClean="0">
                <a:latin typeface="Microsoft YaHei" charset="-122"/>
                <a:ea typeface="Microsoft YaHei" charset="-122"/>
                <a:cs typeface="Microsoft YaHei" charset="-122"/>
              </a:rPr>
              <a:t>3</a:t>
            </a:r>
            <a:r>
              <a:rPr lang="zh-CN" altLang="en-US"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sym typeface="+mn-ea"/>
              </a:rPr>
              <a:t>单极归零码</a:t>
            </a:r>
          </a:p>
          <a:p>
            <a:pPr>
              <a:lnSpc>
                <a:spcPct val="150000"/>
              </a:lnSpc>
            </a:pPr>
            <a:r>
              <a:rPr lang="en-US" altLang="zh-CN" dirty="0" smtClean="0">
                <a:latin typeface="Microsoft YaHei" charset="-122"/>
                <a:ea typeface="Microsoft YaHei" charset="-122"/>
                <a:cs typeface="Microsoft YaHei" charset="-122"/>
              </a:rPr>
              <a:t>4</a:t>
            </a:r>
            <a:r>
              <a:rPr lang="zh-CN" altLang="en-US"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sym typeface="+mn-ea"/>
              </a:rPr>
              <a:t>双极归零码</a:t>
            </a:r>
          </a:p>
          <a:p>
            <a:pPr>
              <a:lnSpc>
                <a:spcPct val="150000"/>
              </a:lnSpc>
            </a:pPr>
            <a:r>
              <a:rPr lang="en-US" altLang="zh-CN" dirty="0" smtClean="0">
                <a:latin typeface="Microsoft YaHei" charset="-122"/>
                <a:ea typeface="Microsoft YaHei" charset="-122"/>
                <a:cs typeface="Microsoft YaHei" charset="-122"/>
              </a:rPr>
              <a:t>5</a:t>
            </a:r>
            <a:r>
              <a:rPr lang="zh-CN" altLang="en-US" dirty="0">
                <a:latin typeface="Microsoft YaHei" charset="-122"/>
                <a:ea typeface="Microsoft YaHei" charset="-122"/>
                <a:cs typeface="Microsoft YaHei" charset="-122"/>
              </a:rPr>
              <a:t>、差分码</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相对码</a:t>
            </a:r>
            <a:r>
              <a:rPr lang="en-US" altLang="zh-CN" dirty="0">
                <a:latin typeface="Microsoft YaHei" charset="-122"/>
                <a:ea typeface="Microsoft YaHei" charset="-122"/>
                <a:cs typeface="Microsoft YaHei" charset="-122"/>
              </a:rPr>
              <a:t>)</a:t>
            </a:r>
            <a:endParaRPr lang="zh-CN" altLang="en-US" dirty="0"/>
          </a:p>
        </p:txBody>
      </p:sp>
      <p:sp>
        <p:nvSpPr>
          <p:cNvPr id="13" name="矩形 12"/>
          <p:cNvSpPr/>
          <p:nvPr/>
        </p:nvSpPr>
        <p:spPr>
          <a:xfrm>
            <a:off x="4844718" y="4644038"/>
            <a:ext cx="6208293" cy="2169825"/>
          </a:xfrm>
          <a:prstGeom prst="rect">
            <a:avLst/>
          </a:prstGeom>
          <a:ln>
            <a:solidFill>
              <a:schemeClr val="tx1"/>
            </a:solidFill>
          </a:ln>
        </p:spPr>
        <p:txBody>
          <a:bodyPr wrap="square">
            <a:spAutoFit/>
          </a:bodyPr>
          <a:lstStyle/>
          <a:p>
            <a:pPr>
              <a:lnSpc>
                <a:spcPct val="150000"/>
              </a:lnSpc>
            </a:pPr>
            <a:r>
              <a:rPr lang="en-US" altLang="zh-CN" dirty="0" smtClean="0">
                <a:latin typeface="Microsoft YaHei" charset="-122"/>
                <a:ea typeface="Microsoft YaHei" charset="-122"/>
                <a:cs typeface="Microsoft YaHei" charset="-122"/>
              </a:rPr>
              <a:t>1</a:t>
            </a: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AMI</a:t>
            </a:r>
            <a:r>
              <a:rPr lang="zh-CN" altLang="en-US" dirty="0" smtClean="0">
                <a:latin typeface="Microsoft YaHei" charset="-122"/>
                <a:ea typeface="Microsoft YaHei" charset="-122"/>
                <a:cs typeface="Microsoft YaHei" charset="-122"/>
              </a:rPr>
              <a:t>码：</a:t>
            </a:r>
            <a:r>
              <a:rPr lang="en-US" altLang="zh-CN" dirty="0">
                <a:solidFill>
                  <a:srgbClr val="FF0000"/>
                </a:solidFill>
                <a:latin typeface="Microsoft YaHei" charset="-122"/>
                <a:ea typeface="Microsoft YaHei" charset="-122"/>
                <a:cs typeface="Microsoft YaHei" charset="-122"/>
              </a:rPr>
              <a:t> 3</a:t>
            </a:r>
            <a:r>
              <a:rPr lang="zh-CN" altLang="en-US" dirty="0">
                <a:solidFill>
                  <a:srgbClr val="FF0000"/>
                </a:solidFill>
                <a:latin typeface="Microsoft YaHei" charset="-122"/>
                <a:ea typeface="Microsoft YaHei" charset="-122"/>
                <a:cs typeface="Microsoft YaHei" charset="-122"/>
              </a:rPr>
              <a:t>种电平</a:t>
            </a:r>
            <a:endParaRPr lang="en-US" altLang="zh-CN" dirty="0" smtClean="0">
              <a:latin typeface="Microsoft YaHei" charset="-122"/>
              <a:ea typeface="Microsoft YaHei" charset="-122"/>
              <a:cs typeface="Microsoft YaHei" charset="-122"/>
            </a:endParaRPr>
          </a:p>
          <a:p>
            <a:pPr>
              <a:lnSpc>
                <a:spcPct val="150000"/>
              </a:lnSpc>
            </a:pPr>
            <a:r>
              <a:rPr lang="en-US" altLang="zh-CN" dirty="0" smtClean="0">
                <a:latin typeface="Microsoft YaHei" charset="-122"/>
                <a:ea typeface="Microsoft YaHei" charset="-122"/>
                <a:cs typeface="Microsoft YaHei" charset="-122"/>
              </a:rPr>
              <a:t>2</a:t>
            </a:r>
            <a:r>
              <a:rPr lang="zh-CN" altLang="en-US" dirty="0" smtClean="0">
                <a:latin typeface="Microsoft YaHei" charset="-122"/>
                <a:ea typeface="Microsoft YaHei" charset="-122"/>
                <a:cs typeface="Microsoft YaHei" charset="-122"/>
              </a:rPr>
              <a:t>、双</a:t>
            </a:r>
            <a:r>
              <a:rPr lang="zh-CN" altLang="en-US" dirty="0">
                <a:latin typeface="Microsoft YaHei" charset="-122"/>
                <a:ea typeface="Microsoft YaHei" charset="-122"/>
                <a:cs typeface="Microsoft YaHei" charset="-122"/>
              </a:rPr>
              <a:t>相</a:t>
            </a:r>
            <a:r>
              <a:rPr lang="zh-CN" altLang="en-US" dirty="0" smtClean="0">
                <a:latin typeface="Microsoft YaHei" charset="-122"/>
                <a:ea typeface="Microsoft YaHei" charset="-122"/>
                <a:cs typeface="Microsoft YaHei" charset="-122"/>
              </a:rPr>
              <a:t>码、曼彻斯特码</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差分双相码、差分</a:t>
            </a:r>
            <a:r>
              <a:rPr lang="zh-CN" altLang="en-US" dirty="0">
                <a:latin typeface="Microsoft YaHei" charset="-122"/>
                <a:ea typeface="Microsoft YaHei" charset="-122"/>
                <a:cs typeface="Microsoft YaHei" charset="-122"/>
              </a:rPr>
              <a:t>曼彻斯特码</a:t>
            </a:r>
            <a:endParaRPr lang="en-US" altLang="zh-CN" dirty="0" smtClean="0">
              <a:latin typeface="Microsoft YaHei" charset="-122"/>
              <a:ea typeface="Microsoft YaHei" charset="-122"/>
              <a:cs typeface="Microsoft YaHei" charset="-122"/>
            </a:endParaRPr>
          </a:p>
          <a:p>
            <a:pPr>
              <a:lnSpc>
                <a:spcPct val="150000"/>
              </a:lnSpc>
            </a:pPr>
            <a:r>
              <a:rPr lang="en-US" altLang="zh-CN" dirty="0" smtClean="0">
                <a:latin typeface="Microsoft YaHei" charset="-122"/>
                <a:ea typeface="Microsoft YaHei" charset="-122"/>
                <a:cs typeface="Microsoft YaHei" charset="-122"/>
              </a:rPr>
              <a:t>3</a:t>
            </a:r>
            <a:r>
              <a:rPr lang="zh-CN" altLang="en-US" dirty="0" smtClean="0">
                <a:latin typeface="Microsoft YaHei" charset="-122"/>
                <a:ea typeface="Microsoft YaHei" charset="-122"/>
                <a:cs typeface="Microsoft YaHei" charset="-122"/>
              </a:rPr>
              <a:t>、米勒码</a:t>
            </a:r>
            <a:endParaRPr lang="en-US" altLang="zh-CN" dirty="0" smtClean="0">
              <a:latin typeface="Microsoft YaHei" charset="-122"/>
              <a:ea typeface="Microsoft YaHei" charset="-122"/>
              <a:cs typeface="Microsoft YaHei" charset="-122"/>
            </a:endParaRPr>
          </a:p>
          <a:p>
            <a:pPr>
              <a:lnSpc>
                <a:spcPct val="150000"/>
              </a:lnSpc>
            </a:pPr>
            <a:r>
              <a:rPr lang="en-US" altLang="zh-CN" dirty="0" smtClean="0">
                <a:latin typeface="Microsoft YaHei" charset="-122"/>
                <a:ea typeface="Microsoft YaHei" charset="-122"/>
                <a:cs typeface="Microsoft YaHei" charset="-122"/>
              </a:rPr>
              <a:t>4</a:t>
            </a: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CMI</a:t>
            </a:r>
            <a:r>
              <a:rPr lang="zh-CN" altLang="en-US" dirty="0" smtClean="0">
                <a:latin typeface="Microsoft YaHei" charset="-122"/>
                <a:ea typeface="Microsoft YaHei" charset="-122"/>
                <a:cs typeface="Microsoft YaHei" charset="-122"/>
              </a:rPr>
              <a:t>码</a:t>
            </a:r>
            <a:endParaRPr lang="en-US" altLang="zh-CN" dirty="0" smtClean="0">
              <a:latin typeface="Microsoft YaHei" charset="-122"/>
              <a:ea typeface="Microsoft YaHei" charset="-122"/>
              <a:cs typeface="Microsoft YaHei" charset="-122"/>
            </a:endParaRPr>
          </a:p>
          <a:p>
            <a:pPr>
              <a:lnSpc>
                <a:spcPct val="150000"/>
              </a:lnSpc>
            </a:pPr>
            <a:r>
              <a:rPr lang="en-US" altLang="zh-CN" dirty="0" smtClean="0">
                <a:latin typeface="Microsoft YaHei" charset="-122"/>
                <a:ea typeface="Microsoft YaHei" charset="-122"/>
                <a:cs typeface="Microsoft YaHei" charset="-122"/>
              </a:rPr>
              <a:t>5</a:t>
            </a:r>
            <a:r>
              <a:rPr lang="zh-CN" altLang="en-US" dirty="0" smtClean="0">
                <a:latin typeface="Microsoft YaHei" charset="-122"/>
                <a:ea typeface="Microsoft YaHei" charset="-122"/>
                <a:cs typeface="Microsoft YaHei" charset="-122"/>
              </a:rPr>
              <a:t>、</a:t>
            </a:r>
            <a:r>
              <a:rPr lang="en-US" altLang="zh-CN" dirty="0" err="1" smtClean="0">
                <a:latin typeface="Microsoft YaHei" charset="-122"/>
                <a:ea typeface="Microsoft YaHei" charset="-122"/>
                <a:cs typeface="Microsoft YaHei" charset="-122"/>
              </a:rPr>
              <a:t>nBmB</a:t>
            </a:r>
            <a:r>
              <a:rPr lang="zh-CN" altLang="en-US" dirty="0">
                <a:latin typeface="Microsoft YaHei" charset="-122"/>
                <a:ea typeface="Microsoft YaHei" charset="-122"/>
                <a:cs typeface="Microsoft YaHei" charset="-122"/>
              </a:rPr>
              <a:t>码； </a:t>
            </a:r>
            <a:r>
              <a:rPr lang="en-US" altLang="zh-CN" dirty="0" err="1">
                <a:latin typeface="Microsoft YaHei" charset="-122"/>
                <a:ea typeface="Microsoft YaHei" charset="-122"/>
                <a:cs typeface="Microsoft YaHei" charset="-122"/>
              </a:rPr>
              <a:t>nBmT</a:t>
            </a:r>
            <a:r>
              <a:rPr lang="zh-CN" altLang="en-US" dirty="0">
                <a:latin typeface="Microsoft YaHei" charset="-122"/>
                <a:ea typeface="Microsoft YaHei" charset="-122"/>
                <a:cs typeface="Microsoft YaHei" charset="-122"/>
              </a:rPr>
              <a:t>码；</a:t>
            </a:r>
            <a:endParaRPr lang="zh-CN" altLang="en-US" dirty="0">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4438094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4590" y="304800"/>
            <a:ext cx="3866147" cy="646331"/>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例如</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1100100111</a:t>
            </a:r>
          </a:p>
        </p:txBody>
      </p:sp>
      <p:pic>
        <p:nvPicPr>
          <p:cNvPr id="7" name="图片 6"/>
          <p:cNvPicPr>
            <a:picLocks noChangeAspect="1"/>
          </p:cNvPicPr>
          <p:nvPr/>
        </p:nvPicPr>
        <p:blipFill>
          <a:blip r:embed="rId2"/>
          <a:stretch>
            <a:fillRect/>
          </a:stretch>
        </p:blipFill>
        <p:spPr>
          <a:xfrm>
            <a:off x="2550695" y="1101273"/>
            <a:ext cx="7265433" cy="2347781"/>
          </a:xfrm>
          <a:prstGeom prst="rect">
            <a:avLst/>
          </a:prstGeom>
        </p:spPr>
      </p:pic>
      <p:pic>
        <p:nvPicPr>
          <p:cNvPr id="8" name="图片 7"/>
          <p:cNvPicPr>
            <a:picLocks noChangeAspect="1"/>
          </p:cNvPicPr>
          <p:nvPr/>
        </p:nvPicPr>
        <p:blipFill rotWithShape="1">
          <a:blip r:embed="rId3"/>
          <a:srcRect t="15909"/>
          <a:stretch/>
        </p:blipFill>
        <p:spPr>
          <a:xfrm>
            <a:off x="2704354" y="3823786"/>
            <a:ext cx="6904867" cy="2651468"/>
          </a:xfrm>
          <a:prstGeom prst="rect">
            <a:avLst/>
          </a:prstGeom>
        </p:spPr>
      </p:pic>
      <p:sp>
        <p:nvSpPr>
          <p:cNvPr id="3" name="矩形 2"/>
          <p:cNvSpPr/>
          <p:nvPr/>
        </p:nvSpPr>
        <p:spPr>
          <a:xfrm>
            <a:off x="4219074" y="3015916"/>
            <a:ext cx="3753852" cy="433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9" name="矩形 8"/>
          <p:cNvSpPr/>
          <p:nvPr/>
        </p:nvSpPr>
        <p:spPr>
          <a:xfrm>
            <a:off x="4219074" y="6042116"/>
            <a:ext cx="3753852" cy="433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200850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4590" y="304800"/>
            <a:ext cx="3866147" cy="646331"/>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例如</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1100100111</a:t>
            </a:r>
          </a:p>
        </p:txBody>
      </p:sp>
      <p:pic>
        <p:nvPicPr>
          <p:cNvPr id="7" name="图片 6"/>
          <p:cNvPicPr>
            <a:picLocks noChangeAspect="1"/>
          </p:cNvPicPr>
          <p:nvPr/>
        </p:nvPicPr>
        <p:blipFill>
          <a:blip r:embed="rId2"/>
          <a:stretch>
            <a:fillRect/>
          </a:stretch>
        </p:blipFill>
        <p:spPr>
          <a:xfrm>
            <a:off x="2550695" y="1101273"/>
            <a:ext cx="7265433" cy="2347781"/>
          </a:xfrm>
          <a:prstGeom prst="rect">
            <a:avLst/>
          </a:prstGeom>
        </p:spPr>
      </p:pic>
      <p:pic>
        <p:nvPicPr>
          <p:cNvPr id="8" name="图片 7"/>
          <p:cNvPicPr>
            <a:picLocks noChangeAspect="1"/>
          </p:cNvPicPr>
          <p:nvPr/>
        </p:nvPicPr>
        <p:blipFill rotWithShape="1">
          <a:blip r:embed="rId3"/>
          <a:srcRect t="15909"/>
          <a:stretch/>
        </p:blipFill>
        <p:spPr>
          <a:xfrm>
            <a:off x="2704354" y="3823786"/>
            <a:ext cx="6904867" cy="2651468"/>
          </a:xfrm>
          <a:prstGeom prst="rect">
            <a:avLst/>
          </a:prstGeom>
        </p:spPr>
      </p:pic>
    </p:spTree>
    <p:extLst>
      <p:ext uri="{BB962C8B-B14F-4D97-AF65-F5344CB8AC3E}">
        <p14:creationId xmlns:p14="http://schemas.microsoft.com/office/powerpoint/2010/main" val="2072233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4590" y="304800"/>
            <a:ext cx="3866147" cy="646331"/>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例如</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1100100111</a:t>
            </a:r>
          </a:p>
        </p:txBody>
      </p:sp>
      <p:pic>
        <p:nvPicPr>
          <p:cNvPr id="6" name="图片 5"/>
          <p:cNvPicPr>
            <a:picLocks noChangeAspect="1"/>
          </p:cNvPicPr>
          <p:nvPr/>
        </p:nvPicPr>
        <p:blipFill>
          <a:blip r:embed="rId2"/>
          <a:stretch>
            <a:fillRect/>
          </a:stretch>
        </p:blipFill>
        <p:spPr>
          <a:xfrm>
            <a:off x="2400490" y="951131"/>
            <a:ext cx="7797800" cy="2476500"/>
          </a:xfrm>
          <a:prstGeom prst="rect">
            <a:avLst/>
          </a:prstGeom>
        </p:spPr>
      </p:pic>
      <p:pic>
        <p:nvPicPr>
          <p:cNvPr id="9" name="图片 8"/>
          <p:cNvPicPr>
            <a:picLocks noChangeAspect="1"/>
          </p:cNvPicPr>
          <p:nvPr/>
        </p:nvPicPr>
        <p:blipFill>
          <a:blip r:embed="rId3"/>
          <a:stretch>
            <a:fillRect/>
          </a:stretch>
        </p:blipFill>
        <p:spPr>
          <a:xfrm>
            <a:off x="3004456" y="3676634"/>
            <a:ext cx="6154633" cy="2788095"/>
          </a:xfrm>
          <a:prstGeom prst="rect">
            <a:avLst/>
          </a:prstGeom>
        </p:spPr>
      </p:pic>
      <p:sp>
        <p:nvSpPr>
          <p:cNvPr id="10" name="矩形 9"/>
          <p:cNvSpPr/>
          <p:nvPr/>
        </p:nvSpPr>
        <p:spPr>
          <a:xfrm>
            <a:off x="4219074" y="3015916"/>
            <a:ext cx="3753852" cy="433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11" name="矩形 10"/>
          <p:cNvSpPr/>
          <p:nvPr/>
        </p:nvSpPr>
        <p:spPr>
          <a:xfrm>
            <a:off x="4422464" y="6031591"/>
            <a:ext cx="3753852" cy="433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265083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4590" y="304800"/>
            <a:ext cx="3866147" cy="646331"/>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例如</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1100100111</a:t>
            </a:r>
          </a:p>
        </p:txBody>
      </p:sp>
      <p:pic>
        <p:nvPicPr>
          <p:cNvPr id="6" name="图片 5"/>
          <p:cNvPicPr>
            <a:picLocks noChangeAspect="1"/>
          </p:cNvPicPr>
          <p:nvPr/>
        </p:nvPicPr>
        <p:blipFill>
          <a:blip r:embed="rId2"/>
          <a:stretch>
            <a:fillRect/>
          </a:stretch>
        </p:blipFill>
        <p:spPr>
          <a:xfrm>
            <a:off x="2400490" y="951131"/>
            <a:ext cx="7797800" cy="2476500"/>
          </a:xfrm>
          <a:prstGeom prst="rect">
            <a:avLst/>
          </a:prstGeom>
        </p:spPr>
      </p:pic>
      <p:pic>
        <p:nvPicPr>
          <p:cNvPr id="9" name="图片 8"/>
          <p:cNvPicPr>
            <a:picLocks noChangeAspect="1"/>
          </p:cNvPicPr>
          <p:nvPr/>
        </p:nvPicPr>
        <p:blipFill>
          <a:blip r:embed="rId3"/>
          <a:stretch>
            <a:fillRect/>
          </a:stretch>
        </p:blipFill>
        <p:spPr>
          <a:xfrm>
            <a:off x="3004456" y="3676634"/>
            <a:ext cx="6154633" cy="2788095"/>
          </a:xfrm>
          <a:prstGeom prst="rect">
            <a:avLst/>
          </a:prstGeom>
        </p:spPr>
      </p:pic>
    </p:spTree>
    <p:extLst>
      <p:ext uri="{BB962C8B-B14F-4D97-AF65-F5344CB8AC3E}">
        <p14:creationId xmlns:p14="http://schemas.microsoft.com/office/powerpoint/2010/main" val="842339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14" y="129531"/>
            <a:ext cx="10589260" cy="2862322"/>
          </a:xfrm>
          <a:prstGeom prst="rect">
            <a:avLst/>
          </a:prstGeom>
          <a:noFill/>
        </p:spPr>
        <p:txBody>
          <a:bodyPr wrap="square" rtlCol="0">
            <a:spAutoFit/>
          </a:bodyPr>
          <a:lstStyle/>
          <a:p>
            <a:pPr>
              <a:lnSpc>
                <a:spcPct val="150000"/>
              </a:lnSpc>
            </a:pPr>
            <a:r>
              <a:rPr lang="zh-CN" altLang="en-US" sz="2400" b="1" dirty="0" smtClean="0">
                <a:latin typeface="Microsoft YaHei" charset="-122"/>
                <a:ea typeface="Microsoft YaHei" charset="-122"/>
                <a:cs typeface="Microsoft YaHei" charset="-122"/>
              </a:rPr>
              <a:t>差</a:t>
            </a:r>
            <a:r>
              <a:rPr lang="zh-CN" altLang="en-US" sz="2400" b="1" dirty="0">
                <a:latin typeface="Microsoft YaHei" charset="-122"/>
                <a:ea typeface="Microsoft YaHei" charset="-122"/>
                <a:cs typeface="Microsoft YaHei" charset="-122"/>
              </a:rPr>
              <a:t>分</a:t>
            </a:r>
            <a:r>
              <a:rPr lang="zh-CN" altLang="en-US" sz="2400" b="1" dirty="0" smtClean="0">
                <a:latin typeface="Microsoft YaHei" charset="-122"/>
                <a:ea typeface="Microsoft YaHei" charset="-122"/>
                <a:cs typeface="Microsoft YaHei" charset="-122"/>
              </a:rPr>
              <a:t>码</a:t>
            </a:r>
            <a:r>
              <a:rPr lang="en-US" altLang="zh-CN" sz="2400" b="1" dirty="0" smtClean="0">
                <a:latin typeface="Microsoft YaHei" charset="-122"/>
                <a:ea typeface="Microsoft YaHei" charset="-122"/>
                <a:cs typeface="Microsoft YaHei" charset="-122"/>
              </a:rPr>
              <a:t>(</a:t>
            </a:r>
            <a:r>
              <a:rPr lang="zh-CN" altLang="en-US" sz="2400" b="1" dirty="0" smtClean="0">
                <a:latin typeface="Microsoft YaHei" charset="-122"/>
                <a:ea typeface="Microsoft YaHei" charset="-122"/>
                <a:cs typeface="Microsoft YaHei" charset="-122"/>
              </a:rPr>
              <a:t>相对码</a:t>
            </a:r>
            <a:r>
              <a:rPr lang="en-US" altLang="zh-CN" sz="2400" b="1" dirty="0" smtClean="0">
                <a:latin typeface="Microsoft YaHei" charset="-122"/>
                <a:ea typeface="Microsoft YaHei" charset="-122"/>
                <a:cs typeface="Microsoft YaHei" charset="-122"/>
              </a:rPr>
              <a:t>)</a:t>
            </a:r>
            <a:r>
              <a:rPr lang="zh-CN" altLang="en-US" sz="2400" b="1" dirty="0" smtClean="0">
                <a:latin typeface="Microsoft YaHei" charset="-122"/>
                <a:ea typeface="Microsoft YaHei" charset="-122"/>
                <a:cs typeface="Microsoft YaHei" charset="-122"/>
              </a:rPr>
              <a:t>：</a:t>
            </a:r>
            <a:endParaRPr lang="en-US" altLang="zh-CN" sz="2400" b="1"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利用电平的变化与否来表示信息。</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二进制数字</a:t>
            </a: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：相邻电平</a:t>
            </a:r>
            <a:r>
              <a:rPr lang="zh-CN" altLang="en-US" sz="2400" dirty="0" smtClean="0">
                <a:solidFill>
                  <a:srgbClr val="FF0000"/>
                </a:solidFill>
                <a:latin typeface="Microsoft YaHei" charset="-122"/>
                <a:ea typeface="Microsoft YaHei" charset="-122"/>
                <a:cs typeface="Microsoft YaHei" charset="-122"/>
              </a:rPr>
              <a:t>无</a:t>
            </a:r>
            <a:r>
              <a:rPr lang="zh-CN" altLang="en-US" sz="2400" dirty="0" smtClean="0">
                <a:latin typeface="Microsoft YaHei" charset="-122"/>
                <a:ea typeface="Microsoft YaHei" charset="-122"/>
                <a:cs typeface="Microsoft YaHei" charset="-122"/>
              </a:rPr>
              <a:t>跳变。</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二进制数字</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：相邻的电平</a:t>
            </a:r>
            <a:r>
              <a:rPr lang="zh-CN" altLang="en-US" sz="2400" dirty="0" smtClean="0">
                <a:solidFill>
                  <a:srgbClr val="FF0000"/>
                </a:solidFill>
                <a:latin typeface="Microsoft YaHei" charset="-122"/>
                <a:ea typeface="Microsoft YaHei" charset="-122"/>
                <a:cs typeface="Microsoft YaHei" charset="-122"/>
              </a:rPr>
              <a:t>有</a:t>
            </a:r>
            <a:r>
              <a:rPr lang="zh-CN" altLang="en-US" sz="2400" dirty="0" smtClean="0">
                <a:latin typeface="Microsoft YaHei" charset="-122"/>
                <a:ea typeface="Microsoft YaHei" charset="-122"/>
                <a:cs typeface="Microsoft YaHei" charset="-122"/>
              </a:rPr>
              <a:t>跳变。</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例如：</a:t>
            </a:r>
            <a:r>
              <a:rPr lang="en-US" altLang="zh-CN" sz="2400" dirty="0" smtClean="0">
                <a:latin typeface="Microsoft YaHei" charset="-122"/>
                <a:ea typeface="Microsoft YaHei" charset="-122"/>
                <a:cs typeface="Microsoft YaHei" charset="-122"/>
              </a:rPr>
              <a:t>1100100111</a:t>
            </a:r>
            <a:r>
              <a:rPr lang="zh-CN" altLang="en-US" sz="2400" dirty="0" smtClean="0">
                <a:latin typeface="Microsoft YaHei" charset="-122"/>
                <a:ea typeface="Microsoft YaHei" charset="-122"/>
                <a:cs typeface="Microsoft YaHei" charset="-122"/>
              </a:rPr>
              <a:t>（默认初始为零电平）   </a:t>
            </a:r>
            <a:endParaRPr lang="en-US" altLang="zh-CN" sz="2400" dirty="0" smtClean="0">
              <a:latin typeface="Microsoft YaHei" charset="-122"/>
              <a:ea typeface="Microsoft YaHei" charset="-122"/>
              <a:cs typeface="Microsoft YaHei" charset="-122"/>
            </a:endParaRPr>
          </a:p>
        </p:txBody>
      </p:sp>
      <p:pic>
        <p:nvPicPr>
          <p:cNvPr id="15" name="图片 14"/>
          <p:cNvPicPr>
            <a:picLocks noChangeAspect="1"/>
          </p:cNvPicPr>
          <p:nvPr/>
        </p:nvPicPr>
        <p:blipFill>
          <a:blip r:embed="rId3"/>
          <a:stretch>
            <a:fillRect/>
          </a:stretch>
        </p:blipFill>
        <p:spPr>
          <a:xfrm>
            <a:off x="2840311" y="3122516"/>
            <a:ext cx="7251700" cy="2552700"/>
          </a:xfrm>
          <a:prstGeom prst="rect">
            <a:avLst/>
          </a:prstGeom>
        </p:spPr>
      </p:pic>
      <p:sp>
        <p:nvSpPr>
          <p:cNvPr id="2" name="矩形 1"/>
          <p:cNvSpPr/>
          <p:nvPr/>
        </p:nvSpPr>
        <p:spPr>
          <a:xfrm>
            <a:off x="6626914" y="878902"/>
            <a:ext cx="5229728" cy="13635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nSpc>
                <a:spcPct val="150000"/>
              </a:lnSpc>
            </a:pPr>
            <a:r>
              <a:rPr kumimoji="1" lang="zh-CN" altLang="en-US" sz="2400" dirty="0" smtClean="0">
                <a:latin typeface="Microsoft YaHei" charset="-122"/>
                <a:ea typeface="Microsoft YaHei" charset="-122"/>
                <a:cs typeface="Microsoft YaHei" charset="-122"/>
              </a:rPr>
              <a:t>怎么判断有无跳变：把当前时间的电平和前一个时间的电平做比较。</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135264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2836902"/>
            <a:ext cx="1579418"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基带传输</a:t>
            </a:r>
            <a:endParaRPr kumimoji="1" lang="zh-CN" altLang="en-US">
              <a:latin typeface="Microsoft YaHei" charset="-122"/>
              <a:ea typeface="Microsoft YaHei" charset="-122"/>
              <a:cs typeface="Microsoft YaHei" charset="-122"/>
            </a:endParaRPr>
          </a:p>
        </p:txBody>
      </p:sp>
      <p:sp>
        <p:nvSpPr>
          <p:cNvPr id="6" name="左大括号 5"/>
          <p:cNvSpPr/>
          <p:nvPr/>
        </p:nvSpPr>
        <p:spPr>
          <a:xfrm>
            <a:off x="1030778" y="1379235"/>
            <a:ext cx="204464"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9" name="文本框 8"/>
          <p:cNvSpPr txBox="1"/>
          <p:nvPr/>
        </p:nvSpPr>
        <p:spPr>
          <a:xfrm>
            <a:off x="1235242" y="1186729"/>
            <a:ext cx="4017724" cy="458908"/>
          </a:xfrm>
          <a:prstGeom prst="rect">
            <a:avLst/>
          </a:prstGeom>
          <a:noFill/>
        </p:spPr>
        <p:txBody>
          <a:bodyPr wrap="square" rtlCol="0">
            <a:spAutoFit/>
          </a:bodyPr>
          <a:lstStyle/>
          <a:p>
            <a:pPr>
              <a:lnSpc>
                <a:spcPct val="150000"/>
              </a:lnSpc>
            </a:pPr>
            <a:r>
              <a:rPr kumimoji="1" lang="zh-CN" altLang="en-US" dirty="0" smtClean="0">
                <a:latin typeface="Microsoft YaHei" charset="-122"/>
                <a:ea typeface="Microsoft YaHei" charset="-122"/>
                <a:cs typeface="Microsoft YaHei" charset="-122"/>
              </a:rPr>
              <a:t>基带传输基本</a:t>
            </a:r>
            <a:r>
              <a:rPr kumimoji="1" lang="zh-CN" altLang="en-US" dirty="0" smtClean="0">
                <a:latin typeface="Microsoft YaHei" charset="-122"/>
                <a:ea typeface="Microsoft YaHei" charset="-122"/>
                <a:cs typeface="Microsoft YaHei" charset="-122"/>
              </a:rPr>
              <a:t>概念</a:t>
            </a:r>
            <a:endParaRPr kumimoji="1" lang="en-US" altLang="zh-CN" dirty="0" smtClean="0">
              <a:latin typeface="Microsoft YaHei" charset="-122"/>
              <a:ea typeface="Microsoft YaHei" charset="-122"/>
              <a:cs typeface="Microsoft YaHei" charset="-122"/>
            </a:endParaRPr>
          </a:p>
        </p:txBody>
      </p:sp>
      <p:sp>
        <p:nvSpPr>
          <p:cNvPr id="2" name="矩形 1"/>
          <p:cNvSpPr/>
          <p:nvPr/>
        </p:nvSpPr>
        <p:spPr>
          <a:xfrm>
            <a:off x="1235242" y="4169925"/>
            <a:ext cx="2031325" cy="458908"/>
          </a:xfrm>
          <a:prstGeom prst="rect">
            <a:avLst/>
          </a:prstGeom>
        </p:spPr>
        <p:txBody>
          <a:bodyPr wrap="none">
            <a:spAutoFit/>
          </a:bodyPr>
          <a:lstStyle/>
          <a:p>
            <a:pPr>
              <a:lnSpc>
                <a:spcPct val="150000"/>
              </a:lnSpc>
            </a:pPr>
            <a:r>
              <a:rPr kumimoji="1" lang="zh-CN" altLang="en-US" dirty="0">
                <a:solidFill>
                  <a:srgbClr val="FF0000"/>
                </a:solidFill>
                <a:latin typeface="Microsoft YaHei" charset="-122"/>
                <a:ea typeface="Microsoft YaHei" charset="-122"/>
                <a:cs typeface="Microsoft YaHei" charset="-122"/>
              </a:rPr>
              <a:t>数字基带传输编码</a:t>
            </a:r>
            <a:endParaRPr kumimoji="1" lang="zh-CN" altLang="en-US" dirty="0">
              <a:solidFill>
                <a:srgbClr val="FF0000"/>
              </a:solidFill>
              <a:latin typeface="Microsoft YaHei" charset="-122"/>
              <a:ea typeface="Microsoft YaHei" charset="-122"/>
              <a:cs typeface="Microsoft YaHei" charset="-122"/>
            </a:endParaRPr>
          </a:p>
        </p:txBody>
      </p:sp>
      <p:sp>
        <p:nvSpPr>
          <p:cNvPr id="7" name="文本框 6"/>
          <p:cNvSpPr txBox="1"/>
          <p:nvPr/>
        </p:nvSpPr>
        <p:spPr>
          <a:xfrm>
            <a:off x="3638801" y="898590"/>
            <a:ext cx="7077325" cy="961289"/>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sym typeface="+mn-ea"/>
              </a:rPr>
              <a:t>基带传输：直接</a:t>
            </a:r>
            <a:r>
              <a:rPr lang="zh-CN" altLang="en-US" sz="2000" dirty="0">
                <a:latin typeface="Microsoft YaHei" charset="-122"/>
                <a:ea typeface="Microsoft YaHei" charset="-122"/>
                <a:cs typeface="Microsoft YaHei" charset="-122"/>
                <a:sym typeface="+mn-ea"/>
              </a:rPr>
              <a:t>在信道传送基带</a:t>
            </a:r>
            <a:r>
              <a:rPr lang="zh-CN" altLang="en-US" sz="2000" dirty="0" smtClean="0">
                <a:latin typeface="Microsoft YaHei" charset="-122"/>
                <a:ea typeface="Microsoft YaHei" charset="-122"/>
                <a:cs typeface="Microsoft YaHei" charset="-122"/>
                <a:sym typeface="+mn-ea"/>
              </a:rPr>
              <a:t>信号。</a:t>
            </a:r>
            <a:endParaRPr lang="en-US" altLang="zh-CN" sz="2000" dirty="0" smtClean="0">
              <a:latin typeface="Microsoft YaHei" charset="-122"/>
              <a:ea typeface="Microsoft YaHei" charset="-122"/>
              <a:cs typeface="Microsoft YaHei" charset="-122"/>
              <a:sym typeface="+mn-ea"/>
            </a:endParaRPr>
          </a:p>
          <a:p>
            <a:pPr>
              <a:lnSpc>
                <a:spcPct val="150000"/>
              </a:lnSpc>
            </a:pPr>
            <a:r>
              <a:rPr lang="zh-CN" altLang="en-US" sz="2000" dirty="0" smtClean="0">
                <a:latin typeface="Microsoft YaHei" charset="-122"/>
                <a:ea typeface="Microsoft YaHei" charset="-122"/>
                <a:cs typeface="Microsoft YaHei" charset="-122"/>
                <a:sym typeface="+mn-ea"/>
              </a:rPr>
              <a:t>数字</a:t>
            </a:r>
            <a:r>
              <a:rPr lang="zh-CN" altLang="en-US" sz="2000" dirty="0">
                <a:latin typeface="Microsoft YaHei" charset="-122"/>
                <a:ea typeface="Microsoft YaHei" charset="-122"/>
                <a:cs typeface="Microsoft YaHei" charset="-122"/>
                <a:sym typeface="+mn-ea"/>
              </a:rPr>
              <a:t>基带</a:t>
            </a:r>
            <a:r>
              <a:rPr lang="zh-CN" altLang="en-US" sz="2000" dirty="0" smtClean="0">
                <a:latin typeface="Microsoft YaHei" charset="-122"/>
                <a:ea typeface="Microsoft YaHei" charset="-122"/>
                <a:cs typeface="Microsoft YaHei" charset="-122"/>
                <a:sym typeface="+mn-ea"/>
              </a:rPr>
              <a:t>传输：在</a:t>
            </a:r>
            <a:r>
              <a:rPr lang="zh-CN" altLang="en-US" sz="2000" dirty="0">
                <a:latin typeface="Microsoft YaHei" charset="-122"/>
                <a:ea typeface="Microsoft YaHei" charset="-122"/>
                <a:cs typeface="Microsoft YaHei" charset="-122"/>
                <a:sym typeface="+mn-ea"/>
              </a:rPr>
              <a:t>信道中传输数字基带</a:t>
            </a:r>
            <a:r>
              <a:rPr lang="zh-CN" altLang="en-US" sz="2000" dirty="0" smtClean="0">
                <a:latin typeface="Microsoft YaHei" charset="-122"/>
                <a:ea typeface="Microsoft YaHei" charset="-122"/>
                <a:cs typeface="Microsoft YaHei" charset="-122"/>
                <a:sym typeface="+mn-ea"/>
              </a:rPr>
              <a:t>信号</a:t>
            </a:r>
            <a:r>
              <a:rPr lang="zh-CN" altLang="en-US" sz="2000" dirty="0">
                <a:latin typeface="Microsoft YaHei" charset="-122"/>
                <a:ea typeface="Microsoft YaHei" charset="-122"/>
                <a:cs typeface="Microsoft YaHei" charset="-122"/>
                <a:sym typeface="+mn-ea"/>
              </a:rPr>
              <a:t>。</a:t>
            </a:r>
            <a:endParaRPr lang="en-US" altLang="zh-CN" sz="2000" dirty="0" smtClean="0">
              <a:latin typeface="Microsoft YaHei" charset="-122"/>
              <a:ea typeface="Microsoft YaHei" charset="-122"/>
              <a:cs typeface="Microsoft YaHei" charset="-122"/>
              <a:sym typeface="+mn-ea"/>
            </a:endParaRPr>
          </a:p>
        </p:txBody>
      </p:sp>
      <p:sp>
        <p:nvSpPr>
          <p:cNvPr id="8" name="文本框 7"/>
          <p:cNvSpPr txBox="1"/>
          <p:nvPr/>
        </p:nvSpPr>
        <p:spPr>
          <a:xfrm>
            <a:off x="3510466" y="3094410"/>
            <a:ext cx="1029452" cy="553998"/>
          </a:xfrm>
          <a:prstGeom prst="rect">
            <a:avLst/>
          </a:prstGeom>
          <a:noFill/>
          <a:ln>
            <a:solidFill>
              <a:schemeClr val="tx1"/>
            </a:solidFill>
          </a:ln>
        </p:spPr>
        <p:txBody>
          <a:bodyPr wrap="square" rtlCol="0">
            <a:spAutoFit/>
          </a:bodyPr>
          <a:lstStyle/>
          <a:p>
            <a:pPr>
              <a:lnSpc>
                <a:spcPct val="150000"/>
              </a:lnSpc>
            </a:pPr>
            <a:r>
              <a:rPr lang="zh-CN" altLang="en-US" sz="2000" smtClean="0">
                <a:latin typeface="Microsoft YaHei" charset="-122"/>
                <a:ea typeface="Microsoft YaHei" charset="-122"/>
                <a:cs typeface="Microsoft YaHei" charset="-122"/>
                <a:sym typeface="+mn-ea"/>
              </a:rPr>
              <a:t>信号码</a:t>
            </a:r>
            <a:endParaRPr lang="en-US" altLang="zh-CN" sz="2000" dirty="0" smtClean="0">
              <a:latin typeface="Microsoft YaHei" charset="-122"/>
              <a:ea typeface="Microsoft YaHei" charset="-122"/>
              <a:cs typeface="Microsoft YaHei" charset="-122"/>
              <a:sym typeface="+mn-ea"/>
            </a:endParaRPr>
          </a:p>
        </p:txBody>
      </p:sp>
      <p:sp>
        <p:nvSpPr>
          <p:cNvPr id="10" name="文本框 9"/>
          <p:cNvSpPr txBox="1"/>
          <p:nvPr/>
        </p:nvSpPr>
        <p:spPr>
          <a:xfrm>
            <a:off x="3510466" y="5177537"/>
            <a:ext cx="1029452" cy="499624"/>
          </a:xfrm>
          <a:prstGeom prst="rect">
            <a:avLst/>
          </a:prstGeom>
          <a:noFill/>
          <a:ln>
            <a:solidFill>
              <a:schemeClr val="tx1"/>
            </a:solidFill>
          </a:ln>
        </p:spPr>
        <p:txBody>
          <a:bodyPr wrap="square" rtlCol="0">
            <a:spAutoFit/>
          </a:bodyPr>
          <a:lstStyle/>
          <a:p>
            <a:pPr>
              <a:lnSpc>
                <a:spcPct val="150000"/>
              </a:lnSpc>
            </a:pPr>
            <a:r>
              <a:rPr lang="zh-CN" altLang="en-US" sz="2000" dirty="0" smtClean="0">
                <a:solidFill>
                  <a:srgbClr val="FF0000"/>
                </a:solidFill>
                <a:latin typeface="Microsoft YaHei" charset="-122"/>
                <a:ea typeface="Microsoft YaHei" charset="-122"/>
                <a:cs typeface="Microsoft YaHei" charset="-122"/>
                <a:sym typeface="+mn-ea"/>
              </a:rPr>
              <a:t>传输码</a:t>
            </a:r>
            <a:endParaRPr lang="en-US" altLang="zh-CN" sz="2000" dirty="0" smtClean="0">
              <a:solidFill>
                <a:srgbClr val="FF0000"/>
              </a:solidFill>
              <a:latin typeface="Microsoft YaHei" charset="-122"/>
              <a:ea typeface="Microsoft YaHei" charset="-122"/>
              <a:cs typeface="Microsoft YaHei" charset="-122"/>
              <a:sym typeface="+mn-ea"/>
            </a:endParaRPr>
          </a:p>
        </p:txBody>
      </p:sp>
      <p:sp>
        <p:nvSpPr>
          <p:cNvPr id="11" name="左大括号 10"/>
          <p:cNvSpPr/>
          <p:nvPr/>
        </p:nvSpPr>
        <p:spPr>
          <a:xfrm>
            <a:off x="3244104" y="3371409"/>
            <a:ext cx="202802" cy="205594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3" name="矩形 2"/>
          <p:cNvSpPr/>
          <p:nvPr/>
        </p:nvSpPr>
        <p:spPr>
          <a:xfrm>
            <a:off x="4844717" y="2229554"/>
            <a:ext cx="3288629" cy="2169825"/>
          </a:xfrm>
          <a:prstGeom prst="rect">
            <a:avLst/>
          </a:prstGeom>
          <a:ln>
            <a:solidFill>
              <a:schemeClr val="tx1"/>
            </a:solidFill>
          </a:ln>
        </p:spPr>
        <p:txBody>
          <a:bodyPr wrap="square">
            <a:spAutoFit/>
          </a:bodyPr>
          <a:lstStyle/>
          <a:p>
            <a:pPr>
              <a:lnSpc>
                <a:spcPct val="150000"/>
              </a:lnSpc>
            </a:pPr>
            <a:r>
              <a:rPr lang="en-US" altLang="zh-CN" smtClean="0">
                <a:latin typeface="Microsoft YaHei" charset="-122"/>
                <a:ea typeface="Microsoft YaHei" charset="-122"/>
                <a:cs typeface="Microsoft YaHei" charset="-122"/>
              </a:rPr>
              <a:t>1</a:t>
            </a:r>
            <a:r>
              <a:rPr lang="zh-CN" altLang="en-US" dirty="0">
                <a:latin typeface="Microsoft YaHei" charset="-122"/>
                <a:ea typeface="Microsoft YaHei" charset="-122"/>
                <a:cs typeface="Microsoft YaHei" charset="-122"/>
              </a:rPr>
              <a:t>、单极不归零码</a:t>
            </a:r>
          </a:p>
          <a:p>
            <a:pPr>
              <a:lnSpc>
                <a:spcPct val="150000"/>
              </a:lnSpc>
            </a:pPr>
            <a:r>
              <a:rPr lang="en-US" altLang="zh-CN" dirty="0" smtClean="0">
                <a:latin typeface="Microsoft YaHei" charset="-122"/>
                <a:ea typeface="Microsoft YaHei" charset="-122"/>
                <a:cs typeface="Microsoft YaHei" charset="-122"/>
              </a:rPr>
              <a:t>2</a:t>
            </a:r>
            <a:r>
              <a:rPr lang="zh-CN" altLang="en-US" dirty="0">
                <a:latin typeface="Microsoft YaHei" charset="-122"/>
                <a:ea typeface="Microsoft YaHei" charset="-122"/>
                <a:cs typeface="Microsoft YaHei" charset="-122"/>
              </a:rPr>
              <a:t>、双极不归零码</a:t>
            </a:r>
          </a:p>
          <a:p>
            <a:pPr>
              <a:lnSpc>
                <a:spcPct val="150000"/>
              </a:lnSpc>
            </a:pPr>
            <a:r>
              <a:rPr lang="en-US" altLang="zh-CN" dirty="0" smtClean="0">
                <a:latin typeface="Microsoft YaHei" charset="-122"/>
                <a:ea typeface="Microsoft YaHei" charset="-122"/>
                <a:cs typeface="Microsoft YaHei" charset="-122"/>
              </a:rPr>
              <a:t>3</a:t>
            </a:r>
            <a:r>
              <a:rPr lang="zh-CN" altLang="en-US"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sym typeface="+mn-ea"/>
              </a:rPr>
              <a:t>单极归零码</a:t>
            </a:r>
          </a:p>
          <a:p>
            <a:pPr>
              <a:lnSpc>
                <a:spcPct val="150000"/>
              </a:lnSpc>
            </a:pPr>
            <a:r>
              <a:rPr lang="en-US" altLang="zh-CN" dirty="0" smtClean="0">
                <a:latin typeface="Microsoft YaHei" charset="-122"/>
                <a:ea typeface="Microsoft YaHei" charset="-122"/>
                <a:cs typeface="Microsoft YaHei" charset="-122"/>
              </a:rPr>
              <a:t>4</a:t>
            </a:r>
            <a:r>
              <a:rPr lang="zh-CN" altLang="en-US"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sym typeface="+mn-ea"/>
              </a:rPr>
              <a:t>双极归零码</a:t>
            </a:r>
          </a:p>
          <a:p>
            <a:pPr>
              <a:lnSpc>
                <a:spcPct val="150000"/>
              </a:lnSpc>
            </a:pPr>
            <a:r>
              <a:rPr lang="en-US" altLang="zh-CN" dirty="0" smtClean="0">
                <a:latin typeface="Microsoft YaHei" charset="-122"/>
                <a:ea typeface="Microsoft YaHei" charset="-122"/>
                <a:cs typeface="Microsoft YaHei" charset="-122"/>
              </a:rPr>
              <a:t>5</a:t>
            </a:r>
            <a:r>
              <a:rPr lang="zh-CN" altLang="en-US" dirty="0">
                <a:latin typeface="Microsoft YaHei" charset="-122"/>
                <a:ea typeface="Microsoft YaHei" charset="-122"/>
                <a:cs typeface="Microsoft YaHei" charset="-122"/>
              </a:rPr>
              <a:t>、差分码</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相对码</a:t>
            </a:r>
            <a:r>
              <a:rPr lang="en-US" altLang="zh-CN" dirty="0">
                <a:latin typeface="Microsoft YaHei" charset="-122"/>
                <a:ea typeface="Microsoft YaHei" charset="-122"/>
                <a:cs typeface="Microsoft YaHei" charset="-122"/>
              </a:rPr>
              <a:t>)</a:t>
            </a:r>
            <a:endParaRPr lang="zh-CN" altLang="en-US" dirty="0"/>
          </a:p>
        </p:txBody>
      </p:sp>
      <p:sp>
        <p:nvSpPr>
          <p:cNvPr id="12" name="矩形 11"/>
          <p:cNvSpPr/>
          <p:nvPr/>
        </p:nvSpPr>
        <p:spPr>
          <a:xfrm>
            <a:off x="4844718" y="4644038"/>
            <a:ext cx="6208293" cy="2169825"/>
          </a:xfrm>
          <a:prstGeom prst="rect">
            <a:avLst/>
          </a:prstGeom>
          <a:ln>
            <a:solidFill>
              <a:schemeClr val="tx1"/>
            </a:solidFill>
          </a:ln>
        </p:spPr>
        <p:txBody>
          <a:bodyPr wrap="square">
            <a:spAutoFit/>
          </a:bodyPr>
          <a:lstStyle/>
          <a:p>
            <a:pPr>
              <a:lnSpc>
                <a:spcPct val="150000"/>
              </a:lnSpc>
            </a:pPr>
            <a:r>
              <a:rPr lang="en-US" altLang="zh-CN" dirty="0" smtClean="0">
                <a:latin typeface="Microsoft YaHei" charset="-122"/>
                <a:ea typeface="Microsoft YaHei" charset="-122"/>
                <a:cs typeface="Microsoft YaHei" charset="-122"/>
              </a:rPr>
              <a:t>1</a:t>
            </a: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AMI</a:t>
            </a:r>
            <a:r>
              <a:rPr lang="zh-CN" altLang="en-US" dirty="0" smtClean="0">
                <a:latin typeface="Microsoft YaHei" charset="-122"/>
                <a:ea typeface="Microsoft YaHei" charset="-122"/>
                <a:cs typeface="Microsoft YaHei" charset="-122"/>
              </a:rPr>
              <a:t>码：</a:t>
            </a:r>
            <a:r>
              <a:rPr lang="en-US" altLang="zh-CN" dirty="0">
                <a:solidFill>
                  <a:srgbClr val="FF0000"/>
                </a:solidFill>
                <a:latin typeface="Microsoft YaHei" charset="-122"/>
                <a:ea typeface="Microsoft YaHei" charset="-122"/>
                <a:cs typeface="Microsoft YaHei" charset="-122"/>
              </a:rPr>
              <a:t> 3</a:t>
            </a:r>
            <a:r>
              <a:rPr lang="zh-CN" altLang="en-US" dirty="0">
                <a:solidFill>
                  <a:srgbClr val="FF0000"/>
                </a:solidFill>
                <a:latin typeface="Microsoft YaHei" charset="-122"/>
                <a:ea typeface="Microsoft YaHei" charset="-122"/>
                <a:cs typeface="Microsoft YaHei" charset="-122"/>
              </a:rPr>
              <a:t>种电平</a:t>
            </a:r>
            <a:endParaRPr lang="en-US" altLang="zh-CN" dirty="0" smtClean="0">
              <a:latin typeface="Microsoft YaHei" charset="-122"/>
              <a:ea typeface="Microsoft YaHei" charset="-122"/>
              <a:cs typeface="Microsoft YaHei" charset="-122"/>
            </a:endParaRPr>
          </a:p>
          <a:p>
            <a:pPr>
              <a:lnSpc>
                <a:spcPct val="150000"/>
              </a:lnSpc>
            </a:pPr>
            <a:r>
              <a:rPr lang="en-US" altLang="zh-CN" dirty="0" smtClean="0">
                <a:latin typeface="Microsoft YaHei" charset="-122"/>
                <a:ea typeface="Microsoft YaHei" charset="-122"/>
                <a:cs typeface="Microsoft YaHei" charset="-122"/>
              </a:rPr>
              <a:t>2</a:t>
            </a:r>
            <a:r>
              <a:rPr lang="zh-CN" altLang="en-US" dirty="0" smtClean="0">
                <a:latin typeface="Microsoft YaHei" charset="-122"/>
                <a:ea typeface="Microsoft YaHei" charset="-122"/>
                <a:cs typeface="Microsoft YaHei" charset="-122"/>
              </a:rPr>
              <a:t>、双</a:t>
            </a:r>
            <a:r>
              <a:rPr lang="zh-CN" altLang="en-US" dirty="0">
                <a:latin typeface="Microsoft YaHei" charset="-122"/>
                <a:ea typeface="Microsoft YaHei" charset="-122"/>
                <a:cs typeface="Microsoft YaHei" charset="-122"/>
              </a:rPr>
              <a:t>相</a:t>
            </a:r>
            <a:r>
              <a:rPr lang="zh-CN" altLang="en-US" dirty="0" smtClean="0">
                <a:latin typeface="Microsoft YaHei" charset="-122"/>
                <a:ea typeface="Microsoft YaHei" charset="-122"/>
                <a:cs typeface="Microsoft YaHei" charset="-122"/>
              </a:rPr>
              <a:t>码、曼彻斯特码</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差分双相码、差分</a:t>
            </a:r>
            <a:r>
              <a:rPr lang="zh-CN" altLang="en-US" dirty="0">
                <a:latin typeface="Microsoft YaHei" charset="-122"/>
                <a:ea typeface="Microsoft YaHei" charset="-122"/>
                <a:cs typeface="Microsoft YaHei" charset="-122"/>
              </a:rPr>
              <a:t>曼彻斯特码</a:t>
            </a:r>
            <a:endParaRPr lang="en-US" altLang="zh-CN" dirty="0" smtClean="0">
              <a:latin typeface="Microsoft YaHei" charset="-122"/>
              <a:ea typeface="Microsoft YaHei" charset="-122"/>
              <a:cs typeface="Microsoft YaHei" charset="-122"/>
            </a:endParaRPr>
          </a:p>
          <a:p>
            <a:pPr>
              <a:lnSpc>
                <a:spcPct val="150000"/>
              </a:lnSpc>
            </a:pPr>
            <a:r>
              <a:rPr lang="en-US" altLang="zh-CN" dirty="0" smtClean="0">
                <a:latin typeface="Microsoft YaHei" charset="-122"/>
                <a:ea typeface="Microsoft YaHei" charset="-122"/>
                <a:cs typeface="Microsoft YaHei" charset="-122"/>
              </a:rPr>
              <a:t>3</a:t>
            </a:r>
            <a:r>
              <a:rPr lang="zh-CN" altLang="en-US" dirty="0" smtClean="0">
                <a:latin typeface="Microsoft YaHei" charset="-122"/>
                <a:ea typeface="Microsoft YaHei" charset="-122"/>
                <a:cs typeface="Microsoft YaHei" charset="-122"/>
              </a:rPr>
              <a:t>、米勒码</a:t>
            </a:r>
            <a:endParaRPr lang="en-US" altLang="zh-CN" dirty="0" smtClean="0">
              <a:latin typeface="Microsoft YaHei" charset="-122"/>
              <a:ea typeface="Microsoft YaHei" charset="-122"/>
              <a:cs typeface="Microsoft YaHei" charset="-122"/>
            </a:endParaRPr>
          </a:p>
          <a:p>
            <a:pPr>
              <a:lnSpc>
                <a:spcPct val="150000"/>
              </a:lnSpc>
            </a:pPr>
            <a:r>
              <a:rPr lang="en-US" altLang="zh-CN" dirty="0" smtClean="0">
                <a:latin typeface="Microsoft YaHei" charset="-122"/>
                <a:ea typeface="Microsoft YaHei" charset="-122"/>
                <a:cs typeface="Microsoft YaHei" charset="-122"/>
              </a:rPr>
              <a:t>4</a:t>
            </a: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CMI</a:t>
            </a:r>
            <a:r>
              <a:rPr lang="zh-CN" altLang="en-US" dirty="0" smtClean="0">
                <a:latin typeface="Microsoft YaHei" charset="-122"/>
                <a:ea typeface="Microsoft YaHei" charset="-122"/>
                <a:cs typeface="Microsoft YaHei" charset="-122"/>
              </a:rPr>
              <a:t>码</a:t>
            </a:r>
            <a:endParaRPr lang="en-US" altLang="zh-CN" dirty="0" smtClean="0">
              <a:latin typeface="Microsoft YaHei" charset="-122"/>
              <a:ea typeface="Microsoft YaHei" charset="-122"/>
              <a:cs typeface="Microsoft YaHei" charset="-122"/>
            </a:endParaRPr>
          </a:p>
          <a:p>
            <a:pPr>
              <a:lnSpc>
                <a:spcPct val="150000"/>
              </a:lnSpc>
            </a:pPr>
            <a:r>
              <a:rPr lang="en-US" altLang="zh-CN" dirty="0" smtClean="0">
                <a:latin typeface="Microsoft YaHei" charset="-122"/>
                <a:ea typeface="Microsoft YaHei" charset="-122"/>
                <a:cs typeface="Microsoft YaHei" charset="-122"/>
              </a:rPr>
              <a:t>5</a:t>
            </a:r>
            <a:r>
              <a:rPr lang="zh-CN" altLang="en-US" dirty="0" smtClean="0">
                <a:latin typeface="Microsoft YaHei" charset="-122"/>
                <a:ea typeface="Microsoft YaHei" charset="-122"/>
                <a:cs typeface="Microsoft YaHei" charset="-122"/>
              </a:rPr>
              <a:t>、</a:t>
            </a:r>
            <a:r>
              <a:rPr lang="en-US" altLang="zh-CN" dirty="0" err="1" smtClean="0">
                <a:latin typeface="Microsoft YaHei" charset="-122"/>
                <a:ea typeface="Microsoft YaHei" charset="-122"/>
                <a:cs typeface="Microsoft YaHei" charset="-122"/>
              </a:rPr>
              <a:t>nBmB</a:t>
            </a:r>
            <a:r>
              <a:rPr lang="zh-CN" altLang="en-US" dirty="0">
                <a:latin typeface="Microsoft YaHei" charset="-122"/>
                <a:ea typeface="Microsoft YaHei" charset="-122"/>
                <a:cs typeface="Microsoft YaHei" charset="-122"/>
              </a:rPr>
              <a:t>码； </a:t>
            </a:r>
            <a:r>
              <a:rPr lang="en-US" altLang="zh-CN" dirty="0" err="1">
                <a:latin typeface="Microsoft YaHei" charset="-122"/>
                <a:ea typeface="Microsoft YaHei" charset="-122"/>
                <a:cs typeface="Microsoft YaHei" charset="-122"/>
              </a:rPr>
              <a:t>nBmT</a:t>
            </a:r>
            <a:r>
              <a:rPr lang="zh-CN" altLang="en-US" dirty="0">
                <a:latin typeface="Microsoft YaHei" charset="-122"/>
                <a:ea typeface="Microsoft YaHei" charset="-122"/>
                <a:cs typeface="Microsoft YaHei" charset="-122"/>
              </a:rPr>
              <a:t>码；</a:t>
            </a:r>
            <a:endParaRPr lang="zh-CN" altLang="en-US" dirty="0">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2918533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4337" y="277209"/>
            <a:ext cx="10831178" cy="581057"/>
          </a:xfrm>
          <a:prstGeom prst="rect">
            <a:avLst/>
          </a:prstGeom>
          <a:noFill/>
        </p:spPr>
        <p:txBody>
          <a:bodyPr wrap="square" rtlCol="0">
            <a:spAutoFit/>
          </a:bodyPr>
          <a:lstStyle/>
          <a:p>
            <a:pPr>
              <a:lnSpc>
                <a:spcPct val="150000"/>
              </a:lnSpc>
            </a:pPr>
            <a:r>
              <a:rPr lang="en-US" altLang="zh-CN" sz="2400" b="1" smtClean="0">
                <a:latin typeface="Microsoft YaHei" charset="-122"/>
                <a:ea typeface="Microsoft YaHei" charset="-122"/>
                <a:cs typeface="Microsoft YaHei" charset="-122"/>
              </a:rPr>
              <a:t>MAC</a:t>
            </a:r>
            <a:r>
              <a:rPr lang="zh-CN" altLang="en-US" sz="2400" b="1" dirty="0">
                <a:latin typeface="Microsoft YaHei" charset="-122"/>
                <a:ea typeface="Microsoft YaHei" charset="-122"/>
                <a:cs typeface="Microsoft YaHei" charset="-122"/>
              </a:rPr>
              <a:t>协议的根本任务：解决信道的</a:t>
            </a:r>
            <a:r>
              <a:rPr lang="zh-CN" altLang="en-US" sz="2400" b="1" dirty="0">
                <a:solidFill>
                  <a:srgbClr val="FF0000"/>
                </a:solidFill>
                <a:latin typeface="Microsoft YaHei" charset="-122"/>
                <a:ea typeface="Microsoft YaHei" charset="-122"/>
                <a:cs typeface="Microsoft YaHei" charset="-122"/>
              </a:rPr>
              <a:t>共享问题</a:t>
            </a:r>
            <a:r>
              <a:rPr lang="zh-CN" altLang="en-US" sz="2400" b="1" dirty="0" smtClean="0">
                <a:latin typeface="Microsoft YaHei" charset="-122"/>
                <a:ea typeface="Microsoft YaHei" charset="-122"/>
                <a:cs typeface="Microsoft YaHei" charset="-122"/>
              </a:rPr>
              <a:t>。 </a:t>
            </a:r>
            <a:endParaRPr lang="zh-CN" altLang="en-US" sz="2400" b="1" dirty="0">
              <a:latin typeface="Microsoft YaHei" charset="-122"/>
              <a:ea typeface="Microsoft YaHei" charset="-122"/>
              <a:cs typeface="Microsoft YaHei"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320577130"/>
              </p:ext>
            </p:extLst>
          </p:nvPr>
        </p:nvGraphicFramePr>
        <p:xfrm>
          <a:off x="1168316" y="1130981"/>
          <a:ext cx="9964903" cy="4991100"/>
        </p:xfrm>
        <a:graphic>
          <a:graphicData uri="http://schemas.openxmlformats.org/drawingml/2006/table">
            <a:tbl>
              <a:tblPr firstRow="1" bandRow="1">
                <a:tableStyleId>{5940675A-B579-460E-94D1-54222C63F5DA}</a:tableStyleId>
              </a:tblPr>
              <a:tblGrid>
                <a:gridCol w="1510819"/>
                <a:gridCol w="2782130"/>
                <a:gridCol w="2835977"/>
                <a:gridCol w="2835977"/>
              </a:tblGrid>
              <a:tr h="0">
                <a:tc rowSpan="10">
                  <a:txBody>
                    <a:bodyPr/>
                    <a:lstStyle/>
                    <a:p>
                      <a:pPr lvl="0" algn="ctr">
                        <a:lnSpc>
                          <a:spcPct val="150000"/>
                        </a:lnSpc>
                      </a:pPr>
                      <a:r>
                        <a:rPr lang="en-US" altLang="zh-CN" sz="2000" dirty="0" smtClean="0">
                          <a:solidFill>
                            <a:schemeClr val="tx1"/>
                          </a:solidFill>
                          <a:latin typeface="Microsoft YaHei" charset="-122"/>
                          <a:ea typeface="Microsoft YaHei" charset="-122"/>
                          <a:cs typeface="Microsoft YaHei" charset="-122"/>
                        </a:rPr>
                        <a:t>MAC</a:t>
                      </a:r>
                      <a:r>
                        <a:rPr lang="zh-CN" altLang="en-US" sz="2000" dirty="0" smtClean="0">
                          <a:solidFill>
                            <a:schemeClr val="tx1"/>
                          </a:solidFill>
                          <a:latin typeface="Microsoft YaHei" charset="-122"/>
                          <a:ea typeface="Microsoft YaHei" charset="-122"/>
                          <a:cs typeface="Microsoft YaHei" charset="-122"/>
                        </a:rPr>
                        <a:t>协议</a:t>
                      </a:r>
                      <a:endParaRPr lang="zh-CN" altLang="en-US" sz="2000" dirty="0">
                        <a:solidFill>
                          <a:schemeClr val="tx1"/>
                        </a:solidFill>
                        <a:latin typeface="Microsoft YaHei" charset="-122"/>
                        <a:ea typeface="Microsoft YaHei" charset="-122"/>
                        <a:cs typeface="Microsoft YaHei" charset="-122"/>
                      </a:endParaRPr>
                    </a:p>
                  </a:txBody>
                  <a:tcPr anchor="ctr"/>
                </a:tc>
                <a:tc rowSpan="4">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solidFill>
                            <a:schemeClr val="tx1"/>
                          </a:solidFill>
                          <a:latin typeface="Microsoft YaHei" charset="-122"/>
                          <a:ea typeface="Microsoft YaHei" charset="-122"/>
                          <a:cs typeface="Microsoft YaHei" charset="-122"/>
                        </a:rPr>
                        <a:t>信道划分</a:t>
                      </a:r>
                      <a:r>
                        <a:rPr lang="en-US" altLang="zh-CN" sz="2000" dirty="0" smtClean="0">
                          <a:solidFill>
                            <a:schemeClr val="tx1"/>
                          </a:solidFill>
                          <a:latin typeface="Microsoft YaHei" charset="-122"/>
                          <a:ea typeface="Microsoft YaHei" charset="-122"/>
                          <a:cs typeface="Microsoft YaHei" charset="-122"/>
                        </a:rPr>
                        <a:t>MAC</a:t>
                      </a:r>
                      <a:r>
                        <a:rPr lang="zh-CN" altLang="en-US" sz="2000" dirty="0" smtClean="0">
                          <a:solidFill>
                            <a:schemeClr val="tx1"/>
                          </a:solidFill>
                          <a:latin typeface="Microsoft YaHei" charset="-122"/>
                          <a:ea typeface="Microsoft YaHei" charset="-122"/>
                          <a:cs typeface="Microsoft YaHei" charset="-122"/>
                        </a:rPr>
                        <a:t>协议</a:t>
                      </a:r>
                    </a:p>
                  </a:txBody>
                  <a:tcPr anchor="ctr"/>
                </a:tc>
                <a:tc gridSpan="2">
                  <a:txBody>
                    <a:bodyPr/>
                    <a:lstStyle/>
                    <a:p>
                      <a:pPr lvl="0" algn="ctr">
                        <a:lnSpc>
                          <a:spcPct val="150000"/>
                        </a:lnSpc>
                      </a:pPr>
                      <a:r>
                        <a:rPr lang="zh-CN" altLang="en-US" sz="2000" dirty="0" smtClean="0">
                          <a:solidFill>
                            <a:schemeClr val="tx1"/>
                          </a:solidFill>
                          <a:latin typeface="Microsoft YaHei" charset="-122"/>
                          <a:ea typeface="Microsoft YaHei" charset="-122"/>
                          <a:cs typeface="Microsoft YaHei" charset="-122"/>
                        </a:rPr>
                        <a:t>频分多路复用</a:t>
                      </a:r>
                      <a:r>
                        <a:rPr lang="en-US" altLang="zh-CN" sz="2000" dirty="0" smtClean="0">
                          <a:solidFill>
                            <a:schemeClr val="tx1"/>
                          </a:solidFill>
                          <a:latin typeface="Microsoft YaHei" charset="-122"/>
                          <a:ea typeface="Microsoft YaHei" charset="-122"/>
                          <a:cs typeface="Microsoft YaHei" charset="-122"/>
                        </a:rPr>
                        <a:t>(FDM)</a:t>
                      </a:r>
                      <a:endParaRPr lang="zh-CN" altLang="en-US" sz="2000" dirty="0">
                        <a:solidFill>
                          <a:schemeClr val="tx1"/>
                        </a:solidFill>
                        <a:latin typeface="Microsoft YaHei" charset="-122"/>
                        <a:ea typeface="Microsoft YaHei" charset="-122"/>
                        <a:cs typeface="Microsoft YaHei" charset="-122"/>
                      </a:endParaRPr>
                    </a:p>
                  </a:txBody>
                  <a:tcPr anchor="ctr"/>
                </a:tc>
                <a:tc hMerge="1">
                  <a:txBody>
                    <a:bodyPr/>
                    <a:lstStyle/>
                    <a:p>
                      <a:endParaRPr lang="zh-CN" altLang="en-US"/>
                    </a:p>
                  </a:txBody>
                  <a:tcPr/>
                </a:tc>
              </a:tr>
              <a:tr h="273050">
                <a:tc vMerge="1">
                  <a:txBody>
                    <a:bodyPr/>
                    <a:lstStyle/>
                    <a:p>
                      <a:endParaRPr lang="zh-CN" altLang="en-US"/>
                    </a:p>
                  </a:txBody>
                  <a:tcPr/>
                </a:tc>
                <a:tc vMerge="1">
                  <a:txBody>
                    <a:bodyPr/>
                    <a:lstStyle/>
                    <a:p>
                      <a:endParaRPr lang="zh-CN" altLang="en-US"/>
                    </a:p>
                  </a:txBody>
                  <a:tcPr/>
                </a:tc>
                <a:tc grid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solidFill>
                            <a:schemeClr val="tx1"/>
                          </a:solidFill>
                          <a:latin typeface="Microsoft YaHei" charset="-122"/>
                          <a:ea typeface="Microsoft YaHei" charset="-122"/>
                          <a:cs typeface="Microsoft YaHei" charset="-122"/>
                        </a:rPr>
                        <a:t>时分多路复用</a:t>
                      </a:r>
                      <a:r>
                        <a:rPr lang="en-US" altLang="zh-CN" sz="2000" dirty="0" smtClean="0">
                          <a:solidFill>
                            <a:schemeClr val="tx1"/>
                          </a:solidFill>
                          <a:latin typeface="Microsoft YaHei" charset="-122"/>
                          <a:ea typeface="Microsoft YaHei" charset="-122"/>
                          <a:cs typeface="Microsoft YaHei" charset="-122"/>
                        </a:rPr>
                        <a:t>(TDM </a:t>
                      </a:r>
                      <a:endParaRPr lang="zh-CN" altLang="en-US" sz="2000" dirty="0" smtClean="0">
                        <a:solidFill>
                          <a:schemeClr val="tx1"/>
                        </a:solidFill>
                        <a:latin typeface="Microsoft YaHei" charset="-122"/>
                        <a:ea typeface="Microsoft YaHei" charset="-122"/>
                        <a:cs typeface="Microsoft YaHei" charset="-122"/>
                      </a:endParaRPr>
                    </a:p>
                  </a:txBody>
                  <a:tcPr anchor="ctr"/>
                </a:tc>
                <a:tc hMerge="1">
                  <a:txBody>
                    <a:bodyPr/>
                    <a:lstStyle/>
                    <a:p>
                      <a:endParaRPr lang="zh-CN" altLang="en-US"/>
                    </a:p>
                  </a:txBody>
                  <a:tcPr/>
                </a:tc>
              </a:tr>
              <a:tr h="180340">
                <a:tc vMerge="1">
                  <a:txBody>
                    <a:bodyPr/>
                    <a:lstStyle/>
                    <a:p>
                      <a:endParaRPr lang="zh-CN" altLang="en-US"/>
                    </a:p>
                  </a:txBody>
                  <a:tcPr/>
                </a:tc>
                <a:tc vMerge="1">
                  <a:txBody>
                    <a:bodyPr/>
                    <a:lstStyle/>
                    <a:p>
                      <a:endParaRPr lang="zh-CN" altLang="en-US"/>
                    </a:p>
                  </a:txBody>
                  <a:tcPr/>
                </a:tc>
                <a:tc grid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solidFill>
                            <a:schemeClr val="tx1"/>
                          </a:solidFill>
                          <a:latin typeface="Microsoft YaHei" charset="-122"/>
                          <a:ea typeface="Microsoft YaHei" charset="-122"/>
                          <a:cs typeface="Microsoft YaHei" charset="-122"/>
                        </a:rPr>
                        <a:t>波分多路复用</a:t>
                      </a:r>
                      <a:r>
                        <a:rPr lang="en-US" altLang="zh-CN" sz="2000" dirty="0" smtClean="0">
                          <a:solidFill>
                            <a:schemeClr val="tx1"/>
                          </a:solidFill>
                          <a:latin typeface="Microsoft YaHei" charset="-122"/>
                          <a:ea typeface="Microsoft YaHei" charset="-122"/>
                          <a:cs typeface="Microsoft YaHei" charset="-122"/>
                        </a:rPr>
                        <a:t>(WDM) </a:t>
                      </a:r>
                      <a:endParaRPr lang="zh-CN" altLang="en-US" sz="2000" dirty="0" smtClean="0">
                        <a:solidFill>
                          <a:schemeClr val="tx1"/>
                        </a:solidFill>
                        <a:latin typeface="Microsoft YaHei" charset="-122"/>
                        <a:ea typeface="Microsoft YaHei" charset="-122"/>
                        <a:cs typeface="Microsoft YaHei" charset="-122"/>
                      </a:endParaRPr>
                    </a:p>
                  </a:txBody>
                  <a:tcPr anchor="ctr"/>
                </a:tc>
                <a:tc hMerge="1">
                  <a:txBody>
                    <a:bodyPr/>
                    <a:lstStyle/>
                    <a:p>
                      <a:endParaRPr lang="zh-CN" altLang="en-US"/>
                    </a:p>
                  </a:txBody>
                  <a:tcPr/>
                </a:tc>
              </a:tr>
              <a:tr h="0">
                <a:tc vMerge="1">
                  <a:txBody>
                    <a:bodyPr/>
                    <a:lstStyle/>
                    <a:p>
                      <a:endParaRPr lang="zh-CN" altLang="en-US"/>
                    </a:p>
                  </a:txBody>
                  <a:tcPr/>
                </a:tc>
                <a:tc vMerge="1">
                  <a:txBody>
                    <a:bodyPr/>
                    <a:lstStyle/>
                    <a:p>
                      <a:endParaRPr lang="zh-CN" altLang="en-US"/>
                    </a:p>
                  </a:txBody>
                  <a:tcPr/>
                </a:tc>
                <a:tc grid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solidFill>
                            <a:schemeClr val="tx1"/>
                          </a:solidFill>
                          <a:latin typeface="Microsoft YaHei" charset="-122"/>
                          <a:ea typeface="Microsoft YaHei" charset="-122"/>
                          <a:cs typeface="Microsoft YaHei" charset="-122"/>
                        </a:rPr>
                        <a:t>码分多路复用</a:t>
                      </a:r>
                      <a:r>
                        <a:rPr lang="en-US" altLang="zh-CN" sz="2000" dirty="0" smtClean="0">
                          <a:solidFill>
                            <a:schemeClr val="tx1"/>
                          </a:solidFill>
                          <a:latin typeface="Microsoft YaHei" charset="-122"/>
                          <a:ea typeface="Microsoft YaHei" charset="-122"/>
                          <a:cs typeface="Microsoft YaHei" charset="-122"/>
                        </a:rPr>
                        <a:t>(CDM )</a:t>
                      </a:r>
                      <a:endParaRPr lang="zh-CN" altLang="en-US" sz="2000" dirty="0" smtClean="0">
                        <a:solidFill>
                          <a:schemeClr val="tx1"/>
                        </a:solidFill>
                        <a:latin typeface="Microsoft YaHei" charset="-122"/>
                        <a:ea typeface="Microsoft YaHei" charset="-122"/>
                        <a:cs typeface="Microsoft YaHei" charset="-122"/>
                      </a:endParaRPr>
                    </a:p>
                  </a:txBody>
                  <a:tcPr anchor="ctr"/>
                </a:tc>
                <a:tc hMerge="1">
                  <a:txBody>
                    <a:bodyPr/>
                    <a:lstStyle/>
                    <a:p>
                      <a:endParaRPr lang="zh-CN" altLang="en-US"/>
                    </a:p>
                  </a:txBody>
                  <a:tcPr/>
                </a:tc>
              </a:tr>
              <a:tr h="274320">
                <a:tc vMerge="1">
                  <a:txBody>
                    <a:bodyPr/>
                    <a:lstStyle/>
                    <a:p>
                      <a:endParaRPr lang="zh-CN" altLang="en-US" dirty="0"/>
                    </a:p>
                  </a:txBody>
                  <a:tcPr/>
                </a:tc>
                <a:tc rowSpan="4">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solidFill>
                            <a:schemeClr val="tx1"/>
                          </a:solidFill>
                          <a:latin typeface="Microsoft YaHei" charset="-122"/>
                          <a:ea typeface="Microsoft YaHei" charset="-122"/>
                          <a:cs typeface="Microsoft YaHei" charset="-122"/>
                        </a:rPr>
                        <a:t>随机访问</a:t>
                      </a:r>
                      <a:r>
                        <a:rPr lang="en-US" altLang="zh-CN" sz="2000" dirty="0" smtClean="0">
                          <a:solidFill>
                            <a:schemeClr val="tx1"/>
                          </a:solidFill>
                          <a:latin typeface="Microsoft YaHei" charset="-122"/>
                          <a:ea typeface="Microsoft YaHei" charset="-122"/>
                          <a:cs typeface="Microsoft YaHei" charset="-122"/>
                          <a:sym typeface="+mn-ea"/>
                        </a:rPr>
                        <a:t>MAC</a:t>
                      </a:r>
                      <a:r>
                        <a:rPr lang="zh-CN" altLang="en-US" sz="2000" dirty="0" smtClean="0">
                          <a:solidFill>
                            <a:schemeClr val="tx1"/>
                          </a:solidFill>
                          <a:latin typeface="Microsoft YaHei" charset="-122"/>
                          <a:ea typeface="Microsoft YaHei" charset="-122"/>
                          <a:cs typeface="Microsoft YaHei" charset="-122"/>
                          <a:sym typeface="+mn-ea"/>
                        </a:rPr>
                        <a:t>协议</a:t>
                      </a:r>
                      <a:endParaRPr lang="zh-CN" altLang="en-US" sz="2000" dirty="0" smtClean="0">
                        <a:solidFill>
                          <a:schemeClr val="tx1"/>
                        </a:solidFill>
                        <a:latin typeface="Microsoft YaHei" charset="-122"/>
                        <a:ea typeface="Microsoft YaHei" charset="-122"/>
                        <a:cs typeface="Microsoft YaHei" charset="-122"/>
                      </a:endParaRPr>
                    </a:p>
                  </a:txBody>
                  <a:tcPr anchor="ctr"/>
                </a:tc>
                <a:tc rowSpan="2">
                  <a:txBody>
                    <a:bodyPr/>
                    <a:lstStyle/>
                    <a:p>
                      <a:pPr algn="ctr">
                        <a:lnSpc>
                          <a:spcPct val="150000"/>
                        </a:lnSpc>
                      </a:pPr>
                      <a:r>
                        <a:rPr lang="en-US" altLang="zh-CN" sz="1600" dirty="0" smtClean="0">
                          <a:solidFill>
                            <a:schemeClr val="tx1"/>
                          </a:solidFill>
                          <a:latin typeface="Microsoft YaHei" charset="-122"/>
                          <a:ea typeface="Microsoft YaHei" charset="-122"/>
                          <a:cs typeface="Microsoft YaHei" charset="-122"/>
                        </a:rPr>
                        <a:t>ALOHA</a:t>
                      </a:r>
                      <a:r>
                        <a:rPr lang="zh-CN" altLang="en-US" sz="1600" dirty="0" smtClean="0">
                          <a:solidFill>
                            <a:schemeClr val="tx1"/>
                          </a:solidFill>
                          <a:latin typeface="Microsoft YaHei" charset="-122"/>
                          <a:ea typeface="Microsoft YaHei" charset="-122"/>
                          <a:cs typeface="Microsoft YaHei" charset="-122"/>
                        </a:rPr>
                        <a:t>协议</a:t>
                      </a:r>
                      <a:endParaRPr lang="en-US" altLang="zh-CN" sz="1600" dirty="0" smtClean="0">
                        <a:solidFill>
                          <a:schemeClr val="tx1"/>
                        </a:solidFill>
                        <a:latin typeface="Microsoft YaHei" charset="-122"/>
                        <a:ea typeface="Microsoft YaHei" charset="-122"/>
                        <a:cs typeface="Microsoft YaHei" charset="-122"/>
                      </a:endParaRPr>
                    </a:p>
                    <a:p>
                      <a:pPr algn="ctr">
                        <a:lnSpc>
                          <a:spcPct val="150000"/>
                        </a:lnSpc>
                      </a:pPr>
                      <a:r>
                        <a:rPr lang="zh-CN" altLang="en-US" sz="1600" dirty="0" smtClean="0">
                          <a:solidFill>
                            <a:srgbClr val="FF0000"/>
                          </a:solidFill>
                          <a:latin typeface="Microsoft YaHei" charset="-122"/>
                          <a:ea typeface="Microsoft YaHei" charset="-122"/>
                          <a:cs typeface="Microsoft YaHei" charset="-122"/>
                        </a:rPr>
                        <a:t>（只说不听）</a:t>
                      </a:r>
                      <a:endParaRPr lang="zh-CN" altLang="en-US" sz="1600" dirty="0">
                        <a:solidFill>
                          <a:srgbClr val="FF0000"/>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sz="1600" dirty="0" smtClean="0">
                          <a:solidFill>
                            <a:schemeClr val="tx1"/>
                          </a:solidFill>
                          <a:latin typeface="Microsoft YaHei" charset="-122"/>
                          <a:ea typeface="Microsoft YaHei" charset="-122"/>
                          <a:cs typeface="Microsoft YaHei" charset="-122"/>
                        </a:rPr>
                        <a:t>纯</a:t>
                      </a:r>
                      <a:r>
                        <a:rPr lang="en-US" altLang="zh-CN" sz="1600" dirty="0" smtClean="0">
                          <a:solidFill>
                            <a:schemeClr val="tx1"/>
                          </a:solidFill>
                          <a:latin typeface="Microsoft YaHei" charset="-122"/>
                          <a:ea typeface="Microsoft YaHei" charset="-122"/>
                          <a:cs typeface="Microsoft YaHei" charset="-122"/>
                        </a:rPr>
                        <a:t>ALOHA</a:t>
                      </a:r>
                      <a:endParaRPr lang="zh-CN" altLang="en-US" sz="1600" dirty="0">
                        <a:solidFill>
                          <a:schemeClr val="tx1"/>
                        </a:solidFill>
                        <a:latin typeface="Microsoft YaHei" charset="-122"/>
                        <a:ea typeface="Microsoft YaHei" charset="-122"/>
                        <a:cs typeface="Microsoft YaHei" charset="-122"/>
                      </a:endParaRPr>
                    </a:p>
                  </a:txBody>
                  <a:tcPr anchor="ctr"/>
                </a:tc>
              </a:tr>
              <a:tr h="27432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lnSpc>
                          <a:spcPct val="150000"/>
                        </a:lnSpc>
                      </a:pPr>
                      <a:r>
                        <a:rPr lang="zh-CN" altLang="en-US" sz="1600" dirty="0" smtClean="0">
                          <a:solidFill>
                            <a:schemeClr val="tx1"/>
                          </a:solidFill>
                          <a:latin typeface="Microsoft YaHei" charset="-122"/>
                          <a:ea typeface="Microsoft YaHei" charset="-122"/>
                          <a:cs typeface="Microsoft YaHei" charset="-122"/>
                        </a:rPr>
                        <a:t>时隙</a:t>
                      </a:r>
                      <a:r>
                        <a:rPr lang="en-US" altLang="zh-CN" sz="1600" dirty="0" smtClean="0">
                          <a:solidFill>
                            <a:schemeClr val="tx1"/>
                          </a:solidFill>
                          <a:latin typeface="Microsoft YaHei" charset="-122"/>
                          <a:ea typeface="Microsoft YaHei" charset="-122"/>
                          <a:cs typeface="Microsoft YaHei" charset="-122"/>
                        </a:rPr>
                        <a:t>ALOHA</a:t>
                      </a:r>
                      <a:endParaRPr lang="zh-CN" altLang="en-US" sz="1600" dirty="0">
                        <a:solidFill>
                          <a:schemeClr val="tx1"/>
                        </a:solidFill>
                        <a:latin typeface="Microsoft YaHei" charset="-122"/>
                        <a:ea typeface="Microsoft YaHei" charset="-122"/>
                        <a:cs typeface="Microsoft YaHei" charset="-122"/>
                      </a:endParaRPr>
                    </a:p>
                  </a:txBody>
                  <a:tcPr anchor="ctr"/>
                </a:tc>
              </a:tr>
              <a:tr h="242147">
                <a:tc vMerge="1">
                  <a:txBody>
                    <a:bodyPr/>
                    <a:lstStyle/>
                    <a:p>
                      <a:endParaRPr lang="zh-CN" altLang="en-US"/>
                    </a:p>
                  </a:txBody>
                  <a:tcPr/>
                </a:tc>
                <a:tc vMerge="1">
                  <a:txBody>
                    <a:bodyPr/>
                    <a:lstStyle/>
                    <a:p>
                      <a:endParaRPr lang="zh-CN" altLang="en-US"/>
                    </a:p>
                  </a:txBody>
                  <a:tcPr/>
                </a:tc>
                <a:tc gridSpan="2">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dirty="0" smtClean="0">
                          <a:solidFill>
                            <a:schemeClr val="tx1"/>
                          </a:solidFill>
                          <a:latin typeface="Microsoft YaHei" charset="-122"/>
                          <a:ea typeface="Microsoft YaHei" charset="-122"/>
                          <a:cs typeface="Microsoft YaHei" charset="-122"/>
                        </a:rPr>
                        <a:t>载波监听多路访问协议</a:t>
                      </a:r>
                      <a:r>
                        <a:rPr lang="zh-CN" altLang="en-US" sz="1600" dirty="0" smtClean="0">
                          <a:solidFill>
                            <a:srgbClr val="FF0000"/>
                          </a:solidFill>
                          <a:latin typeface="Microsoft YaHei" charset="-122"/>
                          <a:ea typeface="Microsoft YaHei" charset="-122"/>
                          <a:cs typeface="Microsoft YaHei" charset="-122"/>
                        </a:rPr>
                        <a:t>（</a:t>
                      </a:r>
                      <a:r>
                        <a:rPr kumimoji="1" lang="zh-CN" altLang="en-US" sz="1600" dirty="0" smtClean="0">
                          <a:solidFill>
                            <a:srgbClr val="FF0000"/>
                          </a:solidFill>
                          <a:latin typeface="Microsoft YaHei" charset="-122"/>
                          <a:ea typeface="Microsoft YaHei" charset="-122"/>
                          <a:cs typeface="Microsoft YaHei" charset="-122"/>
                        </a:rPr>
                        <a:t>先听后说</a:t>
                      </a:r>
                      <a:r>
                        <a:rPr lang="zh-CN" altLang="en-US" sz="1600" dirty="0" smtClean="0">
                          <a:solidFill>
                            <a:srgbClr val="FF0000"/>
                          </a:solidFill>
                          <a:latin typeface="Microsoft YaHei" charset="-122"/>
                          <a:ea typeface="Microsoft YaHei" charset="-122"/>
                          <a:cs typeface="Microsoft YaHei" charset="-122"/>
                        </a:rPr>
                        <a:t>）</a:t>
                      </a:r>
                      <a:endParaRPr lang="zh-CN" altLang="en-US" sz="1600" dirty="0">
                        <a:solidFill>
                          <a:srgbClr val="FF0000"/>
                        </a:solidFill>
                        <a:latin typeface="Microsoft YaHei" charset="-122"/>
                        <a:ea typeface="Microsoft YaHei" charset="-122"/>
                        <a:cs typeface="Microsoft YaHei" charset="-122"/>
                      </a:endParaRPr>
                    </a:p>
                  </a:txBody>
                  <a:tcPr anchor="ctr"/>
                </a:tc>
                <a:tc hMerge="1">
                  <a:txBody>
                    <a:bodyPr/>
                    <a:lstStyle/>
                    <a:p>
                      <a:endParaRPr lang="zh-CN" altLang="en-US"/>
                    </a:p>
                  </a:txBody>
                  <a:tcPr/>
                </a:tc>
              </a:tr>
              <a:tr h="123613">
                <a:tc vMerge="1">
                  <a:txBody>
                    <a:bodyPr/>
                    <a:lstStyle/>
                    <a:p>
                      <a:endParaRPr lang="zh-CN" altLang="en-US"/>
                    </a:p>
                  </a:txBody>
                  <a:tcPr/>
                </a:tc>
                <a:tc vMerge="1">
                  <a:txBody>
                    <a:bodyPr/>
                    <a:lstStyle/>
                    <a:p>
                      <a:endParaRPr lang="zh-CN" altLang="en-US"/>
                    </a:p>
                  </a:txBody>
                  <a:tcPr/>
                </a:tc>
                <a:tc gridSpan="2">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dirty="0" smtClean="0">
                          <a:solidFill>
                            <a:schemeClr val="tx1"/>
                          </a:solidFill>
                          <a:latin typeface="Microsoft YaHei" charset="-122"/>
                          <a:ea typeface="Microsoft YaHei" charset="-122"/>
                          <a:cs typeface="Microsoft YaHei" charset="-122"/>
                        </a:rPr>
                        <a:t>带冲突检测的载波监听多路访问协议</a:t>
                      </a:r>
                      <a:endParaRPr lang="en-US" altLang="zh-CN" sz="1600" dirty="0" smtClean="0">
                        <a:solidFill>
                          <a:schemeClr val="tx1"/>
                        </a:solidFill>
                        <a:latin typeface="Microsoft YaHei" charset="-122"/>
                        <a:ea typeface="Microsoft YaHei" charset="-122"/>
                        <a:cs typeface="Microsoft YaHei" charset="-122"/>
                      </a:endParaRPr>
                    </a:p>
                    <a:p>
                      <a:pPr marL="0" marR="0" indent="0" algn="ctr" defTabSz="914400" rtl="0" eaLnBrk="1" fontAlgn="auto" latinLnBrk="0" hangingPunct="1">
                        <a:lnSpc>
                          <a:spcPct val="150000"/>
                        </a:lnSpc>
                        <a:spcBef>
                          <a:spcPts val="0"/>
                        </a:spcBef>
                        <a:spcAft>
                          <a:spcPts val="0"/>
                        </a:spcAft>
                        <a:buClrTx/>
                        <a:buSzTx/>
                        <a:buFontTx/>
                        <a:buNone/>
                        <a:tabLst/>
                        <a:defRPr/>
                      </a:pPr>
                      <a:r>
                        <a:rPr kumimoji="1" lang="zh-CN" altLang="en-US" sz="1600" dirty="0" smtClean="0">
                          <a:solidFill>
                            <a:srgbClr val="FF0000"/>
                          </a:solidFill>
                          <a:latin typeface="Microsoft YaHei" charset="-122"/>
                          <a:ea typeface="Microsoft YaHei" charset="-122"/>
                          <a:cs typeface="Microsoft YaHei" charset="-122"/>
                        </a:rPr>
                        <a:t>（先听后说，边听边说）</a:t>
                      </a:r>
                    </a:p>
                  </a:txBody>
                  <a:tcPr anchor="ctr"/>
                </a:tc>
                <a:tc hMerge="1">
                  <a:txBody>
                    <a:bodyPr/>
                    <a:lstStyle/>
                    <a:p>
                      <a:endParaRPr lang="zh-CN" altLang="en-US"/>
                    </a:p>
                  </a:txBody>
                  <a:tcPr/>
                </a:tc>
              </a:tr>
              <a:tr h="185420">
                <a:tc vMerge="1">
                  <a:txBody>
                    <a:bodyPr/>
                    <a:lstStyle/>
                    <a:p>
                      <a:endParaRPr lang="zh-CN" altLang="en-US" dirty="0"/>
                    </a:p>
                  </a:txBody>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solidFill>
                            <a:schemeClr val="tx1"/>
                          </a:solidFill>
                          <a:latin typeface="Microsoft YaHei" charset="-122"/>
                          <a:ea typeface="Microsoft YaHei" charset="-122"/>
                          <a:cs typeface="Microsoft YaHei" charset="-122"/>
                          <a:sym typeface="+mn-ea"/>
                        </a:rPr>
                        <a:t>受控接入</a:t>
                      </a:r>
                      <a:r>
                        <a:rPr lang="en-US" altLang="zh-CN" sz="2000" dirty="0" smtClean="0">
                          <a:solidFill>
                            <a:schemeClr val="tx1"/>
                          </a:solidFill>
                          <a:latin typeface="Microsoft YaHei" charset="-122"/>
                          <a:ea typeface="Microsoft YaHei" charset="-122"/>
                          <a:cs typeface="Microsoft YaHei" charset="-122"/>
                          <a:sym typeface="+mn-ea"/>
                        </a:rPr>
                        <a:t>MAC</a:t>
                      </a:r>
                      <a:r>
                        <a:rPr lang="zh-CN" altLang="en-US" sz="2000" dirty="0" smtClean="0">
                          <a:solidFill>
                            <a:schemeClr val="tx1"/>
                          </a:solidFill>
                          <a:latin typeface="Microsoft YaHei" charset="-122"/>
                          <a:ea typeface="Microsoft YaHei" charset="-122"/>
                          <a:cs typeface="Microsoft YaHei" charset="-122"/>
                          <a:sym typeface="+mn-ea"/>
                        </a:rPr>
                        <a:t>协议</a:t>
                      </a:r>
                      <a:endParaRPr lang="zh-CN" altLang="en-US" sz="2000" dirty="0" smtClean="0">
                        <a:solidFill>
                          <a:schemeClr val="tx1"/>
                        </a:solidFill>
                        <a:latin typeface="Microsoft YaHei" charset="-122"/>
                        <a:ea typeface="Microsoft YaHei" charset="-122"/>
                        <a:cs typeface="Microsoft YaHei" charset="-122"/>
                      </a:endParaRPr>
                    </a:p>
                  </a:txBody>
                  <a:tcPr anchor="ctr"/>
                </a:tc>
                <a:tc gridSpan="2">
                  <a:txBody>
                    <a:bodyPr/>
                    <a:lstStyle/>
                    <a:p>
                      <a:pPr algn="ctr">
                        <a:lnSpc>
                          <a:spcPct val="150000"/>
                        </a:lnSpc>
                      </a:pPr>
                      <a:r>
                        <a:rPr lang="zh-CN" altLang="en-US" sz="2000" dirty="0" smtClean="0">
                          <a:solidFill>
                            <a:schemeClr val="tx1"/>
                          </a:solidFill>
                          <a:latin typeface="Microsoft YaHei" charset="-122"/>
                          <a:ea typeface="Microsoft YaHei" charset="-122"/>
                          <a:cs typeface="Microsoft YaHei" charset="-122"/>
                        </a:rPr>
                        <a:t>集中式控制</a:t>
                      </a:r>
                      <a:endParaRPr lang="zh-CN" altLang="en-US" sz="2000" dirty="0">
                        <a:solidFill>
                          <a:schemeClr val="tx1"/>
                        </a:solidFill>
                        <a:latin typeface="Microsoft YaHei" charset="-122"/>
                        <a:ea typeface="Microsoft YaHei" charset="-122"/>
                        <a:cs typeface="Microsoft YaHei" charset="-122"/>
                      </a:endParaRPr>
                    </a:p>
                  </a:txBody>
                  <a:tcPr anchor="ctr"/>
                </a:tc>
                <a:tc hMerge="1">
                  <a:txBody>
                    <a:bodyPr/>
                    <a:lstStyle/>
                    <a:p>
                      <a:endParaRPr lang="zh-CN" altLang="en-US"/>
                    </a:p>
                  </a:txBody>
                  <a:tcPr/>
                </a:tc>
              </a:tr>
              <a:tr h="185420">
                <a:tc vMerge="1">
                  <a:txBody>
                    <a:bodyPr/>
                    <a:lstStyle/>
                    <a:p>
                      <a:endParaRPr lang="zh-CN" altLang="en-US"/>
                    </a:p>
                  </a:txBody>
                  <a:tcPr/>
                </a:tc>
                <a:tc vMerge="1">
                  <a:txBody>
                    <a:bodyPr/>
                    <a:lstStyle/>
                    <a:p>
                      <a:endParaRPr lang="zh-CN" altLang="en-US"/>
                    </a:p>
                  </a:txBody>
                  <a:tcPr/>
                </a:tc>
                <a:tc gridSpan="2">
                  <a:txBody>
                    <a:bodyPr/>
                    <a:lstStyle/>
                    <a:p>
                      <a:pPr algn="ctr">
                        <a:lnSpc>
                          <a:spcPct val="150000"/>
                        </a:lnSpc>
                      </a:pPr>
                      <a:r>
                        <a:rPr lang="zh-CN" altLang="en-US" sz="2000" dirty="0" smtClean="0">
                          <a:solidFill>
                            <a:schemeClr val="tx1"/>
                          </a:solidFill>
                          <a:latin typeface="Microsoft YaHei" charset="-122"/>
                          <a:ea typeface="Microsoft YaHei" charset="-122"/>
                          <a:cs typeface="Microsoft YaHei" charset="-122"/>
                        </a:rPr>
                        <a:t>分散式控制</a:t>
                      </a:r>
                      <a:endParaRPr lang="zh-CN" altLang="en-US" sz="2000" dirty="0">
                        <a:solidFill>
                          <a:schemeClr val="tx1"/>
                        </a:solidFill>
                        <a:latin typeface="Microsoft YaHei" charset="-122"/>
                        <a:ea typeface="Microsoft YaHei" charset="-122"/>
                        <a:cs typeface="Microsoft YaHei" charset="-122"/>
                      </a:endParaRPr>
                    </a:p>
                  </a:txBody>
                  <a:tcPr anchor="ctr"/>
                </a:tc>
                <a:tc hMerge="1">
                  <a:txBody>
                    <a:bodyPr/>
                    <a:lstStyle/>
                    <a:p>
                      <a:endParaRPr lang="zh-CN" altLang="en-US"/>
                    </a:p>
                  </a:txBody>
                  <a:tcPr/>
                </a:tc>
              </a:tr>
            </a:tbl>
          </a:graphicData>
        </a:graphic>
      </p:graphicFrame>
    </p:spTree>
    <p:extLst>
      <p:ext uri="{BB962C8B-B14F-4D97-AF65-F5344CB8AC3E}">
        <p14:creationId xmlns:p14="http://schemas.microsoft.com/office/powerpoint/2010/main" val="19598295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1431409" y="2438174"/>
            <a:ext cx="8857023" cy="2920933"/>
          </a:xfrm>
          <a:prstGeom prst="rect">
            <a:avLst/>
          </a:prstGeom>
        </p:spPr>
      </p:pic>
      <p:sp>
        <p:nvSpPr>
          <p:cNvPr id="5" name="TextBox 4"/>
          <p:cNvSpPr txBox="1"/>
          <p:nvPr/>
        </p:nvSpPr>
        <p:spPr>
          <a:xfrm>
            <a:off x="94646" y="1237522"/>
            <a:ext cx="10332720" cy="581057"/>
          </a:xfrm>
          <a:prstGeom prst="rect">
            <a:avLst/>
          </a:prstGeom>
          <a:noFill/>
        </p:spPr>
        <p:txBody>
          <a:bodyPr wrap="square" rtlCol="0">
            <a:spAutoFit/>
          </a:bodyPr>
          <a:lstStyle/>
          <a:p>
            <a:pPr>
              <a:lnSpc>
                <a:spcPct val="150000"/>
              </a:lnSpc>
            </a:pPr>
            <a:r>
              <a:rPr lang="zh-CN" altLang="en-US" sz="2400" b="1" dirty="0" smtClean="0">
                <a:latin typeface="Microsoft YaHei" charset="-122"/>
                <a:ea typeface="Microsoft YaHei" charset="-122"/>
                <a:cs typeface="Microsoft YaHei" charset="-122"/>
              </a:rPr>
              <a:t>信号</a:t>
            </a:r>
            <a:r>
              <a:rPr lang="zh-CN" altLang="en-US" sz="2400" b="1" dirty="0" smtClean="0">
                <a:latin typeface="Microsoft YaHei" charset="-122"/>
                <a:ea typeface="Microsoft YaHei" charset="-122"/>
                <a:cs typeface="Microsoft YaHei" charset="-122"/>
              </a:rPr>
              <a:t>交替反转码</a:t>
            </a:r>
            <a:r>
              <a:rPr lang="zh-CN" altLang="en-US" sz="2400" b="1" dirty="0" smtClean="0">
                <a:latin typeface="Microsoft YaHei" charset="-122"/>
                <a:ea typeface="Microsoft YaHei" charset="-122"/>
                <a:cs typeface="Microsoft YaHei" charset="-122"/>
              </a:rPr>
              <a:t>（</a:t>
            </a:r>
            <a:r>
              <a:rPr lang="en-US" altLang="zh-CN" sz="2400" b="1" dirty="0" smtClean="0">
                <a:latin typeface="Microsoft YaHei" charset="-122"/>
                <a:ea typeface="Microsoft YaHei" charset="-122"/>
                <a:cs typeface="Microsoft YaHei" charset="-122"/>
              </a:rPr>
              <a:t>AMI</a:t>
            </a:r>
            <a:r>
              <a:rPr lang="zh-CN" altLang="en-US" sz="2400" b="1" dirty="0">
                <a:latin typeface="Microsoft YaHei" charset="-122"/>
                <a:ea typeface="Microsoft YaHei" charset="-122"/>
                <a:cs typeface="Microsoft YaHei" charset="-122"/>
              </a:rPr>
              <a:t>码</a:t>
            </a:r>
            <a:r>
              <a:rPr lang="zh-CN" altLang="en-US" sz="2400" b="1" dirty="0" smtClean="0">
                <a:latin typeface="Microsoft YaHei" charset="-122"/>
                <a:ea typeface="Microsoft YaHei" charset="-122"/>
                <a:cs typeface="Microsoft YaHei" charset="-122"/>
              </a:rPr>
              <a:t>）</a:t>
            </a:r>
          </a:p>
        </p:txBody>
      </p:sp>
    </p:spTree>
    <p:extLst>
      <p:ext uri="{BB962C8B-B14F-4D97-AF65-F5344CB8AC3E}">
        <p14:creationId xmlns:p14="http://schemas.microsoft.com/office/powerpoint/2010/main" val="14539822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279101" y="3755794"/>
            <a:ext cx="6858000" cy="2476500"/>
          </a:xfrm>
          <a:prstGeom prst="rect">
            <a:avLst/>
          </a:prstGeom>
        </p:spPr>
      </p:pic>
      <p:sp>
        <p:nvSpPr>
          <p:cNvPr id="7" name="TextBox 4"/>
          <p:cNvSpPr txBox="1"/>
          <p:nvPr/>
        </p:nvSpPr>
        <p:spPr>
          <a:xfrm>
            <a:off x="163415" y="1237522"/>
            <a:ext cx="10484485" cy="2862322"/>
          </a:xfrm>
          <a:prstGeom prst="rect">
            <a:avLst/>
          </a:prstGeom>
          <a:noFill/>
        </p:spPr>
        <p:txBody>
          <a:bodyPr wrap="square" rtlCol="0">
            <a:spAutoFit/>
          </a:bodyPr>
          <a:lstStyle/>
          <a:p>
            <a:pPr>
              <a:lnSpc>
                <a:spcPct val="150000"/>
              </a:lnSpc>
            </a:pPr>
            <a:r>
              <a:rPr lang="zh-CN" altLang="en-US" sz="2400" b="1" dirty="0" smtClean="0">
                <a:latin typeface="Microsoft YaHei" charset="-122"/>
                <a:ea typeface="Microsoft YaHei" charset="-122"/>
                <a:cs typeface="Microsoft YaHei" charset="-122"/>
              </a:rPr>
              <a:t>双</a:t>
            </a:r>
            <a:r>
              <a:rPr lang="zh-CN" altLang="en-US" sz="2400" b="1" dirty="0" smtClean="0">
                <a:latin typeface="Microsoft YaHei" charset="-122"/>
                <a:ea typeface="Microsoft YaHei" charset="-122"/>
                <a:cs typeface="Microsoft YaHei" charset="-122"/>
              </a:rPr>
              <a:t>相</a:t>
            </a:r>
            <a:r>
              <a:rPr lang="zh-CN" altLang="en-US" sz="2400" b="1" dirty="0" smtClean="0">
                <a:latin typeface="Microsoft YaHei" charset="-122"/>
                <a:ea typeface="Microsoft YaHei" charset="-122"/>
                <a:cs typeface="Microsoft YaHei" charset="-122"/>
              </a:rPr>
              <a:t>码</a:t>
            </a:r>
            <a:r>
              <a:rPr lang="zh-CN" altLang="en-US" sz="2400" b="1" dirty="0" smtClean="0">
                <a:latin typeface="Microsoft YaHei" charset="-122"/>
                <a:ea typeface="Microsoft YaHei" charset="-122"/>
                <a:cs typeface="Microsoft YaHei" charset="-122"/>
              </a:rPr>
              <a:t>（</a:t>
            </a:r>
            <a:r>
              <a:rPr lang="zh-CN" altLang="en-US" sz="2400" b="1" dirty="0" smtClean="0">
                <a:latin typeface="Microsoft YaHei" charset="-122"/>
                <a:ea typeface="Microsoft YaHei" charset="-122"/>
                <a:cs typeface="Microsoft YaHei" charset="-122"/>
              </a:rPr>
              <a:t>曼彻斯特码）</a:t>
            </a:r>
            <a:endParaRPr lang="zh-CN" altLang="en-US" sz="2400" b="1"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、只有正负电平，脉冲持续时间的中间时刻都要进行</a:t>
            </a:r>
            <a:r>
              <a:rPr lang="zh-CN" altLang="en-US" sz="2400" dirty="0" smtClean="0">
                <a:solidFill>
                  <a:srgbClr val="FF0000"/>
                </a:solidFill>
                <a:latin typeface="Microsoft YaHei" charset="-122"/>
                <a:ea typeface="Microsoft YaHei" charset="-122"/>
                <a:cs typeface="Microsoft YaHei" charset="-122"/>
              </a:rPr>
              <a:t>电平跳变</a:t>
            </a:r>
            <a:r>
              <a:rPr lang="zh-CN" altLang="en-US" sz="2400" dirty="0" smtClean="0">
                <a:latin typeface="Microsoft YaHei" charset="-122"/>
                <a:ea typeface="Microsoft YaHei" charset="-122"/>
                <a:cs typeface="Microsoft YaHei" charset="-122"/>
              </a:rPr>
              <a:t>。 </a:t>
            </a: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：正电平跳到负电平（</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sym typeface="+mn-ea"/>
              </a:rPr>
              <a:t>正负</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：负电平跳到正电平（</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sym typeface="+mn-ea"/>
              </a:rPr>
              <a:t>负</a:t>
            </a:r>
            <a:r>
              <a:rPr lang="zh-CN" altLang="en-US" sz="2400" dirty="0" smtClean="0">
                <a:latin typeface="Microsoft YaHei" charset="-122"/>
                <a:ea typeface="Microsoft YaHei" charset="-122"/>
                <a:cs typeface="Microsoft YaHei" charset="-122"/>
                <a:sym typeface="+mn-ea"/>
              </a:rPr>
              <a:t>正</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例如：</a:t>
            </a:r>
            <a:r>
              <a:rPr lang="en-US" altLang="zh-CN" sz="2400" dirty="0" smtClean="0">
                <a:latin typeface="Microsoft YaHei" charset="-122"/>
                <a:ea typeface="Microsoft YaHei" charset="-122"/>
                <a:cs typeface="Microsoft YaHei" charset="-122"/>
              </a:rPr>
              <a:t>1100101101</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897223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646" y="1237522"/>
            <a:ext cx="10002190" cy="2308324"/>
          </a:xfrm>
          <a:prstGeom prst="rect">
            <a:avLst/>
          </a:prstGeom>
          <a:noFill/>
        </p:spPr>
        <p:txBody>
          <a:bodyPr wrap="square" rtlCol="0">
            <a:spAutoFit/>
          </a:bodyPr>
          <a:lstStyle/>
          <a:p>
            <a:pPr>
              <a:lnSpc>
                <a:spcPct val="150000"/>
              </a:lnSpc>
            </a:pPr>
            <a:r>
              <a:rPr lang="zh-CN" altLang="en-US" sz="2400" b="1" dirty="0" smtClean="0">
                <a:solidFill>
                  <a:srgbClr val="FF0000"/>
                </a:solidFill>
                <a:latin typeface="Microsoft YaHei" charset="-122"/>
                <a:ea typeface="Microsoft YaHei" charset="-122"/>
                <a:cs typeface="Microsoft YaHei" charset="-122"/>
              </a:rPr>
              <a:t>差</a:t>
            </a:r>
            <a:r>
              <a:rPr lang="zh-CN" altLang="en-US" sz="2400" b="1" dirty="0" smtClean="0">
                <a:solidFill>
                  <a:srgbClr val="FF0000"/>
                </a:solidFill>
                <a:latin typeface="Microsoft YaHei" charset="-122"/>
                <a:ea typeface="Microsoft YaHei" charset="-122"/>
                <a:cs typeface="Microsoft YaHei" charset="-122"/>
              </a:rPr>
              <a:t>分双相码</a:t>
            </a:r>
            <a:r>
              <a:rPr lang="en-US" altLang="zh-CN" sz="2400" b="1" dirty="0" smtClean="0">
                <a:solidFill>
                  <a:srgbClr val="FF0000"/>
                </a:solidFill>
                <a:latin typeface="Microsoft YaHei" charset="-122"/>
                <a:ea typeface="Microsoft YaHei" charset="-122"/>
                <a:cs typeface="Microsoft YaHei" charset="-122"/>
              </a:rPr>
              <a:t>(</a:t>
            </a:r>
            <a:r>
              <a:rPr lang="zh-CN" altLang="en-US" sz="2400" b="1" dirty="0" smtClean="0">
                <a:solidFill>
                  <a:srgbClr val="FF0000"/>
                </a:solidFill>
                <a:latin typeface="Microsoft YaHei" charset="-122"/>
                <a:ea typeface="Microsoft YaHei" charset="-122"/>
                <a:cs typeface="Microsoft YaHei" charset="-122"/>
              </a:rPr>
              <a:t>差分曼彻斯特码</a:t>
            </a:r>
            <a:r>
              <a:rPr lang="en-US" altLang="zh-CN" sz="2400" b="1" dirty="0" smtClean="0">
                <a:solidFill>
                  <a:srgbClr val="FF0000"/>
                </a:solidFill>
                <a:latin typeface="Microsoft YaHei" charset="-122"/>
                <a:ea typeface="Microsoft YaHei" charset="-122"/>
                <a:cs typeface="Microsoft YaHei" charset="-122"/>
              </a:rPr>
              <a:t>)</a:t>
            </a:r>
            <a:endParaRPr lang="zh-CN" altLang="en-US" sz="2400" b="1" dirty="0" smtClean="0">
              <a:solidFill>
                <a:srgbClr val="FF0000"/>
              </a:solidFill>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：相邻电平</a:t>
            </a:r>
            <a:r>
              <a:rPr lang="zh-CN" altLang="en-US" sz="2400" dirty="0" smtClean="0">
                <a:solidFill>
                  <a:srgbClr val="FF0000"/>
                </a:solidFill>
                <a:latin typeface="Microsoft YaHei" charset="-122"/>
                <a:ea typeface="Microsoft YaHei" charset="-122"/>
                <a:cs typeface="Microsoft YaHei" charset="-122"/>
              </a:rPr>
              <a:t>有</a:t>
            </a:r>
            <a:r>
              <a:rPr lang="zh-CN" altLang="en-US" sz="2400" dirty="0" smtClean="0">
                <a:latin typeface="Microsoft YaHei" charset="-122"/>
                <a:ea typeface="Microsoft YaHei" charset="-122"/>
                <a:cs typeface="Microsoft YaHei" charset="-122"/>
              </a:rPr>
              <a:t>跳变</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：相邻电平</a:t>
            </a:r>
            <a:r>
              <a:rPr lang="zh-CN" altLang="en-US" sz="2400" dirty="0" smtClean="0">
                <a:solidFill>
                  <a:srgbClr val="FF0000"/>
                </a:solidFill>
                <a:latin typeface="Microsoft YaHei" charset="-122"/>
                <a:ea typeface="Microsoft YaHei" charset="-122"/>
                <a:cs typeface="Microsoft YaHei" charset="-122"/>
              </a:rPr>
              <a:t>无</a:t>
            </a:r>
            <a:r>
              <a:rPr lang="zh-CN" altLang="en-US" sz="2400" dirty="0" smtClean="0">
                <a:latin typeface="Microsoft YaHei" charset="-122"/>
                <a:ea typeface="Microsoft YaHei" charset="-122"/>
                <a:cs typeface="Microsoft YaHei" charset="-122"/>
              </a:rPr>
              <a:t>跳变</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sym typeface="+mn-ea"/>
              </a:rPr>
              <a:t>例如</a:t>
            </a:r>
            <a:r>
              <a:rPr lang="zh-CN" altLang="en-US" sz="2400" dirty="0" smtClean="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sym typeface="+mn-ea"/>
              </a:rPr>
              <a:t> </a:t>
            </a:r>
            <a:r>
              <a:rPr lang="en-US" altLang="zh-CN" sz="2400" dirty="0" smtClean="0">
                <a:latin typeface="Microsoft YaHei" charset="-122"/>
                <a:ea typeface="Microsoft YaHei" charset="-122"/>
                <a:cs typeface="Microsoft YaHei" charset="-122"/>
                <a:sym typeface="+mn-ea"/>
              </a:rPr>
              <a:t>1100101101</a:t>
            </a:r>
            <a:r>
              <a:rPr lang="zh-CN" altLang="en-US" sz="2400" dirty="0" smtClean="0">
                <a:latin typeface="Microsoft YaHei" charset="-122"/>
                <a:ea typeface="Microsoft YaHei" charset="-122"/>
                <a:cs typeface="Microsoft YaHei" charset="-122"/>
                <a:sym typeface="+mn-ea"/>
              </a:rPr>
              <a:t>（</a:t>
            </a:r>
            <a:r>
              <a:rPr lang="zh-CN" altLang="en-US" sz="2400" dirty="0" smtClean="0">
                <a:latin typeface="Microsoft YaHei" charset="-122"/>
                <a:ea typeface="Microsoft YaHei" charset="-122"/>
                <a:cs typeface="Microsoft YaHei" charset="-122"/>
              </a:rPr>
              <a:t>默认</a:t>
            </a:r>
            <a:r>
              <a:rPr lang="zh-CN" altLang="en-US" sz="2400" dirty="0">
                <a:latin typeface="Microsoft YaHei" charset="-122"/>
                <a:ea typeface="Microsoft YaHei" charset="-122"/>
                <a:cs typeface="Microsoft YaHei" charset="-122"/>
              </a:rPr>
              <a:t>初始为零电</a:t>
            </a:r>
            <a:r>
              <a:rPr lang="zh-CN" altLang="en-US" sz="2400" dirty="0" smtClean="0">
                <a:latin typeface="Microsoft YaHei" charset="-122"/>
                <a:ea typeface="Microsoft YaHei" charset="-122"/>
                <a:cs typeface="Microsoft YaHei" charset="-122"/>
              </a:rPr>
              <a:t>平）</a:t>
            </a:r>
            <a:endParaRPr lang="en-US" altLang="zh-CN" sz="2400" dirty="0">
              <a:latin typeface="Microsoft YaHei" charset="-122"/>
              <a:ea typeface="Microsoft YaHei" charset="-122"/>
              <a:cs typeface="Microsoft YaHei" charset="-122"/>
            </a:endParaRPr>
          </a:p>
        </p:txBody>
      </p:sp>
      <p:pic>
        <p:nvPicPr>
          <p:cNvPr id="6" name="图片 5"/>
          <p:cNvPicPr>
            <a:picLocks noChangeAspect="1"/>
          </p:cNvPicPr>
          <p:nvPr/>
        </p:nvPicPr>
        <p:blipFill>
          <a:blip r:embed="rId2"/>
          <a:stretch>
            <a:fillRect/>
          </a:stretch>
        </p:blipFill>
        <p:spPr>
          <a:xfrm>
            <a:off x="2579861" y="3545846"/>
            <a:ext cx="7703127" cy="2579995"/>
          </a:xfrm>
          <a:prstGeom prst="rect">
            <a:avLst/>
          </a:prstGeom>
        </p:spPr>
      </p:pic>
    </p:spTree>
    <p:extLst>
      <p:ext uri="{BB962C8B-B14F-4D97-AF65-F5344CB8AC3E}">
        <p14:creationId xmlns:p14="http://schemas.microsoft.com/office/powerpoint/2010/main" val="11116253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0369" y="240631"/>
            <a:ext cx="5319378" cy="3323987"/>
          </a:xfrm>
          <a:prstGeom prst="rect">
            <a:avLst/>
          </a:prstGeom>
          <a:noFill/>
        </p:spPr>
        <p:txBody>
          <a:bodyPr wrap="square" rtlCol="0">
            <a:spAutoFit/>
          </a:bodyPr>
          <a:lstStyle/>
          <a:p>
            <a:pPr>
              <a:lnSpc>
                <a:spcPct val="150000"/>
              </a:lnSpc>
            </a:pPr>
            <a:r>
              <a:rPr lang="zh-CN" altLang="en-US" sz="2000" b="1" dirty="0" smtClean="0">
                <a:latin typeface="Microsoft YaHei" charset="-122"/>
                <a:ea typeface="Microsoft YaHei" charset="-122"/>
                <a:cs typeface="Microsoft YaHei" charset="-122"/>
              </a:rPr>
              <a:t>米勒</a:t>
            </a:r>
            <a:r>
              <a:rPr lang="zh-CN" altLang="en-US" sz="2000" b="1" dirty="0" smtClean="0">
                <a:latin typeface="Microsoft YaHei" charset="-122"/>
                <a:ea typeface="Microsoft YaHei" charset="-122"/>
                <a:cs typeface="Microsoft YaHei" charset="-122"/>
              </a:rPr>
              <a:t>码</a:t>
            </a:r>
            <a:r>
              <a:rPr lang="en-US" altLang="zh-CN" sz="2000" b="1" dirty="0" smtClean="0">
                <a:latin typeface="Microsoft YaHei" charset="-122"/>
                <a:ea typeface="Microsoft YaHei" charset="-122"/>
                <a:cs typeface="Microsoft YaHei" charset="-122"/>
              </a:rPr>
              <a:t>(Miller Code)</a:t>
            </a:r>
            <a:r>
              <a:rPr lang="zh-CN" altLang="en-US" sz="2000" b="1" dirty="0" smtClean="0">
                <a:latin typeface="Microsoft YaHei" charset="-122"/>
                <a:ea typeface="Microsoft YaHei" charset="-122"/>
                <a:cs typeface="Microsoft YaHei" charset="-122"/>
              </a:rPr>
              <a:t>：延迟调制</a:t>
            </a:r>
            <a:r>
              <a:rPr lang="zh-CN" altLang="en-US" sz="2000" b="1" dirty="0" smtClean="0">
                <a:latin typeface="Microsoft YaHei" charset="-122"/>
                <a:ea typeface="Microsoft YaHei" charset="-122"/>
                <a:cs typeface="Microsoft YaHei" charset="-122"/>
              </a:rPr>
              <a:t>码</a:t>
            </a:r>
            <a:endParaRPr lang="zh-CN" altLang="en-US" sz="2000" b="1" dirty="0" smtClean="0">
              <a:latin typeface="Microsoft YaHei" charset="-122"/>
              <a:ea typeface="Microsoft YaHei" charset="-122"/>
              <a:cs typeface="Microsoft YaHei" charset="-122"/>
              <a:sym typeface="+mn-ea"/>
            </a:endParaRPr>
          </a:p>
          <a:p>
            <a:pPr>
              <a:lnSpc>
                <a:spcPct val="150000"/>
              </a:lnSpc>
            </a:pPr>
            <a:r>
              <a:rPr sz="2000" dirty="0" smtClean="0">
                <a:latin typeface="Microsoft YaHei" charset="-122"/>
                <a:ea typeface="Microsoft YaHei" charset="-122"/>
                <a:cs typeface="Microsoft YaHei" charset="-122"/>
              </a:rPr>
              <a:t>1</a:t>
            </a:r>
            <a:r>
              <a:rPr lang="zh-CN" altLang="en-US" sz="2000" dirty="0" smtClean="0">
                <a:latin typeface="Microsoft YaHei" charset="-122"/>
                <a:ea typeface="Microsoft YaHei" charset="-122"/>
                <a:cs typeface="Microsoft YaHei" charset="-122"/>
              </a:rPr>
              <a:t>：</a:t>
            </a:r>
            <a:r>
              <a:rPr sz="2000" dirty="0" smtClean="0">
                <a:latin typeface="Microsoft YaHei" charset="-122"/>
                <a:ea typeface="Microsoft YaHei" charset="-122"/>
                <a:cs typeface="Microsoft YaHei" charset="-122"/>
              </a:rPr>
              <a:t>正负</a:t>
            </a:r>
            <a:r>
              <a:rPr lang="zh-CN" altLang="en-US" sz="2000" dirty="0" smtClean="0">
                <a:latin typeface="Microsoft YaHei" charset="-122"/>
                <a:ea typeface="Microsoft YaHei" charset="-122"/>
                <a:cs typeface="Microsoft YaHei" charset="-122"/>
              </a:rPr>
              <a:t>或负正</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0</a:t>
            </a:r>
            <a:r>
              <a:rPr lang="zh-CN" altLang="en-US" sz="2000" dirty="0">
                <a:latin typeface="Microsoft YaHei" charset="-122"/>
                <a:ea typeface="Microsoft YaHei" charset="-122"/>
                <a:cs typeface="Microsoft YaHei" charset="-122"/>
              </a:rPr>
              <a:t>：延续前面</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的电平</a:t>
            </a:r>
            <a:r>
              <a:rPr lang="zh-CN" altLang="en-US" sz="2000" dirty="0" smtClean="0">
                <a:latin typeface="Microsoft YaHei" charset="-122"/>
                <a:ea typeface="Microsoft YaHei" charset="-122"/>
                <a:cs typeface="Microsoft YaHei" charset="-122"/>
              </a:rPr>
              <a:t>，脉冲</a:t>
            </a:r>
            <a:r>
              <a:rPr lang="zh-CN" altLang="en-US" sz="2000" dirty="0">
                <a:latin typeface="Microsoft YaHei" charset="-122"/>
                <a:ea typeface="Microsoft YaHei" charset="-122"/>
                <a:cs typeface="Microsoft YaHei" charset="-122"/>
              </a:rPr>
              <a:t>期间不跳变。    </a:t>
            </a:r>
            <a:endParaRPr lang="en-US" altLang="zh-CN" sz="2000"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11</a:t>
            </a:r>
            <a:r>
              <a:rPr lang="zh-CN" altLang="en-US" sz="2000" dirty="0" smtClean="0">
                <a:latin typeface="Microsoft YaHei" charset="-122"/>
                <a:ea typeface="Microsoft YaHei" charset="-122"/>
                <a:cs typeface="Microsoft YaHei" charset="-122"/>
              </a:rPr>
              <a:t>：交替编码。</a:t>
            </a:r>
            <a:endParaRPr sz="2000"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00</a:t>
            </a:r>
            <a:r>
              <a:rPr lang="zh-CN" altLang="en-US" sz="2000" dirty="0" smtClean="0">
                <a:latin typeface="Microsoft YaHei" charset="-122"/>
                <a:ea typeface="Microsoft YaHei" charset="-122"/>
                <a:cs typeface="Microsoft YaHei" charset="-122"/>
              </a:rPr>
              <a:t>：交替编码。</a:t>
            </a:r>
            <a:endParaRPr lang="en-US" altLang="zh-CN" sz="2000"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01</a:t>
            </a:r>
            <a:r>
              <a:rPr lang="zh-CN" altLang="en-US" sz="2000" dirty="0" smtClean="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延续</a:t>
            </a:r>
            <a:r>
              <a:rPr lang="en-US" altLang="zh-CN" sz="2000" dirty="0">
                <a:latin typeface="Microsoft YaHei" charset="-122"/>
                <a:ea typeface="Microsoft YaHei" charset="-122"/>
                <a:cs typeface="Microsoft YaHei" charset="-122"/>
              </a:rPr>
              <a:t>0</a:t>
            </a:r>
            <a:r>
              <a:rPr lang="zh-CN" altLang="en-US" sz="2000" dirty="0">
                <a:latin typeface="Microsoft YaHei" charset="-122"/>
                <a:ea typeface="Microsoft YaHei" charset="-122"/>
                <a:cs typeface="Microsoft YaHei" charset="-122"/>
              </a:rPr>
              <a:t>的电平，正负或负正</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10</a:t>
            </a:r>
            <a:r>
              <a:rPr lang="zh-CN" altLang="en-US" sz="2000" dirty="0" smtClean="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延续</a:t>
            </a:r>
            <a:r>
              <a:rPr lang="zh-CN" altLang="en-US" sz="2000" dirty="0">
                <a:latin typeface="Microsoft YaHei" charset="-122"/>
                <a:ea typeface="Microsoft YaHei" charset="-122"/>
                <a:cs typeface="Microsoft YaHei" charset="-122"/>
              </a:rPr>
              <a:t>前面</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的电平，脉冲期间不跳变。    </a:t>
            </a:r>
            <a:endParaRPr lang="zh-CN" altLang="en-US" sz="2000" dirty="0">
              <a:latin typeface="Microsoft YaHei" charset="-122"/>
              <a:ea typeface="Microsoft YaHei" charset="-122"/>
              <a:cs typeface="Microsoft YaHei" charset="-122"/>
            </a:endParaRPr>
          </a:p>
        </p:txBody>
      </p:sp>
      <p:pic>
        <p:nvPicPr>
          <p:cNvPr id="7" name="图片 6"/>
          <p:cNvPicPr>
            <a:picLocks noChangeAspect="1"/>
          </p:cNvPicPr>
          <p:nvPr/>
        </p:nvPicPr>
        <p:blipFill>
          <a:blip r:embed="rId3"/>
          <a:stretch>
            <a:fillRect/>
          </a:stretch>
        </p:blipFill>
        <p:spPr>
          <a:xfrm>
            <a:off x="3043128" y="3564618"/>
            <a:ext cx="8477530" cy="2788056"/>
          </a:xfrm>
          <a:prstGeom prst="rect">
            <a:avLst/>
          </a:prstGeom>
        </p:spPr>
      </p:pic>
    </p:spTree>
    <p:extLst>
      <p:ext uri="{BB962C8B-B14F-4D97-AF65-F5344CB8AC3E}">
        <p14:creationId xmlns:p14="http://schemas.microsoft.com/office/powerpoint/2010/main" val="19092024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35417"/>
            <a:ext cx="10002190" cy="2782813"/>
          </a:xfrm>
          <a:prstGeom prst="rect">
            <a:avLst/>
          </a:prstGeom>
          <a:noFill/>
        </p:spPr>
        <p:txBody>
          <a:bodyPr wrap="square" rtlCol="0">
            <a:spAutoFit/>
          </a:bodyPr>
          <a:lstStyle/>
          <a:p>
            <a:pPr>
              <a:lnSpc>
                <a:spcPct val="150000"/>
              </a:lnSpc>
            </a:pPr>
            <a:r>
              <a:rPr lang="zh-CN" altLang="en-US" sz="2400" b="1" dirty="0" smtClean="0">
                <a:latin typeface="Microsoft YaHei" charset="-122"/>
                <a:ea typeface="Microsoft YaHei" charset="-122"/>
                <a:cs typeface="Microsoft YaHei" charset="-122"/>
              </a:rPr>
              <a:t>传</a:t>
            </a:r>
            <a:r>
              <a:rPr lang="zh-CN" altLang="en-US" sz="2400" b="1" dirty="0" smtClean="0">
                <a:latin typeface="Microsoft YaHei" charset="-122"/>
                <a:ea typeface="Microsoft YaHei" charset="-122"/>
                <a:cs typeface="Microsoft YaHei" charset="-122"/>
              </a:rPr>
              <a:t>号反转码</a:t>
            </a:r>
            <a:r>
              <a:rPr lang="zh-CN" altLang="en-US" sz="2400" b="1" dirty="0" smtClean="0">
                <a:latin typeface="Microsoft YaHei" charset="-122"/>
                <a:ea typeface="Microsoft YaHei" charset="-122"/>
                <a:cs typeface="Microsoft YaHei" charset="-122"/>
              </a:rPr>
              <a:t>（</a:t>
            </a:r>
            <a:r>
              <a:rPr lang="en-US" altLang="zh-CN" sz="2400" b="1" dirty="0" smtClean="0">
                <a:latin typeface="Microsoft YaHei" charset="-122"/>
                <a:ea typeface="Microsoft YaHei" charset="-122"/>
                <a:cs typeface="Microsoft YaHei" charset="-122"/>
              </a:rPr>
              <a:t>CMI</a:t>
            </a:r>
            <a:r>
              <a:rPr lang="zh-CN" altLang="en-US" sz="2400" b="1" dirty="0" smtClean="0">
                <a:latin typeface="Microsoft YaHei" charset="-122"/>
                <a:ea typeface="Microsoft YaHei" charset="-122"/>
                <a:cs typeface="Microsoft YaHei" charset="-122"/>
              </a:rPr>
              <a:t>码）：</a:t>
            </a:r>
          </a:p>
          <a:p>
            <a:pPr>
              <a:lnSpc>
                <a:spcPct val="150000"/>
              </a:lnSpc>
            </a:pPr>
            <a:r>
              <a:rPr lang="zh-CN" altLang="en-US" sz="2400" dirty="0" smtClean="0">
                <a:latin typeface="Microsoft YaHei" charset="-122"/>
                <a:ea typeface="Microsoft YaHei" charset="-122"/>
                <a:cs typeface="Microsoft YaHei" charset="-122"/>
              </a:rPr>
              <a:t>       </a:t>
            </a:r>
            <a:r>
              <a:rPr sz="2400" dirty="0" smtClean="0">
                <a:latin typeface="Microsoft YaHei" charset="-122"/>
                <a:ea typeface="Microsoft YaHei" charset="-122"/>
                <a:cs typeface="Microsoft YaHei" charset="-122"/>
              </a:rPr>
              <a:t>1：正</a:t>
            </a:r>
            <a:r>
              <a:rPr lang="zh-CN" altLang="en-US" sz="2400" dirty="0" smtClean="0">
                <a:latin typeface="Microsoft YaHei" charset="-122"/>
                <a:ea typeface="Microsoft YaHei" charset="-122"/>
                <a:cs typeface="Microsoft YaHei" charset="-122"/>
              </a:rPr>
              <a:t>、</a:t>
            </a:r>
            <a:r>
              <a:rPr sz="2400" dirty="0" smtClean="0">
                <a:latin typeface="Microsoft YaHei" charset="-122"/>
                <a:ea typeface="Microsoft YaHei" charset="-122"/>
                <a:cs typeface="Microsoft YaHei" charset="-122"/>
              </a:rPr>
              <a:t>负</a:t>
            </a:r>
            <a:r>
              <a:rPr lang="zh-CN" altLang="en-US" sz="2400" dirty="0" smtClean="0">
                <a:latin typeface="Microsoft YaHei" charset="-122"/>
                <a:ea typeface="Microsoft YaHei" charset="-122"/>
                <a:cs typeface="Microsoft YaHei" charset="-122"/>
              </a:rPr>
              <a:t>，</a:t>
            </a:r>
            <a:r>
              <a:rPr sz="2400" dirty="0" smtClean="0">
                <a:latin typeface="Microsoft YaHei" charset="-122"/>
                <a:ea typeface="Microsoft YaHei" charset="-122"/>
                <a:cs typeface="Microsoft YaHei" charset="-122"/>
              </a:rPr>
              <a:t>交替</a:t>
            </a:r>
            <a:r>
              <a:rPr lang="zh-CN" altLang="en-US" sz="2400" dirty="0" smtClean="0">
                <a:latin typeface="Microsoft YaHei" charset="-122"/>
                <a:ea typeface="Microsoft YaHei" charset="-122"/>
                <a:cs typeface="Microsoft YaHei" charset="-122"/>
              </a:rPr>
              <a:t>编码。</a:t>
            </a:r>
            <a:endParaRPr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a:t>
            </a:r>
            <a:r>
              <a:rPr sz="2400" dirty="0" smtClean="0">
                <a:latin typeface="Microsoft YaHei" charset="-122"/>
                <a:ea typeface="Microsoft YaHei" charset="-122"/>
                <a:cs typeface="Microsoft YaHei" charset="-122"/>
              </a:rPr>
              <a:t>负正</a:t>
            </a:r>
            <a:r>
              <a:rPr lang="zh-CN" altLang="en-US" sz="2400" dirty="0" smtClean="0">
                <a:latin typeface="Microsoft YaHei" charset="-122"/>
                <a:ea typeface="Microsoft YaHei" charset="-122"/>
                <a:cs typeface="Microsoft YaHei" charset="-122"/>
              </a:rPr>
              <a:t>。</a:t>
            </a:r>
            <a:endParaRPr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sym typeface="+mn-ea"/>
              </a:rPr>
              <a:t>例如：</a:t>
            </a:r>
            <a:r>
              <a:rPr lang="en-US" altLang="zh-CN" sz="2400" dirty="0" smtClean="0">
                <a:latin typeface="Microsoft YaHei" charset="-122"/>
                <a:ea typeface="Microsoft YaHei" charset="-122"/>
                <a:cs typeface="Microsoft YaHei" charset="-122"/>
                <a:sym typeface="+mn-ea"/>
              </a:rPr>
              <a:t>1100101101</a:t>
            </a:r>
            <a:endParaRPr lang="en-US" altLang="zh-CN" sz="2400" dirty="0" smtClean="0">
              <a:latin typeface="Microsoft YaHei" charset="-122"/>
              <a:ea typeface="Microsoft YaHei" charset="-122"/>
              <a:cs typeface="Microsoft YaHei" charset="-122"/>
            </a:endParaRPr>
          </a:p>
          <a:p>
            <a:pPr>
              <a:lnSpc>
                <a:spcPts val="3700"/>
              </a:lnSpc>
            </a:pPr>
            <a:endParaRPr lang="en-US" altLang="zh-CN" sz="2400" dirty="0" smtClean="0">
              <a:latin typeface="手札体-简粗体" panose="03000700000000000000" pitchFamily="66" charset="-122"/>
              <a:ea typeface="手札体-简粗体" panose="03000700000000000000" pitchFamily="66" charset="-122"/>
            </a:endParaRPr>
          </a:p>
        </p:txBody>
      </p:sp>
      <p:pic>
        <p:nvPicPr>
          <p:cNvPr id="2" name="图片 1"/>
          <p:cNvPicPr>
            <a:picLocks noChangeAspect="1"/>
          </p:cNvPicPr>
          <p:nvPr/>
        </p:nvPicPr>
        <p:blipFill>
          <a:blip r:embed="rId2"/>
          <a:stretch>
            <a:fillRect/>
          </a:stretch>
        </p:blipFill>
        <p:spPr>
          <a:xfrm>
            <a:off x="3233135" y="2396290"/>
            <a:ext cx="7996339" cy="2679700"/>
          </a:xfrm>
          <a:prstGeom prst="rect">
            <a:avLst/>
          </a:prstGeom>
        </p:spPr>
      </p:pic>
    </p:spTree>
    <p:extLst>
      <p:ext uri="{BB962C8B-B14F-4D97-AF65-F5344CB8AC3E}">
        <p14:creationId xmlns:p14="http://schemas.microsoft.com/office/powerpoint/2010/main" val="13636213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590801" y="298514"/>
            <a:ext cx="10474053" cy="2300019"/>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Microsoft YaHei" charset="-122"/>
                <a:ea typeface="Microsoft YaHei" charset="-122"/>
                <a:cs typeface="Microsoft YaHei" charset="-122"/>
              </a:rPr>
              <a:t>8</a:t>
            </a:r>
            <a:r>
              <a:rPr lang="zh-CN" altLang="en-US" sz="2400" b="0" dirty="0" smtClean="0">
                <a:solidFill>
                  <a:schemeClr val="tx1"/>
                </a:solidFill>
                <a:latin typeface="Microsoft YaHei" charset="-122"/>
                <a:ea typeface="Microsoft YaHei" charset="-122"/>
                <a:cs typeface="Microsoft YaHei" charset="-122"/>
              </a:rPr>
              <a:t>、下图</a:t>
            </a:r>
            <a:r>
              <a:rPr lang="zh-CN" altLang="en-US" sz="2400" b="0" dirty="0">
                <a:solidFill>
                  <a:schemeClr val="tx1"/>
                </a:solidFill>
                <a:latin typeface="Microsoft YaHei" charset="-122"/>
                <a:ea typeface="Microsoft YaHei" charset="-122"/>
                <a:cs typeface="Microsoft YaHei" charset="-122"/>
              </a:rPr>
              <a:t>为曼彻斯特编码和差分曼彻斯特编码的脉冲波形，试给出对应的比特串（假定差分曼彻斯特编码的初始信号为</a:t>
            </a:r>
            <a:r>
              <a:rPr lang="zh-CN" altLang="en-US" sz="2400" b="0" dirty="0">
                <a:solidFill>
                  <a:srgbClr val="FF0000"/>
                </a:solidFill>
                <a:latin typeface="Microsoft YaHei" charset="-122"/>
                <a:ea typeface="Microsoft YaHei" charset="-122"/>
                <a:cs typeface="Microsoft YaHei" charset="-122"/>
              </a:rPr>
              <a:t>高电平</a:t>
            </a:r>
            <a:r>
              <a:rPr lang="zh-CN" altLang="en-US" sz="2400" b="0" dirty="0" smtClean="0">
                <a:solidFill>
                  <a:schemeClr val="tx1"/>
                </a:solidFill>
                <a:latin typeface="Microsoft YaHei" charset="-122"/>
                <a:ea typeface="Microsoft YaHei" charset="-122"/>
                <a:cs typeface="Microsoft YaHei" charset="-122"/>
              </a:rPr>
              <a:t>）。</a:t>
            </a:r>
            <a:endParaRPr lang="en-US" altLang="zh-CN" sz="2400" b="0" dirty="0" smtClean="0">
              <a:solidFill>
                <a:schemeClr val="tx1"/>
              </a:solidFill>
              <a:latin typeface="Microsoft YaHei" charset="-122"/>
              <a:ea typeface="Microsoft YaHei" charset="-122"/>
              <a:cs typeface="Microsoft YaHei" charset="-122"/>
            </a:endParaRPr>
          </a:p>
          <a:p>
            <a:pPr>
              <a:lnSpc>
                <a:spcPct val="150000"/>
              </a:lnSpc>
            </a:pPr>
            <a:r>
              <a:rPr lang="en-US" altLang="zh-CN" sz="2400" b="0" dirty="0" smtClean="0">
                <a:solidFill>
                  <a:schemeClr val="bg1"/>
                </a:solidFill>
                <a:latin typeface="Microsoft YaHei" charset="-122"/>
                <a:ea typeface="Microsoft YaHei" charset="-122"/>
                <a:cs typeface="Microsoft YaHei" charset="-122"/>
                <a:sym typeface="+mn-ea"/>
              </a:rPr>
              <a:t>0</a:t>
            </a:r>
            <a:r>
              <a:rPr lang="zh-CN" altLang="en-US" sz="2400" b="0" dirty="0" smtClean="0">
                <a:solidFill>
                  <a:schemeClr val="bg1"/>
                </a:solidFill>
                <a:latin typeface="Microsoft YaHei" charset="-122"/>
                <a:ea typeface="Microsoft YaHei" charset="-122"/>
                <a:cs typeface="Microsoft YaHei" charset="-122"/>
                <a:sym typeface="+mn-ea"/>
              </a:rPr>
              <a:t>：负到正</a:t>
            </a:r>
            <a:endParaRPr lang="en-US" altLang="zh-CN" sz="2400" b="0" dirty="0" smtClean="0">
              <a:solidFill>
                <a:schemeClr val="bg1"/>
              </a:solidFill>
              <a:latin typeface="Microsoft YaHei" charset="-122"/>
              <a:ea typeface="Microsoft YaHei" charset="-122"/>
              <a:cs typeface="Microsoft YaHei" charset="-122"/>
              <a:sym typeface="+mn-ea"/>
            </a:endParaRPr>
          </a:p>
          <a:p>
            <a:pPr>
              <a:lnSpc>
                <a:spcPct val="150000"/>
              </a:lnSpc>
            </a:pPr>
            <a:r>
              <a:rPr lang="en-US" altLang="zh-CN" sz="2400" b="0" dirty="0" smtClean="0">
                <a:solidFill>
                  <a:schemeClr val="bg1"/>
                </a:solidFill>
                <a:latin typeface="Microsoft YaHei" charset="-122"/>
                <a:ea typeface="Microsoft YaHei" charset="-122"/>
                <a:cs typeface="Microsoft YaHei" charset="-122"/>
                <a:sym typeface="+mn-ea"/>
              </a:rPr>
              <a:t>1</a:t>
            </a:r>
            <a:r>
              <a:rPr lang="zh-CN" altLang="en-US" sz="2400" b="0" dirty="0" smtClean="0">
                <a:solidFill>
                  <a:schemeClr val="bg1"/>
                </a:solidFill>
                <a:latin typeface="Microsoft YaHei" charset="-122"/>
                <a:ea typeface="Microsoft YaHei" charset="-122"/>
                <a:cs typeface="Microsoft YaHei" charset="-122"/>
                <a:sym typeface="+mn-ea"/>
              </a:rPr>
              <a:t>：正到负</a:t>
            </a:r>
            <a:endParaRPr lang="en-US" altLang="zh-CN" sz="2400" b="0" dirty="0">
              <a:solidFill>
                <a:schemeClr val="bg1"/>
              </a:solidFill>
              <a:latin typeface="Microsoft YaHei" charset="-122"/>
              <a:ea typeface="Microsoft YaHei" charset="-122"/>
              <a:cs typeface="Microsoft YaHei" charset="-122"/>
              <a:sym typeface="+mn-ea"/>
            </a:endParaRPr>
          </a:p>
        </p:txBody>
      </p:sp>
      <p:pic>
        <p:nvPicPr>
          <p:cNvPr id="2" name="图片 1"/>
          <p:cNvPicPr>
            <a:picLocks noChangeAspect="1"/>
          </p:cNvPicPr>
          <p:nvPr/>
        </p:nvPicPr>
        <p:blipFill>
          <a:blip r:embed="rId3"/>
          <a:stretch>
            <a:fillRect/>
          </a:stretch>
        </p:blipFill>
        <p:spPr>
          <a:xfrm>
            <a:off x="6223247" y="1771650"/>
            <a:ext cx="4340194" cy="3732567"/>
          </a:xfrm>
          <a:prstGeom prst="rect">
            <a:avLst/>
          </a:prstGeom>
        </p:spPr>
      </p:pic>
      <p:sp>
        <p:nvSpPr>
          <p:cNvPr id="5" name="文本框 4"/>
          <p:cNvSpPr txBox="1"/>
          <p:nvPr/>
        </p:nvSpPr>
        <p:spPr>
          <a:xfrm>
            <a:off x="765711" y="2150950"/>
            <a:ext cx="5062116" cy="2677656"/>
          </a:xfrm>
          <a:prstGeom prst="rect">
            <a:avLst/>
          </a:prstGeom>
          <a:noFill/>
        </p:spPr>
        <p:txBody>
          <a:bodyPr wrap="square" rtlCol="0">
            <a:spAutoFit/>
          </a:bodyPr>
          <a:lstStyle/>
          <a:p>
            <a:pPr>
              <a:lnSpc>
                <a:spcPct val="150000"/>
              </a:lnSpc>
            </a:pPr>
            <a:r>
              <a:rPr kumimoji="1" lang="zh-CN" altLang="en-US" sz="2800" dirty="0" smtClean="0">
                <a:latin typeface="Microsoft YaHei" charset="-122"/>
                <a:ea typeface="Microsoft YaHei" charset="-122"/>
                <a:cs typeface="Microsoft YaHei" charset="-122"/>
              </a:rPr>
              <a:t>答：</a:t>
            </a:r>
            <a:r>
              <a:rPr lang="zh-CN" altLang="en-US" sz="2800" dirty="0">
                <a:latin typeface="Microsoft YaHei" charset="-122"/>
                <a:ea typeface="Microsoft YaHei" charset="-122"/>
                <a:cs typeface="Microsoft YaHei" charset="-122"/>
              </a:rPr>
              <a:t>曼彻斯特</a:t>
            </a:r>
            <a:r>
              <a:rPr lang="zh-CN" altLang="en-US" sz="2800" dirty="0" smtClean="0">
                <a:latin typeface="Microsoft YaHei" charset="-122"/>
                <a:ea typeface="Microsoft YaHei" charset="-122"/>
                <a:cs typeface="Microsoft YaHei" charset="-122"/>
              </a:rPr>
              <a:t>编码：</a:t>
            </a:r>
            <a:endParaRPr lang="en-US" altLang="zh-CN" sz="2800" dirty="0" smtClean="0">
              <a:latin typeface="Microsoft YaHei" charset="-122"/>
              <a:ea typeface="Microsoft YaHei" charset="-122"/>
              <a:cs typeface="Microsoft YaHei" charset="-122"/>
            </a:endParaRPr>
          </a:p>
          <a:p>
            <a:pPr>
              <a:lnSpc>
                <a:spcPct val="150000"/>
              </a:lnSpc>
            </a:pPr>
            <a:r>
              <a:rPr kumimoji="1" lang="zh-CN" altLang="en-US" sz="2800" dirty="0">
                <a:latin typeface="Microsoft YaHei" charset="-122"/>
                <a:ea typeface="Microsoft YaHei" charset="-122"/>
                <a:cs typeface="Microsoft YaHei" charset="-122"/>
              </a:rPr>
              <a:t> </a:t>
            </a:r>
            <a:r>
              <a:rPr kumimoji="1" lang="zh-CN" altLang="en-US" sz="2800" dirty="0" smtClean="0">
                <a:latin typeface="Microsoft YaHei" charset="-122"/>
                <a:ea typeface="Microsoft YaHei" charset="-122"/>
                <a:cs typeface="Microsoft YaHei" charset="-122"/>
              </a:rPr>
              <a:t>     </a:t>
            </a:r>
            <a:r>
              <a:rPr kumimoji="1" lang="en-US" altLang="zh-CN" sz="2800" dirty="0" smtClean="0">
                <a:latin typeface="Microsoft YaHei" charset="-122"/>
                <a:ea typeface="Microsoft YaHei" charset="-122"/>
                <a:cs typeface="Microsoft YaHei" charset="-122"/>
              </a:rPr>
              <a:t>0110</a:t>
            </a:r>
            <a:r>
              <a:rPr kumimoji="1" lang="zh-CN" altLang="en-US" sz="2800" dirty="0" smtClean="0">
                <a:latin typeface="Microsoft YaHei" charset="-122"/>
                <a:ea typeface="Microsoft YaHei" charset="-122"/>
                <a:cs typeface="Microsoft YaHei" charset="-122"/>
              </a:rPr>
              <a:t> </a:t>
            </a:r>
            <a:r>
              <a:rPr kumimoji="1" lang="en-US" altLang="zh-CN" sz="2800" dirty="0" smtClean="0">
                <a:latin typeface="Microsoft YaHei" charset="-122"/>
                <a:ea typeface="Microsoft YaHei" charset="-122"/>
                <a:cs typeface="Microsoft YaHei" charset="-122"/>
              </a:rPr>
              <a:t>0011</a:t>
            </a:r>
          </a:p>
          <a:p>
            <a:pPr>
              <a:lnSpc>
                <a:spcPct val="150000"/>
              </a:lnSpc>
            </a:pPr>
            <a:r>
              <a:rPr lang="zh-CN" altLang="en-US" sz="2800" dirty="0" smtClean="0">
                <a:latin typeface="Microsoft YaHei" charset="-122"/>
                <a:ea typeface="Microsoft YaHei" charset="-122"/>
                <a:cs typeface="Microsoft YaHei" charset="-122"/>
              </a:rPr>
              <a:t>    差</a:t>
            </a:r>
            <a:r>
              <a:rPr lang="zh-CN" altLang="en-US" sz="2800" dirty="0">
                <a:latin typeface="Microsoft YaHei" charset="-122"/>
                <a:ea typeface="Microsoft YaHei" charset="-122"/>
                <a:cs typeface="Microsoft YaHei" charset="-122"/>
              </a:rPr>
              <a:t>分曼彻斯特</a:t>
            </a:r>
            <a:r>
              <a:rPr lang="zh-CN" altLang="en-US" sz="2800" dirty="0" smtClean="0">
                <a:latin typeface="Microsoft YaHei" charset="-122"/>
                <a:ea typeface="Microsoft YaHei" charset="-122"/>
                <a:cs typeface="Microsoft YaHei" charset="-122"/>
              </a:rPr>
              <a:t>编码：</a:t>
            </a:r>
            <a:endParaRPr lang="en-US" altLang="zh-CN" sz="2800" dirty="0" smtClean="0">
              <a:latin typeface="Microsoft YaHei" charset="-122"/>
              <a:ea typeface="Microsoft YaHei" charset="-122"/>
              <a:cs typeface="Microsoft YaHei" charset="-122"/>
            </a:endParaRPr>
          </a:p>
          <a:p>
            <a:pPr>
              <a:lnSpc>
                <a:spcPct val="150000"/>
              </a:lnSpc>
            </a:pPr>
            <a:r>
              <a:rPr kumimoji="1" lang="zh-CN" altLang="en-US" sz="2800" dirty="0">
                <a:latin typeface="Microsoft YaHei" charset="-122"/>
                <a:ea typeface="Microsoft YaHei" charset="-122"/>
                <a:cs typeface="Microsoft YaHei" charset="-122"/>
              </a:rPr>
              <a:t> </a:t>
            </a:r>
            <a:r>
              <a:rPr kumimoji="1" lang="zh-CN" altLang="en-US" sz="2800" dirty="0" smtClean="0">
                <a:latin typeface="Microsoft YaHei" charset="-122"/>
                <a:ea typeface="Microsoft YaHei" charset="-122"/>
                <a:cs typeface="Microsoft YaHei" charset="-122"/>
              </a:rPr>
              <a:t>     </a:t>
            </a:r>
            <a:r>
              <a:rPr kumimoji="1" lang="en-US" altLang="zh-CN" sz="2800" dirty="0" smtClean="0">
                <a:latin typeface="Microsoft YaHei" charset="-122"/>
                <a:ea typeface="Microsoft YaHei" charset="-122"/>
                <a:cs typeface="Microsoft YaHei" charset="-122"/>
              </a:rPr>
              <a:t>1010</a:t>
            </a:r>
            <a:r>
              <a:rPr kumimoji="1" lang="zh-CN" altLang="en-US" sz="2800" dirty="0" smtClean="0">
                <a:latin typeface="Microsoft YaHei" charset="-122"/>
                <a:ea typeface="Microsoft YaHei" charset="-122"/>
                <a:cs typeface="Microsoft YaHei" charset="-122"/>
              </a:rPr>
              <a:t> </a:t>
            </a:r>
            <a:r>
              <a:rPr kumimoji="1" lang="en-US" altLang="zh-CN" sz="2800" dirty="0" smtClean="0">
                <a:latin typeface="Microsoft YaHei" charset="-122"/>
                <a:ea typeface="Microsoft YaHei" charset="-122"/>
                <a:cs typeface="Microsoft YaHei" charset="-122"/>
              </a:rPr>
              <a:t>0101</a:t>
            </a:r>
            <a:endParaRPr kumimoji="1"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279726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3360" y="3462546"/>
            <a:ext cx="1390902" cy="461665"/>
          </a:xfrm>
          <a:prstGeom prst="rect">
            <a:avLst/>
          </a:prstGeom>
          <a:noFill/>
        </p:spPr>
        <p:txBody>
          <a:bodyPr wrap="square" rtlCol="0">
            <a:spAutoFit/>
          </a:bodyPr>
          <a:lstStyle/>
          <a:p>
            <a:r>
              <a:rPr kumimoji="1" lang="zh-CN" altLang="en-US" sz="2400" smtClean="0">
                <a:latin typeface="Microsoft YaHei" charset="-122"/>
                <a:ea typeface="Microsoft YaHei" charset="-122"/>
                <a:cs typeface="Microsoft YaHei" charset="-122"/>
              </a:rPr>
              <a:t>物理层</a:t>
            </a:r>
            <a:endParaRPr kumimoji="1" lang="zh-CN" altLang="en-US" sz="2400">
              <a:latin typeface="Microsoft YaHei" charset="-122"/>
              <a:ea typeface="Microsoft YaHei" charset="-122"/>
              <a:cs typeface="Microsoft YaHei" charset="-122"/>
            </a:endParaRPr>
          </a:p>
        </p:txBody>
      </p:sp>
      <p:sp>
        <p:nvSpPr>
          <p:cNvPr id="3" name="左大括号 2"/>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4" name="文本框 23"/>
          <p:cNvSpPr txBox="1"/>
          <p:nvPr/>
        </p:nvSpPr>
        <p:spPr>
          <a:xfrm>
            <a:off x="5658291" y="2004877"/>
            <a:ext cx="4017724" cy="3416320"/>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数据通信基础</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物理</a:t>
            </a:r>
            <a:r>
              <a:rPr kumimoji="1" lang="zh-CN" altLang="en-US" sz="2400" dirty="0" smtClean="0">
                <a:latin typeface="Microsoft YaHei" charset="-122"/>
                <a:ea typeface="Microsoft YaHei" charset="-122"/>
                <a:cs typeface="Microsoft YaHei" charset="-122"/>
              </a:rPr>
              <a:t>介质</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信道与信道容量</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基带传输</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solidFill>
                  <a:srgbClr val="FF0000"/>
                </a:solidFill>
                <a:latin typeface="Microsoft YaHei" charset="-122"/>
                <a:ea typeface="Microsoft YaHei" charset="-122"/>
                <a:cs typeface="Microsoft YaHei" charset="-122"/>
              </a:rPr>
              <a:t>频带传输</a:t>
            </a:r>
            <a:endParaRPr kumimoji="1" lang="en-US" altLang="zh-CN" sz="2400" dirty="0" smtClean="0">
              <a:solidFill>
                <a:srgbClr val="FF0000"/>
              </a:solidFill>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物理</a:t>
            </a:r>
            <a:r>
              <a:rPr kumimoji="1" lang="zh-CN" altLang="en-US" sz="2400" dirty="0">
                <a:latin typeface="Microsoft YaHei" charset="-122"/>
                <a:ea typeface="Microsoft YaHei" charset="-122"/>
                <a:cs typeface="Microsoft YaHei" charset="-122"/>
              </a:rPr>
              <a:t>层</a:t>
            </a:r>
            <a:r>
              <a:rPr kumimoji="1" lang="zh-CN" altLang="en-US" sz="2400" dirty="0" smtClean="0">
                <a:latin typeface="Microsoft YaHei" charset="-122"/>
                <a:ea typeface="Microsoft YaHei" charset="-122"/>
                <a:cs typeface="Microsoft YaHei" charset="-122"/>
              </a:rPr>
              <a:t>接口规程</a:t>
            </a:r>
            <a:endParaRPr kumimoji="1" lang="zh-CN" altLang="en-US"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3982550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2750450"/>
            <a:ext cx="1441110"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频带传输</a:t>
            </a:r>
            <a:endParaRPr kumimoji="1" lang="zh-CN" altLang="en-US" dirty="0">
              <a:latin typeface="Microsoft YaHei" charset="-122"/>
              <a:ea typeface="Microsoft YaHei" charset="-122"/>
              <a:cs typeface="Microsoft YaHei" charset="-122"/>
            </a:endParaRPr>
          </a:p>
        </p:txBody>
      </p:sp>
      <p:sp>
        <p:nvSpPr>
          <p:cNvPr id="6" name="左大括号 5"/>
          <p:cNvSpPr/>
          <p:nvPr/>
        </p:nvSpPr>
        <p:spPr>
          <a:xfrm>
            <a:off x="1037506" y="1530864"/>
            <a:ext cx="245863" cy="2493042"/>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9" name="文本框 8"/>
          <p:cNvSpPr txBox="1"/>
          <p:nvPr/>
        </p:nvSpPr>
        <p:spPr>
          <a:xfrm>
            <a:off x="1283369" y="1301410"/>
            <a:ext cx="4017724" cy="458908"/>
          </a:xfrm>
          <a:prstGeom prst="rect">
            <a:avLst/>
          </a:prstGeom>
          <a:noFill/>
        </p:spPr>
        <p:txBody>
          <a:bodyPr wrap="square" rtlCol="0">
            <a:spAutoFit/>
          </a:bodyPr>
          <a:lstStyle/>
          <a:p>
            <a:pPr>
              <a:lnSpc>
                <a:spcPct val="150000"/>
              </a:lnSpc>
            </a:pPr>
            <a:r>
              <a:rPr kumimoji="1" lang="zh-CN" altLang="en-US" dirty="0" smtClean="0">
                <a:solidFill>
                  <a:srgbClr val="FF0000"/>
                </a:solidFill>
                <a:latin typeface="Microsoft YaHei" charset="-122"/>
                <a:ea typeface="Microsoft YaHei" charset="-122"/>
                <a:cs typeface="Microsoft YaHei" charset="-122"/>
              </a:rPr>
              <a:t>频带传输</a:t>
            </a:r>
            <a:r>
              <a:rPr kumimoji="1" lang="zh-CN" altLang="en-US" smtClean="0">
                <a:solidFill>
                  <a:srgbClr val="FF0000"/>
                </a:solidFill>
                <a:latin typeface="Microsoft YaHei" charset="-122"/>
                <a:ea typeface="Microsoft YaHei" charset="-122"/>
                <a:cs typeface="Microsoft YaHei" charset="-122"/>
              </a:rPr>
              <a:t>基本</a:t>
            </a:r>
            <a:r>
              <a:rPr kumimoji="1" lang="zh-CN" altLang="en-US" smtClean="0">
                <a:solidFill>
                  <a:srgbClr val="FF0000"/>
                </a:solidFill>
                <a:latin typeface="Microsoft YaHei" charset="-122"/>
                <a:ea typeface="Microsoft YaHei" charset="-122"/>
                <a:cs typeface="Microsoft YaHei" charset="-122"/>
              </a:rPr>
              <a:t>概念</a:t>
            </a:r>
            <a:endParaRPr kumimoji="1" lang="en-US" altLang="zh-CN" dirty="0" smtClean="0">
              <a:solidFill>
                <a:srgbClr val="FF0000"/>
              </a:solidFill>
              <a:latin typeface="Microsoft YaHei" charset="-122"/>
              <a:ea typeface="Microsoft YaHei" charset="-122"/>
              <a:cs typeface="Microsoft YaHei" charset="-122"/>
            </a:endParaRPr>
          </a:p>
        </p:txBody>
      </p:sp>
      <p:sp>
        <p:nvSpPr>
          <p:cNvPr id="2" name="矩形 1"/>
          <p:cNvSpPr/>
          <p:nvPr/>
        </p:nvSpPr>
        <p:spPr>
          <a:xfrm>
            <a:off x="1283369" y="3564998"/>
            <a:ext cx="2903620" cy="507831"/>
          </a:xfrm>
          <a:prstGeom prst="rect">
            <a:avLst/>
          </a:prstGeom>
        </p:spPr>
        <p:txBody>
          <a:bodyPr wrap="square">
            <a:spAutoFit/>
          </a:bodyPr>
          <a:lstStyle/>
          <a:p>
            <a:pPr>
              <a:lnSpc>
                <a:spcPct val="150000"/>
              </a:lnSpc>
            </a:pPr>
            <a:r>
              <a:rPr kumimoji="1" lang="zh-CN" altLang="en-US" smtClean="0">
                <a:latin typeface="Microsoft YaHei" charset="-122"/>
                <a:ea typeface="Microsoft YaHei" charset="-122"/>
                <a:cs typeface="Microsoft YaHei" charset="-122"/>
              </a:rPr>
              <a:t>频带</a:t>
            </a:r>
            <a:r>
              <a:rPr kumimoji="1" lang="zh-CN" altLang="en-US">
                <a:latin typeface="Microsoft YaHei" charset="-122"/>
                <a:ea typeface="Microsoft YaHei" charset="-122"/>
                <a:cs typeface="Microsoft YaHei" charset="-122"/>
              </a:rPr>
              <a:t>传输中三种调制方式</a:t>
            </a:r>
            <a:endParaRPr kumimoji="1" lang="zh-CN" altLang="en-US" dirty="0">
              <a:latin typeface="Microsoft YaHei" charset="-122"/>
              <a:ea typeface="Microsoft YaHei" charset="-122"/>
              <a:cs typeface="Microsoft YaHei" charset="-122"/>
            </a:endParaRPr>
          </a:p>
        </p:txBody>
      </p:sp>
      <p:sp>
        <p:nvSpPr>
          <p:cNvPr id="7" name="文本框 6"/>
          <p:cNvSpPr txBox="1"/>
          <p:nvPr/>
        </p:nvSpPr>
        <p:spPr>
          <a:xfrm>
            <a:off x="3420568" y="331914"/>
            <a:ext cx="8450590" cy="1938992"/>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sym typeface="+mn-ea"/>
              </a:rPr>
              <a:t>基带信号，具有低通特性，可以用在低通特性的信道</a:t>
            </a:r>
            <a:r>
              <a:rPr lang="en-US" altLang="zh-CN" sz="2000" dirty="0" smtClean="0">
                <a:latin typeface="Microsoft YaHei" charset="-122"/>
                <a:ea typeface="Microsoft YaHei" charset="-122"/>
                <a:cs typeface="Microsoft YaHei" charset="-122"/>
                <a:sym typeface="+mn-ea"/>
              </a:rPr>
              <a:t>(</a:t>
            </a:r>
            <a:r>
              <a:rPr lang="zh-CN" altLang="en-US" sz="2000" dirty="0" smtClean="0">
                <a:latin typeface="Microsoft YaHei" charset="-122"/>
                <a:ea typeface="Microsoft YaHei" charset="-122"/>
                <a:cs typeface="Microsoft YaHei" charset="-122"/>
                <a:sym typeface="+mn-ea"/>
              </a:rPr>
              <a:t>有线信道</a:t>
            </a:r>
            <a:r>
              <a:rPr lang="en-US" altLang="zh-CN" sz="2000" dirty="0" smtClean="0">
                <a:latin typeface="Microsoft YaHei" charset="-122"/>
                <a:ea typeface="Microsoft YaHei" charset="-122"/>
                <a:cs typeface="Microsoft YaHei" charset="-122"/>
                <a:sym typeface="+mn-ea"/>
              </a:rPr>
              <a:t>)</a:t>
            </a:r>
            <a:r>
              <a:rPr lang="zh-CN" altLang="en-US" sz="2000" dirty="0" smtClean="0">
                <a:latin typeface="Microsoft YaHei" charset="-122"/>
                <a:ea typeface="Microsoft YaHei" charset="-122"/>
                <a:cs typeface="Microsoft YaHei" charset="-122"/>
                <a:sym typeface="+mn-ea"/>
              </a:rPr>
              <a:t>中进行传输。</a:t>
            </a:r>
          </a:p>
          <a:p>
            <a:pPr>
              <a:lnSpc>
                <a:spcPct val="150000"/>
              </a:lnSpc>
            </a:pPr>
            <a:r>
              <a:rPr lang="zh-CN" altLang="en-US" sz="2000" dirty="0" smtClean="0">
                <a:latin typeface="Microsoft YaHei" charset="-122"/>
                <a:ea typeface="Microsoft YaHei" charset="-122"/>
                <a:cs typeface="Microsoft YaHei" charset="-122"/>
                <a:sym typeface="+mn-ea"/>
              </a:rPr>
              <a:t>无线信道，是带通特性。因此只能利用基带信号去</a:t>
            </a:r>
            <a:r>
              <a:rPr lang="zh-CN" altLang="en-US" sz="2000" dirty="0" smtClean="0">
                <a:solidFill>
                  <a:srgbClr val="FF0000"/>
                </a:solidFill>
                <a:latin typeface="Microsoft YaHei" charset="-122"/>
                <a:ea typeface="Microsoft YaHei" charset="-122"/>
                <a:cs typeface="Microsoft YaHei" charset="-122"/>
                <a:sym typeface="+mn-ea"/>
              </a:rPr>
              <a:t>调制</a:t>
            </a:r>
            <a:r>
              <a:rPr lang="zh-CN" altLang="en-US" sz="2000" dirty="0" smtClean="0">
                <a:latin typeface="Microsoft YaHei" charset="-122"/>
                <a:ea typeface="Microsoft YaHei" charset="-122"/>
                <a:cs typeface="Microsoft YaHei" charset="-122"/>
                <a:sym typeface="+mn-ea"/>
              </a:rPr>
              <a:t>与对应信道传输特性相匹配的载波信号。</a:t>
            </a:r>
          </a:p>
        </p:txBody>
      </p:sp>
    </p:spTree>
    <p:extLst>
      <p:ext uri="{BB962C8B-B14F-4D97-AF65-F5344CB8AC3E}">
        <p14:creationId xmlns:p14="http://schemas.microsoft.com/office/powerpoint/2010/main" val="18464889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04828" y="1560559"/>
            <a:ext cx="11590932" cy="2862322"/>
          </a:xfrm>
          <a:prstGeom prst="rect">
            <a:avLst/>
          </a:prstGeom>
          <a:noFill/>
        </p:spPr>
        <p:txBody>
          <a:bodyPr wrap="square" rtlCol="0">
            <a:spAutoFit/>
          </a:bodyPr>
          <a:lstStyle/>
          <a:p>
            <a:pPr>
              <a:lnSpc>
                <a:spcPct val="150000"/>
              </a:lnSpc>
            </a:pPr>
            <a:r>
              <a:rPr lang="zh-CN" altLang="en-US" sz="2400" b="1" dirty="0">
                <a:latin typeface="Microsoft YaHei" charset="-122"/>
                <a:ea typeface="Microsoft YaHei" charset="-122"/>
                <a:cs typeface="Microsoft YaHei" charset="-122"/>
              </a:rPr>
              <a:t>数字调制</a:t>
            </a:r>
            <a:r>
              <a:rPr lang="zh-CN" altLang="en-US" sz="2400" dirty="0">
                <a:latin typeface="Microsoft YaHei" charset="-122"/>
                <a:ea typeface="Microsoft YaHei" charset="-122"/>
                <a:cs typeface="Microsoft YaHei" charset="-122"/>
              </a:rPr>
              <a:t>：利用数字基带信号</a:t>
            </a:r>
            <a:r>
              <a:rPr lang="zh-CN" altLang="en-US" sz="2400" dirty="0" smtClean="0">
                <a:latin typeface="Microsoft YaHei" charset="-122"/>
                <a:ea typeface="Microsoft YaHei" charset="-122"/>
                <a:cs typeface="Microsoft YaHei" charset="-122"/>
              </a:rPr>
              <a:t>控制载波</a:t>
            </a:r>
            <a:r>
              <a:rPr lang="zh-CN" altLang="en-US" sz="2400" dirty="0">
                <a:latin typeface="Microsoft YaHei" charset="-122"/>
                <a:ea typeface="Microsoft YaHei" charset="-122"/>
                <a:cs typeface="Microsoft YaHei" charset="-122"/>
              </a:rPr>
              <a:t>信号</a:t>
            </a:r>
            <a:r>
              <a:rPr lang="zh-CN" altLang="en-US" sz="2400" dirty="0" smtClean="0">
                <a:latin typeface="Microsoft YaHei" charset="-122"/>
                <a:ea typeface="Microsoft YaHei" charset="-122"/>
                <a:cs typeface="Microsoft YaHei" charset="-122"/>
              </a:rPr>
              <a:t>的特征</a:t>
            </a:r>
            <a:r>
              <a:rPr lang="zh-CN" altLang="en-US" sz="2400" dirty="0">
                <a:latin typeface="Microsoft YaHei" charset="-122"/>
                <a:ea typeface="Microsoft YaHei" charset="-122"/>
                <a:cs typeface="Microsoft YaHei" charset="-122"/>
              </a:rPr>
              <a:t>参量，使载波信号的这些参量的变化反映数字基带信号的信息，进而将数字基带信号变换为数字通带信号的过程。</a:t>
            </a:r>
          </a:p>
          <a:p>
            <a:pPr>
              <a:lnSpc>
                <a:spcPct val="150000"/>
              </a:lnSpc>
            </a:pPr>
            <a:r>
              <a:rPr lang="zh-CN" altLang="en-US" sz="2400" b="1" dirty="0">
                <a:latin typeface="Microsoft YaHei" charset="-122"/>
                <a:ea typeface="Microsoft YaHei" charset="-122"/>
                <a:cs typeface="Microsoft YaHei" charset="-122"/>
              </a:rPr>
              <a:t>数字解调</a:t>
            </a:r>
            <a:r>
              <a:rPr lang="zh-CN" altLang="en-US" sz="2400" dirty="0">
                <a:latin typeface="Microsoft YaHei" charset="-122"/>
                <a:ea typeface="Microsoft YaHei" charset="-122"/>
                <a:cs typeface="Microsoft YaHei" charset="-122"/>
              </a:rPr>
              <a:t>：在接收数据端需要将调制到载波信号中的数字基带信号卸载下来，还原为数字基带信号的过程</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b="1" dirty="0">
                <a:latin typeface="Microsoft YaHei" charset="-122"/>
                <a:ea typeface="Microsoft YaHei" charset="-122"/>
                <a:cs typeface="Microsoft YaHei" charset="-122"/>
              </a:rPr>
              <a:t>数字频带传输</a:t>
            </a:r>
            <a:r>
              <a:rPr lang="zh-CN" altLang="en-US" sz="2400" b="1" dirty="0" smtClean="0">
                <a:latin typeface="Microsoft YaHei" charset="-122"/>
                <a:ea typeface="Microsoft YaHei" charset="-122"/>
                <a:cs typeface="Microsoft YaHei" charset="-122"/>
              </a:rPr>
              <a:t>系统</a:t>
            </a:r>
            <a:r>
              <a:rPr lang="zh-CN" altLang="en-US" sz="2400" dirty="0" smtClean="0">
                <a:latin typeface="Microsoft YaHei" charset="-122"/>
                <a:ea typeface="Microsoft YaHei" charset="-122"/>
                <a:cs typeface="Microsoft YaHei" charset="-122"/>
              </a:rPr>
              <a:t>：实现</a:t>
            </a:r>
            <a:r>
              <a:rPr lang="zh-CN" altLang="en-US" sz="2400" dirty="0">
                <a:solidFill>
                  <a:srgbClr val="FF0000"/>
                </a:solidFill>
                <a:latin typeface="Microsoft YaHei" charset="-122"/>
                <a:ea typeface="Microsoft YaHei" charset="-122"/>
                <a:cs typeface="Microsoft YaHei" charset="-122"/>
              </a:rPr>
              <a:t>调制</a:t>
            </a:r>
            <a:r>
              <a:rPr lang="zh-CN" altLang="en-US" sz="2400" dirty="0">
                <a:latin typeface="Microsoft YaHei" charset="-122"/>
                <a:ea typeface="Microsoft YaHei" charset="-122"/>
                <a:cs typeface="Microsoft YaHei" charset="-122"/>
              </a:rPr>
              <a:t>、</a:t>
            </a:r>
            <a:r>
              <a:rPr lang="zh-CN" altLang="en-US" sz="2400" dirty="0">
                <a:solidFill>
                  <a:srgbClr val="FF0000"/>
                </a:solidFill>
                <a:latin typeface="Microsoft YaHei" charset="-122"/>
                <a:ea typeface="Microsoft YaHei" charset="-122"/>
                <a:cs typeface="Microsoft YaHei" charset="-122"/>
              </a:rPr>
              <a:t>传输</a:t>
            </a:r>
            <a:r>
              <a:rPr lang="zh-CN" altLang="en-US" sz="2400" dirty="0">
                <a:latin typeface="Microsoft YaHei" charset="-122"/>
                <a:ea typeface="Microsoft YaHei" charset="-122"/>
                <a:cs typeface="Microsoft YaHei" charset="-122"/>
              </a:rPr>
              <a:t>与</a:t>
            </a:r>
            <a:r>
              <a:rPr lang="zh-CN" altLang="en-US" sz="2400" dirty="0">
                <a:solidFill>
                  <a:srgbClr val="FF0000"/>
                </a:solidFill>
                <a:latin typeface="Microsoft YaHei" charset="-122"/>
                <a:ea typeface="Microsoft YaHei" charset="-122"/>
                <a:cs typeface="Microsoft YaHei" charset="-122"/>
              </a:rPr>
              <a:t>解调</a:t>
            </a:r>
            <a:r>
              <a:rPr lang="zh-CN" altLang="en-US" sz="2400" dirty="0">
                <a:latin typeface="Microsoft YaHei" charset="-122"/>
                <a:ea typeface="Microsoft YaHei" charset="-122"/>
                <a:cs typeface="Microsoft YaHei" charset="-122"/>
              </a:rPr>
              <a:t>的传输</a:t>
            </a:r>
            <a:r>
              <a:rPr lang="zh-CN" altLang="en-US" sz="2400" dirty="0" smtClean="0">
                <a:latin typeface="Microsoft YaHei" charset="-122"/>
                <a:ea typeface="Microsoft YaHei" charset="-122"/>
                <a:cs typeface="Microsoft YaHei" charset="-122"/>
              </a:rPr>
              <a:t>系统。</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229620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68220" y="2020716"/>
            <a:ext cx="6315359" cy="1754326"/>
          </a:xfrm>
          <a:prstGeom prst="rect">
            <a:avLst/>
          </a:prstGeom>
          <a:ln>
            <a:solidFill>
              <a:schemeClr val="tx1"/>
            </a:solidFill>
          </a:ln>
        </p:spPr>
        <p:txBody>
          <a:bodyPr wrap="square">
            <a:spAutoFit/>
          </a:bodyPr>
          <a:lstStyle/>
          <a:p>
            <a:pPr>
              <a:lnSpc>
                <a:spcPct val="150000"/>
              </a:lnSpc>
            </a:pPr>
            <a:r>
              <a:rPr lang="zh-CN" altLang="en-US" sz="2400" dirty="0" smtClean="0">
                <a:latin typeface="Microsoft YaHei" charset="-122"/>
                <a:ea typeface="Microsoft YaHei" charset="-122"/>
                <a:cs typeface="Microsoft YaHei" charset="-122"/>
              </a:rPr>
              <a:t>幅</a:t>
            </a:r>
            <a:r>
              <a:rPr lang="zh-CN" altLang="en-US" sz="2400" dirty="0">
                <a:latin typeface="Microsoft YaHei" charset="-122"/>
                <a:ea typeface="Microsoft YaHei" charset="-122"/>
                <a:cs typeface="Microsoft YaHei" charset="-122"/>
              </a:rPr>
              <a:t>移键控</a:t>
            </a:r>
            <a:r>
              <a:rPr lang="en-US" altLang="zh-CN" sz="2400" dirty="0">
                <a:latin typeface="Microsoft YaHei" charset="-122"/>
                <a:ea typeface="Microsoft YaHei" charset="-122"/>
                <a:cs typeface="Microsoft YaHei" charset="-122"/>
              </a:rPr>
              <a:t>(ASK)</a:t>
            </a:r>
            <a:r>
              <a:rPr lang="zh-CN" altLang="en-US" sz="2400" dirty="0">
                <a:latin typeface="Microsoft YaHei" charset="-122"/>
                <a:ea typeface="Microsoft YaHei" charset="-122"/>
                <a:cs typeface="Microsoft YaHei" charset="-122"/>
              </a:rPr>
              <a:t>：调制载波的幅值</a:t>
            </a:r>
            <a:endParaRPr lang="en-US" altLang="zh-CN"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sym typeface="+mn-ea"/>
              </a:rPr>
              <a:t>频</a:t>
            </a:r>
            <a:r>
              <a:rPr lang="zh-CN" altLang="en-US" sz="2400" dirty="0">
                <a:latin typeface="Microsoft YaHei" charset="-122"/>
                <a:ea typeface="Microsoft YaHei" charset="-122"/>
                <a:cs typeface="Microsoft YaHei" charset="-122"/>
                <a:sym typeface="+mn-ea"/>
              </a:rPr>
              <a:t>移键控</a:t>
            </a:r>
            <a:r>
              <a:rPr lang="en-US" altLang="zh-CN" sz="2400" dirty="0">
                <a:latin typeface="Microsoft YaHei" charset="-122"/>
                <a:ea typeface="Microsoft YaHei" charset="-122"/>
                <a:cs typeface="Microsoft YaHei" charset="-122"/>
                <a:sym typeface="+mn-ea"/>
              </a:rPr>
              <a:t>(FSK)</a:t>
            </a:r>
            <a:r>
              <a:rPr lang="zh-CN" altLang="en-US" sz="2400" dirty="0">
                <a:latin typeface="Microsoft YaHei" charset="-122"/>
                <a:ea typeface="Microsoft YaHei" charset="-122"/>
                <a:cs typeface="Microsoft YaHei" charset="-122"/>
                <a:sym typeface="+mn-ea"/>
              </a:rPr>
              <a:t>：调制载波的频率</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sym typeface="+mn-ea"/>
              </a:rPr>
              <a:t>相</a:t>
            </a:r>
            <a:r>
              <a:rPr lang="zh-CN" altLang="en-US" sz="2400" dirty="0">
                <a:latin typeface="Microsoft YaHei" charset="-122"/>
                <a:ea typeface="Microsoft YaHei" charset="-122"/>
                <a:cs typeface="Microsoft YaHei" charset="-122"/>
                <a:sym typeface="+mn-ea"/>
              </a:rPr>
              <a:t>移键控</a:t>
            </a:r>
            <a:r>
              <a:rPr lang="en-US" altLang="zh-CN" sz="2400" dirty="0">
                <a:latin typeface="Microsoft YaHei" charset="-122"/>
                <a:ea typeface="Microsoft YaHei" charset="-122"/>
                <a:cs typeface="Microsoft YaHei" charset="-122"/>
                <a:sym typeface="+mn-ea"/>
              </a:rPr>
              <a:t>(PSK)</a:t>
            </a:r>
            <a:r>
              <a:rPr lang="zh-CN" altLang="en-US" sz="2400" dirty="0">
                <a:latin typeface="Microsoft YaHei" charset="-122"/>
                <a:ea typeface="Microsoft YaHei" charset="-122"/>
                <a:cs typeface="Microsoft YaHei" charset="-122"/>
                <a:sym typeface="+mn-ea"/>
              </a:rPr>
              <a:t>：调制载波的相位</a:t>
            </a:r>
            <a:endParaRPr lang="zh-CN" altLang="en-US" sz="2400" dirty="0"/>
          </a:p>
        </p:txBody>
      </p:sp>
    </p:spTree>
    <p:extLst>
      <p:ext uri="{BB962C8B-B14F-4D97-AF65-F5344CB8AC3E}">
        <p14:creationId xmlns:p14="http://schemas.microsoft.com/office/powerpoint/2010/main" val="10143705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3306" y="2247460"/>
            <a:ext cx="10763250" cy="1135054"/>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、多</a:t>
            </a:r>
            <a:r>
              <a:rPr lang="zh-CN" altLang="en-US" sz="2400" dirty="0">
                <a:latin typeface="Microsoft YaHei" charset="-122"/>
                <a:ea typeface="Microsoft YaHei" charset="-122"/>
                <a:cs typeface="Microsoft YaHei" charset="-122"/>
              </a:rPr>
              <a:t>路复用的基本</a:t>
            </a:r>
            <a:r>
              <a:rPr lang="zh-CN" altLang="en-US" sz="2400" dirty="0" smtClean="0">
                <a:latin typeface="Microsoft YaHei" charset="-122"/>
                <a:ea typeface="Microsoft YaHei" charset="-122"/>
                <a:cs typeface="Microsoft YaHei" charset="-122"/>
              </a:rPr>
              <a:t>思想：将</a:t>
            </a:r>
            <a:r>
              <a:rPr lang="zh-CN" altLang="en-US" sz="2400" dirty="0">
                <a:latin typeface="Microsoft YaHei" charset="-122"/>
                <a:ea typeface="Microsoft YaHei" charset="-122"/>
                <a:cs typeface="Microsoft YaHei" charset="-122"/>
              </a:rPr>
              <a:t>信道</a:t>
            </a:r>
            <a:r>
              <a:rPr lang="zh-CN" altLang="en-US" sz="2400" dirty="0" smtClean="0">
                <a:latin typeface="Microsoft YaHei" charset="-122"/>
                <a:ea typeface="Microsoft YaHei" charset="-122"/>
                <a:cs typeface="Microsoft YaHei" charset="-122"/>
              </a:rPr>
              <a:t>资源划分</a:t>
            </a:r>
            <a:r>
              <a:rPr lang="zh-CN" altLang="en-US" sz="2400" dirty="0">
                <a:latin typeface="Microsoft YaHei" charset="-122"/>
                <a:ea typeface="Microsoft YaHei" charset="-122"/>
                <a:cs typeface="Microsoft YaHei" charset="-122"/>
              </a:rPr>
              <a:t>后，分配给不同的结点，各结点通信时只使用其分配到的资源</a:t>
            </a:r>
            <a:r>
              <a:rPr lang="zh-CN" altLang="en-US" sz="2400" dirty="0" smtClean="0">
                <a:latin typeface="Microsoft YaHei" charset="-122"/>
                <a:ea typeface="Microsoft YaHei" charset="-122"/>
                <a:cs typeface="Microsoft YaHei" charset="-122"/>
              </a:rPr>
              <a:t>，避免多</a:t>
            </a:r>
            <a:r>
              <a:rPr lang="zh-CN" altLang="en-US" sz="2400" dirty="0">
                <a:latin typeface="Microsoft YaHei" charset="-122"/>
                <a:ea typeface="Microsoft YaHei" charset="-122"/>
                <a:cs typeface="Microsoft YaHei" charset="-122"/>
              </a:rPr>
              <a:t>结点通信时的相互干扰</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p:sp>
        <p:nvSpPr>
          <p:cNvPr id="6" name="直接访问存储器 5"/>
          <p:cNvSpPr/>
          <p:nvPr/>
        </p:nvSpPr>
        <p:spPr>
          <a:xfrm>
            <a:off x="1764632" y="4446369"/>
            <a:ext cx="5197642" cy="1700464"/>
          </a:xfrm>
          <a:prstGeom prst="flowChartMagneticDrum">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cxnSp>
        <p:nvCxnSpPr>
          <p:cNvPr id="7" name="直线箭头连接符 6"/>
          <p:cNvCxnSpPr/>
          <p:nvPr/>
        </p:nvCxnSpPr>
        <p:spPr>
          <a:xfrm flipV="1">
            <a:off x="5983705" y="4748464"/>
            <a:ext cx="2213811" cy="160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p:cNvCxnSpPr/>
          <p:nvPr/>
        </p:nvCxnSpPr>
        <p:spPr>
          <a:xfrm flipV="1">
            <a:off x="5983705" y="5066601"/>
            <a:ext cx="2213811" cy="1604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p:cNvCxnSpPr/>
          <p:nvPr/>
        </p:nvCxnSpPr>
        <p:spPr>
          <a:xfrm flipV="1">
            <a:off x="5983705" y="5443591"/>
            <a:ext cx="2213811" cy="1604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p:cNvCxnSpPr/>
          <p:nvPr/>
        </p:nvCxnSpPr>
        <p:spPr>
          <a:xfrm flipV="1">
            <a:off x="5983705" y="5840635"/>
            <a:ext cx="2213811" cy="16042"/>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4"/>
          <p:cNvSpPr txBox="1"/>
          <p:nvPr/>
        </p:nvSpPr>
        <p:spPr>
          <a:xfrm>
            <a:off x="8406063" y="4446369"/>
            <a:ext cx="1150537" cy="458908"/>
          </a:xfrm>
          <a:prstGeom prst="rect">
            <a:avLst/>
          </a:prstGeom>
          <a:noFill/>
        </p:spPr>
        <p:txBody>
          <a:bodyPr wrap="square" rtlCol="0">
            <a:spAutoFit/>
          </a:bodyPr>
          <a:lstStyle/>
          <a:p>
            <a:pPr>
              <a:lnSpc>
                <a:spcPct val="150000"/>
              </a:lnSpc>
            </a:pPr>
            <a:r>
              <a:rPr lang="zh-CN" altLang="en-US" dirty="0" smtClean="0">
                <a:latin typeface="Microsoft YaHei" charset="-122"/>
                <a:ea typeface="Microsoft YaHei" charset="-122"/>
                <a:cs typeface="Microsoft YaHei" charset="-122"/>
              </a:rPr>
              <a:t>结点</a:t>
            </a:r>
            <a:r>
              <a:rPr lang="en-US" altLang="zh-CN" dirty="0" smtClean="0">
                <a:latin typeface="Microsoft YaHei" charset="-122"/>
                <a:ea typeface="Microsoft YaHei" charset="-122"/>
                <a:cs typeface="Microsoft YaHei" charset="-122"/>
              </a:rPr>
              <a:t>1</a:t>
            </a:r>
          </a:p>
        </p:txBody>
      </p:sp>
      <p:sp>
        <p:nvSpPr>
          <p:cNvPr id="12" name="TextBox 4"/>
          <p:cNvSpPr txBox="1"/>
          <p:nvPr/>
        </p:nvSpPr>
        <p:spPr>
          <a:xfrm>
            <a:off x="8406062" y="4764506"/>
            <a:ext cx="1150537" cy="458908"/>
          </a:xfrm>
          <a:prstGeom prst="rect">
            <a:avLst/>
          </a:prstGeom>
          <a:noFill/>
        </p:spPr>
        <p:txBody>
          <a:bodyPr wrap="square" rtlCol="0">
            <a:spAutoFit/>
          </a:bodyPr>
          <a:lstStyle/>
          <a:p>
            <a:pPr>
              <a:lnSpc>
                <a:spcPct val="150000"/>
              </a:lnSpc>
            </a:pPr>
            <a:r>
              <a:rPr lang="zh-CN" altLang="en-US" dirty="0" smtClean="0">
                <a:latin typeface="Microsoft YaHei" charset="-122"/>
                <a:ea typeface="Microsoft YaHei" charset="-122"/>
                <a:cs typeface="Microsoft YaHei" charset="-122"/>
              </a:rPr>
              <a:t>结点</a:t>
            </a:r>
            <a:r>
              <a:rPr lang="en-US" altLang="zh-CN" dirty="0" smtClean="0">
                <a:latin typeface="Microsoft YaHei" charset="-122"/>
                <a:ea typeface="Microsoft YaHei" charset="-122"/>
                <a:cs typeface="Microsoft YaHei" charset="-122"/>
              </a:rPr>
              <a:t>2</a:t>
            </a:r>
          </a:p>
        </p:txBody>
      </p:sp>
      <p:sp>
        <p:nvSpPr>
          <p:cNvPr id="13" name="TextBox 4"/>
          <p:cNvSpPr txBox="1"/>
          <p:nvPr/>
        </p:nvSpPr>
        <p:spPr>
          <a:xfrm>
            <a:off x="8406061" y="5153029"/>
            <a:ext cx="1150537" cy="458908"/>
          </a:xfrm>
          <a:prstGeom prst="rect">
            <a:avLst/>
          </a:prstGeom>
          <a:noFill/>
        </p:spPr>
        <p:txBody>
          <a:bodyPr wrap="square" rtlCol="0">
            <a:spAutoFit/>
          </a:bodyPr>
          <a:lstStyle/>
          <a:p>
            <a:pPr>
              <a:lnSpc>
                <a:spcPct val="150000"/>
              </a:lnSpc>
            </a:pPr>
            <a:r>
              <a:rPr lang="zh-CN" altLang="en-US" dirty="0" smtClean="0">
                <a:latin typeface="Microsoft YaHei" charset="-122"/>
                <a:ea typeface="Microsoft YaHei" charset="-122"/>
                <a:cs typeface="Microsoft YaHei" charset="-122"/>
              </a:rPr>
              <a:t>结点</a:t>
            </a:r>
            <a:r>
              <a:rPr lang="en-US" altLang="zh-CN" dirty="0" smtClean="0">
                <a:latin typeface="Microsoft YaHei" charset="-122"/>
                <a:ea typeface="Microsoft YaHei" charset="-122"/>
                <a:cs typeface="Microsoft YaHei" charset="-122"/>
              </a:rPr>
              <a:t>3</a:t>
            </a:r>
          </a:p>
        </p:txBody>
      </p:sp>
      <p:sp>
        <p:nvSpPr>
          <p:cNvPr id="14" name="TextBox 4"/>
          <p:cNvSpPr txBox="1"/>
          <p:nvPr/>
        </p:nvSpPr>
        <p:spPr>
          <a:xfrm>
            <a:off x="8406061" y="5541551"/>
            <a:ext cx="1150537" cy="458908"/>
          </a:xfrm>
          <a:prstGeom prst="rect">
            <a:avLst/>
          </a:prstGeom>
          <a:noFill/>
        </p:spPr>
        <p:txBody>
          <a:bodyPr wrap="square" rtlCol="0">
            <a:spAutoFit/>
          </a:bodyPr>
          <a:lstStyle/>
          <a:p>
            <a:pPr>
              <a:lnSpc>
                <a:spcPct val="150000"/>
              </a:lnSpc>
            </a:pPr>
            <a:r>
              <a:rPr lang="zh-CN" altLang="en-US" dirty="0" smtClean="0">
                <a:latin typeface="Microsoft YaHei" charset="-122"/>
                <a:ea typeface="Microsoft YaHei" charset="-122"/>
                <a:cs typeface="Microsoft YaHei" charset="-122"/>
              </a:rPr>
              <a:t>结点</a:t>
            </a:r>
            <a:r>
              <a:rPr lang="en-US" altLang="zh-CN" dirty="0" smtClean="0">
                <a:latin typeface="Microsoft YaHei" charset="-122"/>
                <a:ea typeface="Microsoft YaHei" charset="-122"/>
                <a:cs typeface="Microsoft YaHei" charset="-122"/>
              </a:rPr>
              <a:t>4</a:t>
            </a:r>
          </a:p>
        </p:txBody>
      </p:sp>
      <p:sp>
        <p:nvSpPr>
          <p:cNvPr id="16" name="TextBox 4"/>
          <p:cNvSpPr txBox="1"/>
          <p:nvPr/>
        </p:nvSpPr>
        <p:spPr>
          <a:xfrm>
            <a:off x="783306" y="1325377"/>
            <a:ext cx="10763250" cy="646331"/>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、利用</a:t>
            </a:r>
            <a:r>
              <a:rPr lang="zh-CN" altLang="en-US" sz="2400" dirty="0">
                <a:latin typeface="Microsoft YaHei" charset="-122"/>
                <a:ea typeface="Microsoft YaHei" charset="-122"/>
                <a:cs typeface="Microsoft YaHei" charset="-122"/>
              </a:rPr>
              <a:t>多路复用技术实现信道共享的</a:t>
            </a:r>
            <a:r>
              <a:rPr lang="en-US" altLang="zh-CN" sz="2400" dirty="0">
                <a:latin typeface="Microsoft YaHei" charset="-122"/>
                <a:ea typeface="Microsoft YaHei" charset="-122"/>
                <a:cs typeface="Microsoft YaHei" charset="-122"/>
              </a:rPr>
              <a:t>MAC</a:t>
            </a:r>
            <a:r>
              <a:rPr lang="zh-CN" altLang="en-US" sz="2400" dirty="0">
                <a:latin typeface="Microsoft YaHei" charset="-122"/>
                <a:ea typeface="Microsoft YaHei" charset="-122"/>
                <a:cs typeface="Microsoft YaHei" charset="-122"/>
              </a:rPr>
              <a:t>协议</a:t>
            </a:r>
            <a:r>
              <a:rPr lang="zh-CN" altLang="en-US" sz="2400" dirty="0" smtClean="0">
                <a:latin typeface="Microsoft YaHei" charset="-122"/>
                <a:ea typeface="Microsoft YaHei" charset="-122"/>
                <a:cs typeface="Microsoft YaHei" charset="-122"/>
              </a:rPr>
              <a:t>。</a:t>
            </a:r>
            <a:endParaRPr lang="en-US" altLang="zh-CN" sz="2400" dirty="0" smtClean="0">
              <a:solidFill>
                <a:srgbClr val="FF0000"/>
              </a:solidFill>
              <a:latin typeface="Microsoft YaHei" charset="-122"/>
              <a:ea typeface="Microsoft YaHei" charset="-122"/>
              <a:cs typeface="Microsoft YaHei" charset="-122"/>
            </a:endParaRPr>
          </a:p>
        </p:txBody>
      </p:sp>
      <p:sp>
        <p:nvSpPr>
          <p:cNvPr id="17" name="文本框 2"/>
          <p:cNvSpPr txBox="1"/>
          <p:nvPr>
            <p:custDataLst>
              <p:tags r:id="rId1"/>
            </p:custDataLst>
          </p:nvPr>
        </p:nvSpPr>
        <p:spPr>
          <a:xfrm>
            <a:off x="286000" y="314802"/>
            <a:ext cx="638751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smtClean="0">
                <a:solidFill>
                  <a:schemeClr val="tx1"/>
                </a:solidFill>
                <a:latin typeface="Microsoft YaHei" charset="-122"/>
                <a:ea typeface="Microsoft YaHei" charset="-122"/>
                <a:cs typeface="Microsoft YaHei" charset="-122"/>
                <a:sym typeface="+mn-ea"/>
              </a:rPr>
              <a:t>信道</a:t>
            </a:r>
            <a:r>
              <a:rPr lang="zh-CN" altLang="en-US" sz="2400" dirty="0" smtClean="0">
                <a:solidFill>
                  <a:schemeClr val="tx1"/>
                </a:solidFill>
                <a:latin typeface="Microsoft YaHei" charset="-122"/>
                <a:ea typeface="Microsoft YaHei" charset="-122"/>
                <a:cs typeface="Microsoft YaHei" charset="-122"/>
                <a:sym typeface="+mn-ea"/>
              </a:rPr>
              <a:t>划分</a:t>
            </a:r>
            <a:r>
              <a:rPr lang="en-US" altLang="zh-CN" sz="2400" dirty="0" smtClean="0">
                <a:solidFill>
                  <a:schemeClr val="tx1"/>
                </a:solidFill>
                <a:latin typeface="Microsoft YaHei" charset="-122"/>
                <a:ea typeface="Microsoft YaHei" charset="-122"/>
                <a:cs typeface="Microsoft YaHei" charset="-122"/>
                <a:sym typeface="+mn-ea"/>
              </a:rPr>
              <a:t>MAC</a:t>
            </a:r>
            <a:r>
              <a:rPr lang="zh-CN" altLang="en-US" sz="2400" dirty="0" smtClean="0">
                <a:solidFill>
                  <a:schemeClr val="tx1"/>
                </a:solidFill>
                <a:latin typeface="Microsoft YaHei" charset="-122"/>
                <a:ea typeface="Microsoft YaHei" charset="-122"/>
                <a:cs typeface="Microsoft YaHei" charset="-122"/>
                <a:sym typeface="+mn-ea"/>
              </a:rPr>
              <a:t>协议</a:t>
            </a:r>
            <a:r>
              <a:rPr lang="en-US" altLang="zh-CN" sz="2400" dirty="0">
                <a:solidFill>
                  <a:schemeClr val="tx1"/>
                </a:solidFill>
                <a:latin typeface="Microsoft YaHei" charset="-122"/>
                <a:ea typeface="Microsoft YaHei" charset="-122"/>
                <a:cs typeface="Microsoft YaHei" charset="-122"/>
                <a:sym typeface="+mn-ea"/>
              </a:rPr>
              <a:t>【</a:t>
            </a:r>
            <a:r>
              <a:rPr lang="zh-CN" altLang="en-US" sz="2400" dirty="0">
                <a:solidFill>
                  <a:schemeClr val="tx1"/>
                </a:solidFill>
                <a:latin typeface="Microsoft YaHei" charset="-122"/>
                <a:ea typeface="Microsoft YaHei" charset="-122"/>
                <a:cs typeface="Microsoft YaHei" charset="-122"/>
                <a:sym typeface="+mn-ea"/>
              </a:rPr>
              <a:t>选择、填空</a:t>
            </a:r>
            <a:r>
              <a:rPr lang="en-US" altLang="zh-CN" sz="2400" dirty="0">
                <a:solidFill>
                  <a:schemeClr val="tx1"/>
                </a:solidFill>
                <a:latin typeface="Microsoft YaHei" charset="-122"/>
                <a:ea typeface="Microsoft YaHei" charset="-122"/>
                <a:cs typeface="Microsoft YaHei" charset="-122"/>
                <a:sym typeface="+mn-ea"/>
              </a:rPr>
              <a:t>】 </a:t>
            </a:r>
          </a:p>
        </p:txBody>
      </p:sp>
    </p:spTree>
    <p:extLst>
      <p:ext uri="{BB962C8B-B14F-4D97-AF65-F5344CB8AC3E}">
        <p14:creationId xmlns:p14="http://schemas.microsoft.com/office/powerpoint/2010/main" val="4213834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2750450"/>
            <a:ext cx="1441110"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频带传输</a:t>
            </a:r>
            <a:endParaRPr kumimoji="1" lang="zh-CN" altLang="en-US" dirty="0">
              <a:latin typeface="Microsoft YaHei" charset="-122"/>
              <a:ea typeface="Microsoft YaHei" charset="-122"/>
              <a:cs typeface="Microsoft YaHei" charset="-122"/>
            </a:endParaRPr>
          </a:p>
        </p:txBody>
      </p:sp>
      <p:sp>
        <p:nvSpPr>
          <p:cNvPr id="6" name="左大括号 5"/>
          <p:cNvSpPr/>
          <p:nvPr/>
        </p:nvSpPr>
        <p:spPr>
          <a:xfrm>
            <a:off x="1037506" y="1530864"/>
            <a:ext cx="245863" cy="2493042"/>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9" name="文本框 8"/>
          <p:cNvSpPr txBox="1"/>
          <p:nvPr/>
        </p:nvSpPr>
        <p:spPr>
          <a:xfrm>
            <a:off x="1283369" y="1301410"/>
            <a:ext cx="4017724" cy="458908"/>
          </a:xfrm>
          <a:prstGeom prst="rect">
            <a:avLst/>
          </a:prstGeom>
          <a:noFill/>
        </p:spPr>
        <p:txBody>
          <a:bodyPr wrap="square" rtlCol="0">
            <a:spAutoFit/>
          </a:bodyPr>
          <a:lstStyle/>
          <a:p>
            <a:pPr>
              <a:lnSpc>
                <a:spcPct val="150000"/>
              </a:lnSpc>
            </a:pPr>
            <a:r>
              <a:rPr kumimoji="1" lang="zh-CN" altLang="en-US" dirty="0" smtClean="0">
                <a:latin typeface="Microsoft YaHei" charset="-122"/>
                <a:ea typeface="Microsoft YaHei" charset="-122"/>
                <a:cs typeface="Microsoft YaHei" charset="-122"/>
              </a:rPr>
              <a:t>频带传输基本</a:t>
            </a:r>
            <a:r>
              <a:rPr kumimoji="1" lang="zh-CN" altLang="en-US" dirty="0" smtClean="0">
                <a:latin typeface="Microsoft YaHei" charset="-122"/>
                <a:ea typeface="Microsoft YaHei" charset="-122"/>
                <a:cs typeface="Microsoft YaHei" charset="-122"/>
              </a:rPr>
              <a:t>概念</a:t>
            </a:r>
            <a:endParaRPr kumimoji="1" lang="en-US" altLang="zh-CN" dirty="0" smtClean="0">
              <a:latin typeface="Microsoft YaHei" charset="-122"/>
              <a:ea typeface="Microsoft YaHei" charset="-122"/>
              <a:cs typeface="Microsoft YaHei" charset="-122"/>
            </a:endParaRPr>
          </a:p>
        </p:txBody>
      </p:sp>
      <p:sp>
        <p:nvSpPr>
          <p:cNvPr id="2" name="矩形 1"/>
          <p:cNvSpPr/>
          <p:nvPr/>
        </p:nvSpPr>
        <p:spPr>
          <a:xfrm>
            <a:off x="1283369" y="3564998"/>
            <a:ext cx="2903620" cy="458908"/>
          </a:xfrm>
          <a:prstGeom prst="rect">
            <a:avLst/>
          </a:prstGeom>
        </p:spPr>
        <p:txBody>
          <a:bodyPr wrap="square">
            <a:spAutoFit/>
          </a:bodyPr>
          <a:lstStyle/>
          <a:p>
            <a:pPr>
              <a:lnSpc>
                <a:spcPct val="150000"/>
              </a:lnSpc>
            </a:pPr>
            <a:r>
              <a:rPr kumimoji="1" lang="zh-CN" altLang="en-US" dirty="0" smtClean="0">
                <a:solidFill>
                  <a:srgbClr val="FF0000"/>
                </a:solidFill>
                <a:latin typeface="Microsoft YaHei" charset="-122"/>
                <a:ea typeface="Microsoft YaHei" charset="-122"/>
                <a:cs typeface="Microsoft YaHei" charset="-122"/>
              </a:rPr>
              <a:t>频带</a:t>
            </a:r>
            <a:r>
              <a:rPr kumimoji="1" lang="zh-CN" altLang="en-US" dirty="0">
                <a:solidFill>
                  <a:srgbClr val="FF0000"/>
                </a:solidFill>
                <a:latin typeface="Microsoft YaHei" charset="-122"/>
                <a:ea typeface="Microsoft YaHei" charset="-122"/>
                <a:cs typeface="Microsoft YaHei" charset="-122"/>
              </a:rPr>
              <a:t>传输中三种调制方式</a:t>
            </a:r>
            <a:endParaRPr kumimoji="1" lang="zh-CN" altLang="en-US" dirty="0">
              <a:solidFill>
                <a:srgbClr val="FF0000"/>
              </a:solidFill>
              <a:latin typeface="Microsoft YaHei" charset="-122"/>
              <a:ea typeface="Microsoft YaHei" charset="-122"/>
              <a:cs typeface="Microsoft YaHei" charset="-122"/>
            </a:endParaRPr>
          </a:p>
        </p:txBody>
      </p:sp>
      <p:sp>
        <p:nvSpPr>
          <p:cNvPr id="7" name="TextBox 4"/>
          <p:cNvSpPr txBox="1"/>
          <p:nvPr/>
        </p:nvSpPr>
        <p:spPr>
          <a:xfrm>
            <a:off x="4323910" y="2362113"/>
            <a:ext cx="6638414" cy="499624"/>
          </a:xfrm>
          <a:prstGeom prst="rect">
            <a:avLst/>
          </a:prstGeom>
          <a:noFill/>
          <a:ln>
            <a:solidFill>
              <a:schemeClr val="tx1"/>
            </a:solidFill>
          </a:ln>
        </p:spPr>
        <p:txBody>
          <a:bodyPr wrap="square" rtlCol="0">
            <a:spAutoFit/>
          </a:bodyPr>
          <a:lstStyle/>
          <a:p>
            <a:pPr>
              <a:lnSpc>
                <a:spcPct val="150000"/>
              </a:lnSpc>
            </a:pPr>
            <a:r>
              <a:rPr lang="zh-CN" altLang="en-US" sz="2000" dirty="0" smtClean="0">
                <a:solidFill>
                  <a:srgbClr val="FF0000"/>
                </a:solidFill>
                <a:latin typeface="Microsoft YaHei" charset="-122"/>
                <a:ea typeface="Microsoft YaHei" charset="-122"/>
                <a:cs typeface="Microsoft YaHei" charset="-122"/>
              </a:rPr>
              <a:t>一、二进制数字调制：数字通信系统频带传输的</a:t>
            </a:r>
            <a:r>
              <a:rPr lang="zh-CN" altLang="en-US" sz="2000" smtClean="0">
                <a:solidFill>
                  <a:srgbClr val="FF0000"/>
                </a:solidFill>
                <a:latin typeface="Microsoft YaHei" charset="-122"/>
                <a:ea typeface="Microsoft YaHei" charset="-122"/>
                <a:cs typeface="Microsoft YaHei" charset="-122"/>
              </a:rPr>
              <a:t>基本</a:t>
            </a:r>
            <a:r>
              <a:rPr lang="zh-CN" altLang="en-US" sz="2000" smtClean="0">
                <a:solidFill>
                  <a:srgbClr val="FF0000"/>
                </a:solidFill>
                <a:latin typeface="Microsoft YaHei" charset="-122"/>
                <a:ea typeface="Microsoft YaHei" charset="-122"/>
                <a:cs typeface="Microsoft YaHei" charset="-122"/>
              </a:rPr>
              <a:t>方式</a:t>
            </a:r>
            <a:endParaRPr lang="en-US" altLang="zh-CN" sz="2000" dirty="0" smtClean="0">
              <a:solidFill>
                <a:srgbClr val="FF0000"/>
              </a:solidFill>
              <a:latin typeface="Microsoft YaHei" charset="-122"/>
              <a:ea typeface="Microsoft YaHei" charset="-122"/>
              <a:cs typeface="Microsoft YaHei" charset="-122"/>
            </a:endParaRPr>
          </a:p>
        </p:txBody>
      </p:sp>
      <p:sp>
        <p:nvSpPr>
          <p:cNvPr id="8" name="左大括号 7"/>
          <p:cNvSpPr/>
          <p:nvPr/>
        </p:nvSpPr>
        <p:spPr>
          <a:xfrm>
            <a:off x="3990638" y="2611925"/>
            <a:ext cx="245863" cy="2493042"/>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10" name="TextBox 4"/>
          <p:cNvSpPr txBox="1"/>
          <p:nvPr/>
        </p:nvSpPr>
        <p:spPr>
          <a:xfrm>
            <a:off x="4323910" y="3286620"/>
            <a:ext cx="6638414" cy="499624"/>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、多进制数字</a:t>
            </a:r>
            <a:r>
              <a:rPr lang="zh-CN" altLang="en-US" sz="2000" dirty="0" smtClean="0">
                <a:latin typeface="Microsoft YaHei" charset="-122"/>
                <a:ea typeface="Microsoft YaHei" charset="-122"/>
                <a:cs typeface="Microsoft YaHei" charset="-122"/>
              </a:rPr>
              <a:t>调制</a:t>
            </a:r>
            <a:endParaRPr lang="en-US" altLang="zh-CN" sz="2000" dirty="0" smtClean="0">
              <a:latin typeface="Microsoft YaHei" charset="-122"/>
              <a:ea typeface="Microsoft YaHei" charset="-122"/>
              <a:cs typeface="Microsoft YaHei" charset="-122"/>
            </a:endParaRPr>
          </a:p>
        </p:txBody>
      </p:sp>
      <p:sp>
        <p:nvSpPr>
          <p:cNvPr id="11" name="TextBox 4"/>
          <p:cNvSpPr txBox="1"/>
          <p:nvPr/>
        </p:nvSpPr>
        <p:spPr>
          <a:xfrm>
            <a:off x="4323910" y="4605343"/>
            <a:ext cx="6638414" cy="499624"/>
          </a:xfrm>
          <a:prstGeom prst="rect">
            <a:avLst/>
          </a:prstGeom>
          <a:noFill/>
          <a:ln>
            <a:solidFill>
              <a:schemeClr val="tx1"/>
            </a:solidFill>
          </a:ln>
        </p:spPr>
        <p:txBody>
          <a:bodyPr wrap="square" rtlCol="0">
            <a:spAutoFit/>
          </a:bodyPr>
          <a:lstStyle/>
          <a:p>
            <a:pPr>
              <a:lnSpc>
                <a:spcPct val="150000"/>
              </a:lnSpc>
            </a:pPr>
            <a:r>
              <a:rPr lang="zh-CN" altLang="en-US" sz="2000" smtClean="0">
                <a:latin typeface="Microsoft YaHei" charset="-122"/>
                <a:ea typeface="Microsoft YaHei" charset="-122"/>
                <a:cs typeface="Microsoft YaHei" charset="-122"/>
              </a:rPr>
              <a:t>三</a:t>
            </a:r>
            <a:r>
              <a:rPr lang="zh-CN" altLang="en-US" sz="2000" dirty="0" smtClean="0">
                <a:latin typeface="Microsoft YaHei" charset="-122"/>
                <a:ea typeface="Microsoft YaHei" charset="-122"/>
                <a:cs typeface="Microsoft YaHei" charset="-122"/>
              </a:rPr>
              <a:t>、正交幅值调制</a:t>
            </a:r>
            <a:endParaRPr lang="en-US" altLang="zh-CN" sz="20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6025717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811461094"/>
              </p:ext>
            </p:extLst>
          </p:nvPr>
        </p:nvGraphicFramePr>
        <p:xfrm>
          <a:off x="1924181" y="1433355"/>
          <a:ext cx="8706884" cy="2927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4"/>
          <p:cNvSpPr txBox="1"/>
          <p:nvPr/>
        </p:nvSpPr>
        <p:spPr>
          <a:xfrm>
            <a:off x="0" y="471249"/>
            <a:ext cx="10002190" cy="521425"/>
          </a:xfrm>
          <a:prstGeom prst="rect">
            <a:avLst/>
          </a:prstGeom>
          <a:noFill/>
        </p:spPr>
        <p:txBody>
          <a:bodyPr wrap="square" rtlCol="0">
            <a:spAutoFit/>
          </a:bodyPr>
          <a:lstStyle/>
          <a:p>
            <a:pPr>
              <a:lnSpc>
                <a:spcPts val="3700"/>
              </a:lnSpc>
            </a:pPr>
            <a:r>
              <a:rPr lang="zh-CN" altLang="en-US" sz="2400" b="1" smtClean="0">
                <a:latin typeface="Microsoft YaHei" charset="-122"/>
                <a:ea typeface="Microsoft YaHei" charset="-122"/>
                <a:cs typeface="Microsoft YaHei" charset="-122"/>
              </a:rPr>
              <a:t>二进制</a:t>
            </a:r>
            <a:r>
              <a:rPr lang="zh-CN" altLang="en-US" sz="2400" b="1" dirty="0" smtClean="0">
                <a:latin typeface="Microsoft YaHei" charset="-122"/>
                <a:ea typeface="Microsoft YaHei" charset="-122"/>
                <a:cs typeface="Microsoft YaHei" charset="-122"/>
              </a:rPr>
              <a:t>数字调制</a:t>
            </a:r>
            <a:endParaRPr lang="en-US" altLang="zh-CN" sz="2400" b="1"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42967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0" y="471249"/>
            <a:ext cx="10002190" cy="521425"/>
          </a:xfrm>
          <a:prstGeom prst="rect">
            <a:avLst/>
          </a:prstGeom>
          <a:noFill/>
        </p:spPr>
        <p:txBody>
          <a:bodyPr wrap="square" rtlCol="0">
            <a:spAutoFit/>
          </a:bodyPr>
          <a:lstStyle/>
          <a:p>
            <a:pPr>
              <a:lnSpc>
                <a:spcPts val="3700"/>
              </a:lnSpc>
            </a:pPr>
            <a:r>
              <a:rPr lang="zh-CN" altLang="en-US" sz="2400" b="1" smtClean="0">
                <a:latin typeface="Microsoft YaHei" charset="-122"/>
                <a:ea typeface="Microsoft YaHei" charset="-122"/>
                <a:cs typeface="Microsoft YaHei" charset="-122"/>
              </a:rPr>
              <a:t>二进制</a:t>
            </a:r>
            <a:r>
              <a:rPr lang="zh-CN" altLang="en-US" sz="2400" b="1" dirty="0" smtClean="0">
                <a:latin typeface="Microsoft YaHei" charset="-122"/>
                <a:ea typeface="Microsoft YaHei" charset="-122"/>
                <a:cs typeface="Microsoft YaHei" charset="-122"/>
              </a:rPr>
              <a:t>数字调制</a:t>
            </a:r>
            <a:endParaRPr lang="en-US" altLang="zh-CN" sz="2400" b="1" dirty="0" smtClean="0">
              <a:latin typeface="Microsoft YaHei" charset="-122"/>
              <a:ea typeface="Microsoft YaHei" charset="-122"/>
              <a:cs typeface="Microsoft YaHei" charset="-122"/>
            </a:endParaRPr>
          </a:p>
        </p:txBody>
      </p:sp>
      <p:sp>
        <p:nvSpPr>
          <p:cNvPr id="2" name="矩形 1"/>
          <p:cNvSpPr/>
          <p:nvPr/>
        </p:nvSpPr>
        <p:spPr>
          <a:xfrm>
            <a:off x="951417" y="1287198"/>
            <a:ext cx="3788217" cy="461665"/>
          </a:xfrm>
          <a:prstGeom prst="rect">
            <a:avLst/>
          </a:prstGeom>
        </p:spPr>
        <p:txBody>
          <a:bodyPr wrap="none">
            <a:spAutoFit/>
          </a:bodyPr>
          <a:lstStyle/>
          <a:p>
            <a:r>
              <a:rPr lang="zh-CN" altLang="en-US" sz="2400" dirty="0">
                <a:latin typeface="Microsoft YaHei" charset="-122"/>
                <a:ea typeface="Microsoft YaHei" charset="-122"/>
                <a:cs typeface="Microsoft YaHei" charset="-122"/>
              </a:rPr>
              <a:t>二进制比特序列</a:t>
            </a:r>
            <a:r>
              <a:rPr lang="en-US" altLang="zh-CN" sz="2400" dirty="0">
                <a:latin typeface="Microsoft YaHei" charset="-122"/>
                <a:ea typeface="Microsoft YaHei" charset="-122"/>
                <a:cs typeface="Microsoft YaHei" charset="-122"/>
              </a:rPr>
              <a:t>11001001</a:t>
            </a:r>
            <a:endParaRPr lang="zh-CN" altLang="en-US" sz="2400" dirty="0"/>
          </a:p>
        </p:txBody>
      </p:sp>
      <p:pic>
        <p:nvPicPr>
          <p:cNvPr id="5" name="图片 4"/>
          <p:cNvPicPr>
            <a:picLocks noChangeAspect="1"/>
          </p:cNvPicPr>
          <p:nvPr/>
        </p:nvPicPr>
        <p:blipFill rotWithShape="1">
          <a:blip r:embed="rId3"/>
          <a:srcRect t="66281"/>
          <a:stretch/>
        </p:blipFill>
        <p:spPr>
          <a:xfrm>
            <a:off x="165353" y="3441499"/>
            <a:ext cx="6350646" cy="1284827"/>
          </a:xfrm>
          <a:prstGeom prst="rect">
            <a:avLst/>
          </a:prstGeom>
        </p:spPr>
      </p:pic>
      <p:pic>
        <p:nvPicPr>
          <p:cNvPr id="3" name="图片 2"/>
          <p:cNvPicPr>
            <a:picLocks noChangeAspect="1"/>
          </p:cNvPicPr>
          <p:nvPr/>
        </p:nvPicPr>
        <p:blipFill rotWithShape="1">
          <a:blip r:embed="rId4"/>
          <a:srcRect l="5854"/>
          <a:stretch/>
        </p:blipFill>
        <p:spPr>
          <a:xfrm>
            <a:off x="910620" y="5004894"/>
            <a:ext cx="6112042" cy="1233924"/>
          </a:xfrm>
          <a:prstGeom prst="rect">
            <a:avLst/>
          </a:prstGeom>
        </p:spPr>
      </p:pic>
      <p:pic>
        <p:nvPicPr>
          <p:cNvPr id="4" name="图片 3"/>
          <p:cNvPicPr>
            <a:picLocks noChangeAspect="1"/>
          </p:cNvPicPr>
          <p:nvPr/>
        </p:nvPicPr>
        <p:blipFill>
          <a:blip r:embed="rId5"/>
          <a:stretch>
            <a:fillRect/>
          </a:stretch>
        </p:blipFill>
        <p:spPr>
          <a:xfrm>
            <a:off x="910620" y="2017331"/>
            <a:ext cx="5765800" cy="1155700"/>
          </a:xfrm>
          <a:prstGeom prst="rect">
            <a:avLst/>
          </a:prstGeom>
        </p:spPr>
      </p:pic>
    </p:spTree>
    <p:extLst>
      <p:ext uri="{BB962C8B-B14F-4D97-AF65-F5344CB8AC3E}">
        <p14:creationId xmlns:p14="http://schemas.microsoft.com/office/powerpoint/2010/main" val="3270110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0" y="471249"/>
            <a:ext cx="10002190" cy="521425"/>
          </a:xfrm>
          <a:prstGeom prst="rect">
            <a:avLst/>
          </a:prstGeom>
          <a:noFill/>
        </p:spPr>
        <p:txBody>
          <a:bodyPr wrap="square" rtlCol="0">
            <a:spAutoFit/>
          </a:bodyPr>
          <a:lstStyle/>
          <a:p>
            <a:pPr>
              <a:lnSpc>
                <a:spcPts val="3700"/>
              </a:lnSpc>
            </a:pPr>
            <a:r>
              <a:rPr lang="zh-CN" altLang="en-US" sz="2400" b="1" smtClean="0">
                <a:latin typeface="Microsoft YaHei" charset="-122"/>
                <a:ea typeface="Microsoft YaHei" charset="-122"/>
                <a:cs typeface="Microsoft YaHei" charset="-122"/>
              </a:rPr>
              <a:t>二进制</a:t>
            </a:r>
            <a:r>
              <a:rPr lang="zh-CN" altLang="en-US" sz="2400" b="1" dirty="0" smtClean="0">
                <a:latin typeface="Microsoft YaHei" charset="-122"/>
                <a:ea typeface="Microsoft YaHei" charset="-122"/>
                <a:cs typeface="Microsoft YaHei" charset="-122"/>
              </a:rPr>
              <a:t>数字调制</a:t>
            </a:r>
            <a:endParaRPr lang="en-US" altLang="zh-CN" sz="2400" b="1" dirty="0" smtClean="0">
              <a:latin typeface="Microsoft YaHei" charset="-122"/>
              <a:ea typeface="Microsoft YaHei" charset="-122"/>
              <a:cs typeface="Microsoft YaHei" charset="-122"/>
            </a:endParaRPr>
          </a:p>
        </p:txBody>
      </p:sp>
      <p:sp>
        <p:nvSpPr>
          <p:cNvPr id="2" name="矩形 1"/>
          <p:cNvSpPr/>
          <p:nvPr/>
        </p:nvSpPr>
        <p:spPr>
          <a:xfrm>
            <a:off x="951417" y="1287198"/>
            <a:ext cx="3788217" cy="461665"/>
          </a:xfrm>
          <a:prstGeom prst="rect">
            <a:avLst/>
          </a:prstGeom>
        </p:spPr>
        <p:txBody>
          <a:bodyPr wrap="none">
            <a:spAutoFit/>
          </a:bodyPr>
          <a:lstStyle/>
          <a:p>
            <a:r>
              <a:rPr lang="zh-CN" altLang="en-US" sz="2400" dirty="0">
                <a:latin typeface="Microsoft YaHei" charset="-122"/>
                <a:ea typeface="Microsoft YaHei" charset="-122"/>
                <a:cs typeface="Microsoft YaHei" charset="-122"/>
              </a:rPr>
              <a:t>二进制比特序列</a:t>
            </a:r>
            <a:r>
              <a:rPr lang="en-US" altLang="zh-CN" sz="2400" dirty="0">
                <a:latin typeface="Microsoft YaHei" charset="-122"/>
                <a:ea typeface="Microsoft YaHei" charset="-122"/>
                <a:cs typeface="Microsoft YaHei" charset="-122"/>
              </a:rPr>
              <a:t>11001001</a:t>
            </a:r>
            <a:endParaRPr lang="zh-CN" altLang="en-US" sz="2400" dirty="0"/>
          </a:p>
        </p:txBody>
      </p:sp>
      <p:pic>
        <p:nvPicPr>
          <p:cNvPr id="5" name="图片 4"/>
          <p:cNvPicPr>
            <a:picLocks noChangeAspect="1"/>
          </p:cNvPicPr>
          <p:nvPr/>
        </p:nvPicPr>
        <p:blipFill rotWithShape="1">
          <a:blip r:embed="rId3"/>
          <a:srcRect t="66281"/>
          <a:stretch/>
        </p:blipFill>
        <p:spPr>
          <a:xfrm>
            <a:off x="165353" y="3441499"/>
            <a:ext cx="6350646" cy="1284827"/>
          </a:xfrm>
          <a:prstGeom prst="rect">
            <a:avLst/>
          </a:prstGeom>
        </p:spPr>
      </p:pic>
      <p:pic>
        <p:nvPicPr>
          <p:cNvPr id="3" name="图片 2"/>
          <p:cNvPicPr>
            <a:picLocks noChangeAspect="1"/>
          </p:cNvPicPr>
          <p:nvPr/>
        </p:nvPicPr>
        <p:blipFill rotWithShape="1">
          <a:blip r:embed="rId4"/>
          <a:srcRect l="5854"/>
          <a:stretch/>
        </p:blipFill>
        <p:spPr>
          <a:xfrm>
            <a:off x="910620" y="5004894"/>
            <a:ext cx="6112042" cy="1233924"/>
          </a:xfrm>
          <a:prstGeom prst="rect">
            <a:avLst/>
          </a:prstGeom>
        </p:spPr>
      </p:pic>
      <p:pic>
        <p:nvPicPr>
          <p:cNvPr id="4" name="图片 3"/>
          <p:cNvPicPr>
            <a:picLocks noChangeAspect="1"/>
          </p:cNvPicPr>
          <p:nvPr/>
        </p:nvPicPr>
        <p:blipFill>
          <a:blip r:embed="rId5"/>
          <a:stretch>
            <a:fillRect/>
          </a:stretch>
        </p:blipFill>
        <p:spPr>
          <a:xfrm>
            <a:off x="910620" y="2017331"/>
            <a:ext cx="5765800" cy="1155700"/>
          </a:xfrm>
          <a:prstGeom prst="rect">
            <a:avLst/>
          </a:prstGeom>
        </p:spPr>
      </p:pic>
      <p:sp>
        <p:nvSpPr>
          <p:cNvPr id="6" name="矩形 5"/>
          <p:cNvSpPr/>
          <p:nvPr/>
        </p:nvSpPr>
        <p:spPr>
          <a:xfrm>
            <a:off x="7146647" y="2409396"/>
            <a:ext cx="2339102" cy="461665"/>
          </a:xfrm>
          <a:prstGeom prst="rect">
            <a:avLst/>
          </a:prstGeom>
        </p:spPr>
        <p:txBody>
          <a:bodyPr wrap="none">
            <a:spAutoFit/>
          </a:bodyPr>
          <a:lstStyle/>
          <a:p>
            <a:r>
              <a:rPr lang="zh-CN" altLang="en-US" sz="2400" smtClean="0">
                <a:latin typeface="Microsoft YaHei" charset="-122"/>
                <a:ea typeface="Microsoft YaHei" charset="-122"/>
                <a:cs typeface="Microsoft YaHei" charset="-122"/>
              </a:rPr>
              <a:t>二进制</a:t>
            </a:r>
            <a:r>
              <a:rPr lang="zh-CN" altLang="en-US" sz="2400" smtClean="0">
                <a:solidFill>
                  <a:srgbClr val="C00000"/>
                </a:solidFill>
                <a:latin typeface="Microsoft YaHei" charset="-122"/>
                <a:ea typeface="Microsoft YaHei" charset="-122"/>
                <a:cs typeface="Microsoft YaHei" charset="-122"/>
              </a:rPr>
              <a:t>相</a:t>
            </a:r>
            <a:r>
              <a:rPr lang="zh-CN" altLang="en-US" sz="2400">
                <a:solidFill>
                  <a:srgbClr val="C00000"/>
                </a:solidFill>
                <a:latin typeface="Microsoft YaHei" charset="-122"/>
                <a:ea typeface="Microsoft YaHei" charset="-122"/>
                <a:cs typeface="Microsoft YaHei" charset="-122"/>
              </a:rPr>
              <a:t>移</a:t>
            </a:r>
            <a:r>
              <a:rPr lang="zh-CN" altLang="en-US" sz="2400">
                <a:latin typeface="Microsoft YaHei" charset="-122"/>
                <a:ea typeface="Microsoft YaHei" charset="-122"/>
                <a:cs typeface="Microsoft YaHei" charset="-122"/>
              </a:rPr>
              <a:t>键控</a:t>
            </a:r>
            <a:endParaRPr lang="zh-CN" altLang="en-US" sz="2400"/>
          </a:p>
        </p:txBody>
      </p:sp>
      <p:sp>
        <p:nvSpPr>
          <p:cNvPr id="8" name="矩形 7"/>
          <p:cNvSpPr/>
          <p:nvPr/>
        </p:nvSpPr>
        <p:spPr>
          <a:xfrm>
            <a:off x="7146646" y="3826118"/>
            <a:ext cx="2339102" cy="461665"/>
          </a:xfrm>
          <a:prstGeom prst="rect">
            <a:avLst/>
          </a:prstGeom>
        </p:spPr>
        <p:txBody>
          <a:bodyPr wrap="none">
            <a:spAutoFit/>
          </a:bodyPr>
          <a:lstStyle/>
          <a:p>
            <a:r>
              <a:rPr lang="zh-CN" altLang="en-US" sz="2400" dirty="0" smtClean="0">
                <a:latin typeface="Microsoft YaHei" charset="-122"/>
                <a:ea typeface="Microsoft YaHei" charset="-122"/>
                <a:cs typeface="Microsoft YaHei" charset="-122"/>
              </a:rPr>
              <a:t>二进制</a:t>
            </a:r>
            <a:r>
              <a:rPr lang="zh-CN" altLang="en-US" sz="2400" dirty="0" smtClean="0">
                <a:solidFill>
                  <a:srgbClr val="C00000"/>
                </a:solidFill>
                <a:latin typeface="Microsoft YaHei" charset="-122"/>
                <a:ea typeface="Microsoft YaHei" charset="-122"/>
                <a:cs typeface="Microsoft YaHei" charset="-122"/>
              </a:rPr>
              <a:t>幅移</a:t>
            </a:r>
            <a:r>
              <a:rPr lang="zh-CN" altLang="en-US" sz="2400" dirty="0">
                <a:latin typeface="Microsoft YaHei" charset="-122"/>
                <a:ea typeface="Microsoft YaHei" charset="-122"/>
                <a:cs typeface="Microsoft YaHei" charset="-122"/>
              </a:rPr>
              <a:t>键控</a:t>
            </a:r>
            <a:endParaRPr lang="zh-CN" altLang="en-US" sz="2400" dirty="0"/>
          </a:p>
        </p:txBody>
      </p:sp>
      <p:sp>
        <p:nvSpPr>
          <p:cNvPr id="9" name="矩形 8"/>
          <p:cNvSpPr/>
          <p:nvPr/>
        </p:nvSpPr>
        <p:spPr>
          <a:xfrm>
            <a:off x="7146646" y="5437190"/>
            <a:ext cx="2339102" cy="461665"/>
          </a:xfrm>
          <a:prstGeom prst="rect">
            <a:avLst/>
          </a:prstGeom>
        </p:spPr>
        <p:txBody>
          <a:bodyPr wrap="none">
            <a:spAutoFit/>
          </a:bodyPr>
          <a:lstStyle/>
          <a:p>
            <a:r>
              <a:rPr lang="zh-CN" altLang="en-US" sz="2400" dirty="0" smtClean="0">
                <a:latin typeface="Microsoft YaHei" charset="-122"/>
                <a:ea typeface="Microsoft YaHei" charset="-122"/>
                <a:cs typeface="Microsoft YaHei" charset="-122"/>
              </a:rPr>
              <a:t>二进制</a:t>
            </a:r>
            <a:r>
              <a:rPr lang="zh-CN" altLang="en-US" sz="2400" dirty="0" smtClean="0">
                <a:solidFill>
                  <a:srgbClr val="C00000"/>
                </a:solidFill>
                <a:latin typeface="Microsoft YaHei" charset="-122"/>
                <a:ea typeface="Microsoft YaHei" charset="-122"/>
                <a:cs typeface="Microsoft YaHei" charset="-122"/>
              </a:rPr>
              <a:t>频移</a:t>
            </a:r>
            <a:r>
              <a:rPr lang="zh-CN" altLang="en-US" sz="2400" dirty="0">
                <a:latin typeface="Microsoft YaHei" charset="-122"/>
                <a:ea typeface="Microsoft YaHei" charset="-122"/>
                <a:cs typeface="Microsoft YaHei" charset="-122"/>
              </a:rPr>
              <a:t>键控</a:t>
            </a:r>
            <a:endParaRPr lang="zh-CN" altLang="en-US" sz="2400" dirty="0"/>
          </a:p>
        </p:txBody>
      </p:sp>
    </p:spTree>
    <p:extLst>
      <p:ext uri="{BB962C8B-B14F-4D97-AF65-F5344CB8AC3E}">
        <p14:creationId xmlns:p14="http://schemas.microsoft.com/office/powerpoint/2010/main" val="5835846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p:cNvSpPr txBox="1"/>
          <p:nvPr/>
        </p:nvSpPr>
        <p:spPr>
          <a:xfrm>
            <a:off x="840416" y="615208"/>
            <a:ext cx="10540184" cy="1200329"/>
          </a:xfrm>
          <a:prstGeom prst="rect">
            <a:avLst/>
          </a:prstGeom>
          <a:noFill/>
        </p:spPr>
        <p:txBody>
          <a:bodyPr wrap="square" rtlCol="0">
            <a:spAutoFit/>
          </a:bodyPr>
          <a:lstStyle/>
          <a:p>
            <a:pPr>
              <a:lnSpc>
                <a:spcPct val="150000"/>
              </a:lnSpc>
            </a:pPr>
            <a:r>
              <a:rPr lang="zh-CN" altLang="en-US" sz="2400" b="1" dirty="0" smtClean="0">
                <a:latin typeface="Microsoft YaHei" charset="-122"/>
                <a:ea typeface="Microsoft YaHei" charset="-122"/>
                <a:cs typeface="Microsoft YaHei" charset="-122"/>
              </a:rPr>
              <a:t>二进制</a:t>
            </a:r>
            <a:r>
              <a:rPr lang="zh-CN" altLang="en-US" sz="2400" b="1" dirty="0">
                <a:solidFill>
                  <a:srgbClr val="C00000"/>
                </a:solidFill>
                <a:latin typeface="Microsoft YaHei" charset="-122"/>
                <a:ea typeface="Microsoft YaHei" charset="-122"/>
                <a:cs typeface="Microsoft YaHei" charset="-122"/>
              </a:rPr>
              <a:t>差分相移</a:t>
            </a:r>
            <a:r>
              <a:rPr lang="zh-CN" altLang="en-US" sz="2400" b="1" dirty="0">
                <a:latin typeface="Microsoft YaHei" charset="-122"/>
                <a:ea typeface="Microsoft YaHei" charset="-122"/>
                <a:cs typeface="Microsoft YaHei" charset="-122"/>
              </a:rPr>
              <a:t>键控（</a:t>
            </a:r>
            <a:r>
              <a:rPr lang="en-US" altLang="zh-CN" sz="2400" b="1" dirty="0">
                <a:latin typeface="Microsoft YaHei" charset="-122"/>
                <a:ea typeface="Microsoft YaHei" charset="-122"/>
                <a:cs typeface="Microsoft YaHei" charset="-122"/>
              </a:rPr>
              <a:t>2DPSK</a:t>
            </a:r>
            <a:r>
              <a:rPr lang="zh-CN" altLang="en-US" sz="2400" b="1" dirty="0" smtClean="0">
                <a:latin typeface="Microsoft YaHei" charset="-122"/>
                <a:ea typeface="Microsoft YaHei" charset="-122"/>
                <a:cs typeface="Microsoft YaHei" charset="-122"/>
              </a:rPr>
              <a:t>）：</a:t>
            </a:r>
            <a:endParaRPr lang="zh-CN" altLang="en-US" sz="2400" b="1"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利用相邻两个码元载波间的相对相位变化表示数字基带信号的数字信息。</a:t>
            </a:r>
            <a:endParaRPr lang="en-US" altLang="zh-CN" sz="2400" dirty="0">
              <a:latin typeface="Microsoft YaHei" charset="-122"/>
              <a:ea typeface="Microsoft YaHei" charset="-122"/>
              <a:cs typeface="Microsoft YaHei" charset="-122"/>
            </a:endParaRPr>
          </a:p>
        </p:txBody>
      </p:sp>
      <p:pic>
        <p:nvPicPr>
          <p:cNvPr id="16" name="图片 15"/>
          <p:cNvPicPr>
            <a:picLocks noChangeAspect="1"/>
          </p:cNvPicPr>
          <p:nvPr/>
        </p:nvPicPr>
        <p:blipFill>
          <a:blip r:embed="rId2"/>
          <a:stretch>
            <a:fillRect/>
          </a:stretch>
        </p:blipFill>
        <p:spPr>
          <a:xfrm>
            <a:off x="3804013" y="1997120"/>
            <a:ext cx="7531793" cy="3685281"/>
          </a:xfrm>
          <a:prstGeom prst="rect">
            <a:avLst/>
          </a:prstGeom>
        </p:spPr>
      </p:pic>
      <p:sp>
        <p:nvSpPr>
          <p:cNvPr id="17" name="文本框 16"/>
          <p:cNvSpPr txBox="1"/>
          <p:nvPr/>
        </p:nvSpPr>
        <p:spPr>
          <a:xfrm>
            <a:off x="1763086" y="2516507"/>
            <a:ext cx="2759528"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双极不归零波形：</a:t>
            </a:r>
            <a:endParaRPr kumimoji="1" lang="zh-CN" altLang="en-US" sz="2400" dirty="0">
              <a:latin typeface="Microsoft YaHei" charset="-122"/>
              <a:ea typeface="Microsoft YaHei" charset="-122"/>
              <a:cs typeface="Microsoft YaHei" charset="-122"/>
            </a:endParaRPr>
          </a:p>
        </p:txBody>
      </p:sp>
      <p:sp>
        <p:nvSpPr>
          <p:cNvPr id="18" name="文本框 17"/>
          <p:cNvSpPr txBox="1"/>
          <p:nvPr/>
        </p:nvSpPr>
        <p:spPr>
          <a:xfrm>
            <a:off x="0" y="4099454"/>
            <a:ext cx="4361249" cy="461665"/>
          </a:xfrm>
          <a:prstGeom prst="rect">
            <a:avLst/>
          </a:prstGeom>
          <a:noFill/>
        </p:spPr>
        <p:txBody>
          <a:bodyPr wrap="square" rtlCol="0">
            <a:spAutoFit/>
          </a:bodyPr>
          <a:lstStyle/>
          <a:p>
            <a:r>
              <a:rPr lang="zh-CN" altLang="en-US" sz="2400" smtClean="0">
                <a:solidFill>
                  <a:srgbClr val="FF0000"/>
                </a:solidFill>
                <a:latin typeface="Microsoft YaHei" charset="-122"/>
                <a:ea typeface="Microsoft YaHei" charset="-122"/>
                <a:cs typeface="Microsoft YaHei" charset="-122"/>
              </a:rPr>
              <a:t>差分相</a:t>
            </a:r>
            <a:r>
              <a:rPr lang="zh-CN" altLang="en-US" sz="2400" dirty="0" smtClean="0">
                <a:latin typeface="Microsoft YaHei" charset="-122"/>
                <a:ea typeface="Microsoft YaHei" charset="-122"/>
                <a:cs typeface="Microsoft YaHei" charset="-122"/>
              </a:rPr>
              <a:t>移</a:t>
            </a:r>
            <a:r>
              <a:rPr lang="zh-CN" altLang="en-US" sz="2400" dirty="0">
                <a:latin typeface="Microsoft YaHei" charset="-122"/>
                <a:ea typeface="Microsoft YaHei" charset="-122"/>
                <a:cs typeface="Microsoft YaHei" charset="-122"/>
              </a:rPr>
              <a:t>键控调制信号</a:t>
            </a:r>
            <a:r>
              <a:rPr lang="zh-CN" altLang="en-US" sz="2400" dirty="0" smtClean="0">
                <a:latin typeface="Microsoft YaHei" charset="-122"/>
                <a:ea typeface="Microsoft YaHei" charset="-122"/>
                <a:cs typeface="Microsoft YaHei" charset="-122"/>
              </a:rPr>
              <a:t>波形：</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232936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243693" y="2461430"/>
            <a:ext cx="7531793" cy="3685281"/>
          </a:xfrm>
          <a:prstGeom prst="rect">
            <a:avLst/>
          </a:prstGeom>
        </p:spPr>
      </p:pic>
      <p:sp>
        <p:nvSpPr>
          <p:cNvPr id="5" name="矩形 4"/>
          <p:cNvSpPr/>
          <p:nvPr/>
        </p:nvSpPr>
        <p:spPr>
          <a:xfrm>
            <a:off x="-1574182" y="-424822"/>
            <a:ext cx="14923008" cy="8119872"/>
          </a:xfrm>
          <a:prstGeom prst="rect">
            <a:avLst/>
          </a:prstGeom>
          <a:solidFill>
            <a:schemeClr val="tx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936321" y="1342702"/>
            <a:ext cx="2759528" cy="923330"/>
          </a:xfrm>
          <a:prstGeom prst="rect">
            <a:avLst/>
          </a:prstGeom>
          <a:noFill/>
        </p:spPr>
        <p:txBody>
          <a:bodyPr wrap="square" rtlCol="0">
            <a:spAutoFit/>
          </a:bodyPr>
          <a:lstStyle/>
          <a:p>
            <a:r>
              <a:rPr kumimoji="1" lang="en-US" altLang="zh-CN" sz="5400" b="1" dirty="0" smtClean="0">
                <a:solidFill>
                  <a:schemeClr val="bg1"/>
                </a:solidFill>
                <a:latin typeface="Microsoft YaHei" charset="-122"/>
                <a:ea typeface="Microsoft YaHei" charset="-122"/>
                <a:cs typeface="Microsoft YaHei" charset="-122"/>
              </a:rPr>
              <a:t>1</a:t>
            </a:r>
            <a:r>
              <a:rPr kumimoji="1" lang="zh-CN" altLang="en-US" sz="5400" b="1" dirty="0" smtClean="0">
                <a:solidFill>
                  <a:schemeClr val="bg1"/>
                </a:solidFill>
                <a:latin typeface="Microsoft YaHei" charset="-122"/>
                <a:ea typeface="Microsoft YaHei" charset="-122"/>
                <a:cs typeface="Microsoft YaHei" charset="-122"/>
              </a:rPr>
              <a:t>的波</a:t>
            </a:r>
            <a:endParaRPr kumimoji="1" lang="zh-CN" altLang="en-US" sz="5400" b="1" dirty="0">
              <a:solidFill>
                <a:schemeClr val="bg1"/>
              </a:solidFill>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4"/>
          <a:srcRect r="32536"/>
          <a:stretch/>
        </p:blipFill>
        <p:spPr>
          <a:xfrm>
            <a:off x="4239989" y="527107"/>
            <a:ext cx="3294667" cy="2554519"/>
          </a:xfrm>
          <a:prstGeom prst="rect">
            <a:avLst/>
          </a:prstGeom>
        </p:spPr>
      </p:pic>
      <p:sp>
        <p:nvSpPr>
          <p:cNvPr id="8" name="文本框 7"/>
          <p:cNvSpPr txBox="1"/>
          <p:nvPr/>
        </p:nvSpPr>
        <p:spPr>
          <a:xfrm>
            <a:off x="1936321" y="4154015"/>
            <a:ext cx="2759528" cy="923330"/>
          </a:xfrm>
          <a:prstGeom prst="rect">
            <a:avLst/>
          </a:prstGeom>
          <a:noFill/>
        </p:spPr>
        <p:txBody>
          <a:bodyPr wrap="square" rtlCol="0">
            <a:spAutoFit/>
          </a:bodyPr>
          <a:lstStyle/>
          <a:p>
            <a:r>
              <a:rPr kumimoji="1" lang="en-US" altLang="zh-CN" sz="5400" b="1" dirty="0" smtClean="0">
                <a:solidFill>
                  <a:schemeClr val="bg1"/>
                </a:solidFill>
                <a:latin typeface="Microsoft YaHei" charset="-122"/>
                <a:ea typeface="Microsoft YaHei" charset="-122"/>
                <a:cs typeface="Microsoft YaHei" charset="-122"/>
              </a:rPr>
              <a:t>0</a:t>
            </a:r>
            <a:r>
              <a:rPr kumimoji="1" lang="zh-CN" altLang="en-US" sz="5400" b="1" dirty="0" smtClean="0">
                <a:solidFill>
                  <a:schemeClr val="bg1"/>
                </a:solidFill>
                <a:latin typeface="Microsoft YaHei" charset="-122"/>
                <a:ea typeface="Microsoft YaHei" charset="-122"/>
                <a:cs typeface="Microsoft YaHei" charset="-122"/>
              </a:rPr>
              <a:t>的波</a:t>
            </a:r>
            <a:endParaRPr kumimoji="1" lang="zh-CN" altLang="en-US" sz="5400" b="1" dirty="0">
              <a:solidFill>
                <a:schemeClr val="bg1"/>
              </a:solidFill>
              <a:latin typeface="Microsoft YaHei" charset="-122"/>
              <a:ea typeface="Microsoft YaHei" charset="-122"/>
              <a:cs typeface="Microsoft YaHei" charset="-122"/>
            </a:endParaRPr>
          </a:p>
        </p:txBody>
      </p:sp>
      <p:pic>
        <p:nvPicPr>
          <p:cNvPr id="9" name="图片 8"/>
          <p:cNvPicPr>
            <a:picLocks noChangeAspect="1"/>
          </p:cNvPicPr>
          <p:nvPr/>
        </p:nvPicPr>
        <p:blipFill>
          <a:blip r:embed="rId5"/>
          <a:stretch>
            <a:fillRect/>
          </a:stretch>
        </p:blipFill>
        <p:spPr>
          <a:xfrm>
            <a:off x="4239989" y="3925241"/>
            <a:ext cx="3294667" cy="2262603"/>
          </a:xfrm>
          <a:prstGeom prst="rect">
            <a:avLst/>
          </a:prstGeom>
        </p:spPr>
      </p:pic>
      <p:sp>
        <p:nvSpPr>
          <p:cNvPr id="10" name="文本框 9"/>
          <p:cNvSpPr txBox="1"/>
          <p:nvPr/>
        </p:nvSpPr>
        <p:spPr>
          <a:xfrm>
            <a:off x="6593804" y="70642"/>
            <a:ext cx="666532" cy="646331"/>
          </a:xfrm>
          <a:prstGeom prst="rect">
            <a:avLst/>
          </a:prstGeom>
          <a:noFill/>
        </p:spPr>
        <p:txBody>
          <a:bodyPr wrap="square" rtlCol="0">
            <a:spAutoFit/>
          </a:bodyPr>
          <a:lstStyle/>
          <a:p>
            <a:r>
              <a:rPr kumimoji="1" lang="en-US" altLang="zh-CN" sz="3600" b="1" dirty="0" smtClean="0">
                <a:solidFill>
                  <a:srgbClr val="FF0000"/>
                </a:solidFill>
                <a:latin typeface="Microsoft YaHei" charset="-122"/>
                <a:ea typeface="Microsoft YaHei" charset="-122"/>
                <a:cs typeface="Microsoft YaHei" charset="-122"/>
              </a:rPr>
              <a:t>1</a:t>
            </a:r>
            <a:endParaRPr kumimoji="1" lang="zh-CN" altLang="en-US" sz="3600" b="1" dirty="0">
              <a:solidFill>
                <a:srgbClr val="FF0000"/>
              </a:solidFill>
              <a:latin typeface="Microsoft YaHei" charset="-122"/>
              <a:ea typeface="Microsoft YaHei" charset="-122"/>
              <a:cs typeface="Microsoft YaHei" charset="-122"/>
            </a:endParaRPr>
          </a:p>
        </p:txBody>
      </p:sp>
      <p:sp>
        <p:nvSpPr>
          <p:cNvPr id="11" name="文本框 10"/>
          <p:cNvSpPr txBox="1"/>
          <p:nvPr/>
        </p:nvSpPr>
        <p:spPr>
          <a:xfrm>
            <a:off x="6593804" y="5864678"/>
            <a:ext cx="666532" cy="646331"/>
          </a:xfrm>
          <a:prstGeom prst="rect">
            <a:avLst/>
          </a:prstGeom>
          <a:noFill/>
        </p:spPr>
        <p:txBody>
          <a:bodyPr wrap="square" rtlCol="0">
            <a:spAutoFit/>
          </a:bodyPr>
          <a:lstStyle/>
          <a:p>
            <a:r>
              <a:rPr kumimoji="1" lang="en-US" altLang="zh-CN" sz="3600" b="1" dirty="0" smtClean="0">
                <a:solidFill>
                  <a:srgbClr val="FF0000"/>
                </a:solidFill>
                <a:latin typeface="Microsoft YaHei" charset="-122"/>
                <a:ea typeface="Microsoft YaHei" charset="-122"/>
                <a:cs typeface="Microsoft YaHei" charset="-122"/>
              </a:rPr>
              <a:t>0</a:t>
            </a:r>
            <a:endParaRPr kumimoji="1" lang="zh-CN" altLang="en-US" sz="3600" b="1"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28947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p:nvPr>
            <p:extLst>
              <p:ext uri="{D42A27DB-BD31-4B8C-83A1-F6EECF244321}">
                <p14:modId xmlns:p14="http://schemas.microsoft.com/office/powerpoint/2010/main" val="1917892604"/>
              </p:ext>
            </p:extLst>
          </p:nvPr>
        </p:nvGraphicFramePr>
        <p:xfrm>
          <a:off x="1040793" y="1380391"/>
          <a:ext cx="10014222" cy="2904193"/>
        </p:xfrm>
        <a:graphic>
          <a:graphicData uri="http://schemas.openxmlformats.org/drawingml/2006/table">
            <a:tbl>
              <a:tblPr firstRow="1" bandRow="1">
                <a:tableStyleId>{5940675A-B579-460E-94D1-54222C63F5DA}</a:tableStyleId>
              </a:tblPr>
              <a:tblGrid>
                <a:gridCol w="3210932"/>
                <a:gridCol w="3721332"/>
                <a:gridCol w="3081958"/>
              </a:tblGrid>
              <a:tr h="523392">
                <a:tc>
                  <a:txBody>
                    <a:bodyPr/>
                    <a:lstStyle/>
                    <a:p>
                      <a:pPr algn="ctr">
                        <a:lnSpc>
                          <a:spcPct val="150000"/>
                        </a:lnSpc>
                        <a:buNone/>
                      </a:pPr>
                      <a:r>
                        <a:rPr lang="zh-CN" altLang="en-US" sz="2400" dirty="0" smtClean="0">
                          <a:latin typeface="Microsoft YaHei" charset="-122"/>
                          <a:ea typeface="Microsoft YaHei" charset="-122"/>
                          <a:cs typeface="Microsoft YaHei" charset="-122"/>
                        </a:rPr>
                        <a:t>调制方式</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buNone/>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endParaRPr lang="en-US" altLang="zh-CN" sz="2400" dirty="0">
                        <a:latin typeface="Microsoft YaHei" charset="-122"/>
                        <a:ea typeface="Microsoft YaHei" charset="-122"/>
                        <a:cs typeface="Microsoft YaHei" charset="-122"/>
                      </a:endParaRPr>
                    </a:p>
                  </a:txBody>
                  <a:tcPr/>
                </a:tc>
                <a:tc>
                  <a:txBody>
                    <a:bodyPr/>
                    <a:lstStyle/>
                    <a:p>
                      <a:pPr algn="ctr">
                        <a:lnSpc>
                          <a:spcPct val="150000"/>
                        </a:lnSpc>
                        <a:buNone/>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0</a:t>
                      </a:r>
                      <a:endParaRPr lang="en-US" altLang="zh-CN" sz="2400" dirty="0">
                        <a:latin typeface="Microsoft YaHei" charset="-122"/>
                        <a:ea typeface="Microsoft YaHei" charset="-122"/>
                        <a:cs typeface="Microsoft YaHei" charset="-122"/>
                      </a:endParaRPr>
                    </a:p>
                  </a:txBody>
                  <a:tcPr/>
                </a:tc>
              </a:tr>
              <a:tr h="582189">
                <a:tc>
                  <a:txBody>
                    <a:bodyPr/>
                    <a:lstStyle/>
                    <a:p>
                      <a:pPr algn="ctr">
                        <a:lnSpc>
                          <a:spcPct val="150000"/>
                        </a:lnSpc>
                        <a:buNone/>
                      </a:pPr>
                      <a:r>
                        <a:rPr lang="zh-CN" altLang="en-US" sz="2400" dirty="0">
                          <a:latin typeface="Microsoft YaHei" charset="-122"/>
                          <a:ea typeface="Microsoft YaHei" charset="-122"/>
                          <a:cs typeface="Microsoft YaHei" charset="-122"/>
                        </a:rPr>
                        <a:t>二进制</a:t>
                      </a:r>
                      <a:r>
                        <a:rPr lang="zh-CN" altLang="en-US" sz="2400" dirty="0">
                          <a:solidFill>
                            <a:srgbClr val="C00000"/>
                          </a:solidFill>
                          <a:latin typeface="Microsoft YaHei" charset="-122"/>
                          <a:ea typeface="Microsoft YaHei" charset="-122"/>
                          <a:cs typeface="Microsoft YaHei" charset="-122"/>
                        </a:rPr>
                        <a:t>幅</a:t>
                      </a:r>
                      <a:r>
                        <a:rPr lang="zh-CN" altLang="en-US" sz="2400" dirty="0">
                          <a:latin typeface="Microsoft YaHei" charset="-122"/>
                          <a:ea typeface="Microsoft YaHei" charset="-122"/>
                          <a:cs typeface="Microsoft YaHei" charset="-122"/>
                        </a:rPr>
                        <a:t>移键控</a:t>
                      </a:r>
                    </a:p>
                  </a:txBody>
                  <a:tcPr/>
                </a:tc>
                <a:tc>
                  <a:txBody>
                    <a:bodyPr/>
                    <a:lstStyle/>
                    <a:p>
                      <a:pPr algn="ctr">
                        <a:lnSpc>
                          <a:spcPct val="150000"/>
                        </a:lnSpc>
                      </a:pPr>
                      <a:r>
                        <a:rPr lang="zh-CN" altLang="en-US" sz="2400" dirty="0" smtClean="0">
                          <a:latin typeface="Microsoft YaHei" charset="-122"/>
                          <a:ea typeface="Microsoft YaHei" charset="-122"/>
                          <a:cs typeface="Microsoft YaHei" charset="-122"/>
                          <a:sym typeface="+mn-ea"/>
                        </a:rPr>
                        <a:t>有幅值 </a:t>
                      </a:r>
                      <a:endParaRPr lang="zh-CN" altLang="en-US" sz="2400" dirty="0" smtClean="0">
                        <a:solidFill>
                          <a:srgbClr val="C00000"/>
                        </a:solidFill>
                        <a:latin typeface="Microsoft YaHei" charset="-122"/>
                        <a:ea typeface="Microsoft YaHei" charset="-122"/>
                        <a:cs typeface="Microsoft YaHei" charset="-122"/>
                        <a:sym typeface="+mn-ea"/>
                      </a:endParaRPr>
                    </a:p>
                  </a:txBody>
                  <a:tcPr/>
                </a:tc>
                <a:tc>
                  <a:txBody>
                    <a:bodyPr/>
                    <a:lstStyle/>
                    <a:p>
                      <a:pPr algn="ctr">
                        <a:lnSpc>
                          <a:spcPct val="150000"/>
                        </a:lnSpc>
                        <a:buNone/>
                      </a:pPr>
                      <a:r>
                        <a:rPr lang="zh-CN" altLang="en-US" sz="2400" dirty="0" smtClean="0">
                          <a:latin typeface="Microsoft YaHei" charset="-122"/>
                          <a:ea typeface="Microsoft YaHei" charset="-122"/>
                          <a:cs typeface="Microsoft YaHei" charset="-122"/>
                          <a:sym typeface="+mn-ea"/>
                        </a:rPr>
                        <a:t>无幅值 </a:t>
                      </a:r>
                      <a:endParaRPr lang="zh-CN" altLang="en-US" sz="2400" dirty="0" smtClean="0">
                        <a:solidFill>
                          <a:srgbClr val="C00000"/>
                        </a:solidFill>
                        <a:latin typeface="Microsoft YaHei" charset="-122"/>
                        <a:ea typeface="Microsoft YaHei" charset="-122"/>
                        <a:cs typeface="Microsoft YaHei" charset="-122"/>
                        <a:sym typeface="+mn-ea"/>
                      </a:endParaRPr>
                    </a:p>
                  </a:txBody>
                  <a:tcPr/>
                </a:tc>
              </a:tr>
              <a:tr h="582189">
                <a:tc>
                  <a:txBody>
                    <a:bodyPr/>
                    <a:lstStyle/>
                    <a:p>
                      <a:pPr algn="ctr">
                        <a:lnSpc>
                          <a:spcPct val="150000"/>
                        </a:lnSpc>
                        <a:buNone/>
                      </a:pPr>
                      <a:r>
                        <a:rPr lang="zh-CN" altLang="en-US" sz="2400" dirty="0">
                          <a:latin typeface="Microsoft YaHei" charset="-122"/>
                          <a:ea typeface="Microsoft YaHei" charset="-122"/>
                          <a:cs typeface="Microsoft YaHei" charset="-122"/>
                        </a:rPr>
                        <a:t>二进制</a:t>
                      </a:r>
                      <a:r>
                        <a:rPr lang="zh-CN" altLang="en-US" sz="2400" dirty="0">
                          <a:solidFill>
                            <a:srgbClr val="C00000"/>
                          </a:solidFill>
                          <a:latin typeface="Microsoft YaHei" charset="-122"/>
                          <a:ea typeface="Microsoft YaHei" charset="-122"/>
                          <a:cs typeface="Microsoft YaHei" charset="-122"/>
                        </a:rPr>
                        <a:t>频</a:t>
                      </a:r>
                      <a:r>
                        <a:rPr lang="zh-CN" altLang="en-US" sz="2400" dirty="0">
                          <a:latin typeface="Microsoft YaHei" charset="-122"/>
                          <a:ea typeface="Microsoft YaHei" charset="-122"/>
                          <a:cs typeface="Microsoft YaHei" charset="-122"/>
                        </a:rPr>
                        <a:t>移键控</a:t>
                      </a:r>
                    </a:p>
                  </a:txBody>
                  <a:tcPr/>
                </a:tc>
                <a:tc gridSpan="2">
                  <a:txBody>
                    <a:bodyPr/>
                    <a:lstStyle/>
                    <a:p>
                      <a:pPr algn="ctr">
                        <a:lnSpc>
                          <a:spcPct val="150000"/>
                        </a:lnSpc>
                      </a:pPr>
                      <a:r>
                        <a:rPr lang="zh-CN" altLang="en-US" sz="2400" dirty="0" smtClean="0">
                          <a:latin typeface="Microsoft YaHei" charset="-122"/>
                          <a:ea typeface="Microsoft YaHei" charset="-122"/>
                          <a:cs typeface="Microsoft YaHei" charset="-122"/>
                          <a:sym typeface="+mn-ea"/>
                        </a:rPr>
                        <a:t>频率不同</a:t>
                      </a:r>
                      <a:endParaRPr lang="zh-CN" altLang="en-US" sz="2400" dirty="0" smtClean="0">
                        <a:solidFill>
                          <a:srgbClr val="C00000"/>
                        </a:solidFill>
                        <a:latin typeface="Microsoft YaHei" charset="-122"/>
                        <a:ea typeface="Microsoft YaHei" charset="-122"/>
                        <a:cs typeface="Microsoft YaHei" charset="-122"/>
                        <a:sym typeface="+mn-ea"/>
                      </a:endParaRPr>
                    </a:p>
                  </a:txBody>
                  <a:tcPr/>
                </a:tc>
                <a:tc hMerge="1">
                  <a:txBody>
                    <a:bodyPr/>
                    <a:lstStyle/>
                    <a:p>
                      <a:pPr algn="ctr">
                        <a:lnSpc>
                          <a:spcPct val="150000"/>
                        </a:lnSpc>
                        <a:buNone/>
                      </a:pPr>
                      <a:endParaRPr lang="zh-CN" altLang="en-US" sz="2400" dirty="0" smtClean="0">
                        <a:solidFill>
                          <a:srgbClr val="C00000"/>
                        </a:solidFill>
                        <a:latin typeface="Microsoft YaHei" charset="-122"/>
                        <a:ea typeface="Microsoft YaHei" charset="-122"/>
                        <a:cs typeface="Microsoft YaHei" charset="-122"/>
                        <a:sym typeface="+mn-ea"/>
                      </a:endParaRPr>
                    </a:p>
                  </a:txBody>
                  <a:tcPr/>
                </a:tc>
              </a:tr>
              <a:tr h="582189">
                <a:tc>
                  <a:txBody>
                    <a:bodyPr/>
                    <a:lstStyle/>
                    <a:p>
                      <a:pPr algn="ctr">
                        <a:lnSpc>
                          <a:spcPct val="150000"/>
                        </a:lnSpc>
                        <a:buNone/>
                      </a:pPr>
                      <a:r>
                        <a:rPr lang="zh-CN" altLang="en-US" sz="2400" dirty="0">
                          <a:latin typeface="Microsoft YaHei" charset="-122"/>
                          <a:ea typeface="Microsoft YaHei" charset="-122"/>
                          <a:cs typeface="Microsoft YaHei" charset="-122"/>
                        </a:rPr>
                        <a:t>二进制</a:t>
                      </a:r>
                      <a:r>
                        <a:rPr lang="zh-CN" altLang="en-US" sz="2400" dirty="0">
                          <a:solidFill>
                            <a:srgbClr val="C00000"/>
                          </a:solidFill>
                          <a:latin typeface="Microsoft YaHei" charset="-122"/>
                          <a:ea typeface="Microsoft YaHei" charset="-122"/>
                          <a:cs typeface="Microsoft YaHei" charset="-122"/>
                        </a:rPr>
                        <a:t>相</a:t>
                      </a:r>
                      <a:r>
                        <a:rPr lang="zh-CN" altLang="en-US" sz="2400" dirty="0">
                          <a:latin typeface="Microsoft YaHei" charset="-122"/>
                          <a:ea typeface="Microsoft YaHei" charset="-122"/>
                          <a:cs typeface="Microsoft YaHei" charset="-122"/>
                          <a:sym typeface="+mn-ea"/>
                        </a:rPr>
                        <a:t>移键控</a:t>
                      </a:r>
                      <a:endParaRPr lang="zh-CN" altLang="en-US" sz="2400" dirty="0">
                        <a:latin typeface="Microsoft YaHei" charset="-122"/>
                        <a:ea typeface="Microsoft YaHei" charset="-122"/>
                        <a:cs typeface="Microsoft YaHei" charset="-122"/>
                      </a:endParaRPr>
                    </a:p>
                  </a:txBody>
                  <a:tcPr/>
                </a:tc>
                <a:tc gridSpan="2">
                  <a:txBody>
                    <a:bodyPr/>
                    <a:lstStyle/>
                    <a:p>
                      <a:pPr algn="ctr">
                        <a:lnSpc>
                          <a:spcPct val="150000"/>
                        </a:lnSpc>
                      </a:pPr>
                      <a:r>
                        <a:rPr lang="en-US" altLang="zh-CN" sz="2400" dirty="0" smtClean="0">
                          <a:latin typeface="Microsoft YaHei" charset="-122"/>
                          <a:ea typeface="Microsoft YaHei" charset="-122"/>
                          <a:cs typeface="Microsoft YaHei" charset="-122"/>
                          <a:sym typeface="+mn-ea"/>
                        </a:rPr>
                        <a:t>1</a:t>
                      </a:r>
                      <a:r>
                        <a:rPr lang="zh-CN" altLang="en-US" sz="2400" dirty="0" smtClean="0">
                          <a:latin typeface="Microsoft YaHei" charset="-122"/>
                          <a:ea typeface="Microsoft YaHei" charset="-122"/>
                          <a:cs typeface="Microsoft YaHei" charset="-122"/>
                          <a:sym typeface="+mn-ea"/>
                        </a:rPr>
                        <a:t>和</a:t>
                      </a:r>
                      <a:r>
                        <a:rPr lang="en-US" altLang="zh-CN" sz="2400" dirty="0" smtClean="0">
                          <a:latin typeface="Microsoft YaHei" charset="-122"/>
                          <a:ea typeface="Microsoft YaHei" charset="-122"/>
                          <a:cs typeface="Microsoft YaHei" charset="-122"/>
                          <a:sym typeface="+mn-ea"/>
                        </a:rPr>
                        <a:t>0</a:t>
                      </a:r>
                      <a:r>
                        <a:rPr lang="zh-CN" altLang="en-US" sz="2400" dirty="0" smtClean="0">
                          <a:latin typeface="Microsoft YaHei" charset="-122"/>
                          <a:ea typeface="Microsoft YaHei" charset="-122"/>
                          <a:cs typeface="Microsoft YaHei" charset="-122"/>
                          <a:sym typeface="+mn-ea"/>
                        </a:rPr>
                        <a:t>相位不同 </a:t>
                      </a:r>
                      <a:endParaRPr lang="zh-CN" altLang="en-US" sz="2400" dirty="0" smtClean="0">
                        <a:solidFill>
                          <a:srgbClr val="C00000"/>
                        </a:solidFill>
                        <a:latin typeface="Microsoft YaHei" charset="-122"/>
                        <a:ea typeface="Microsoft YaHei" charset="-122"/>
                        <a:cs typeface="Microsoft YaHei" charset="-122"/>
                        <a:sym typeface="+mn-ea"/>
                      </a:endParaRPr>
                    </a:p>
                  </a:txBody>
                  <a:tcPr/>
                </a:tc>
                <a:tc hMerge="1">
                  <a:txBody>
                    <a:bodyPr/>
                    <a:lstStyle/>
                    <a:p>
                      <a:endParaRPr lang="zh-CN"/>
                    </a:p>
                  </a:txBody>
                  <a:tcPr/>
                </a:tc>
              </a:tr>
              <a:tr h="582189">
                <a:tc>
                  <a:txBody>
                    <a:bodyPr/>
                    <a:lstStyle/>
                    <a:p>
                      <a:pPr algn="ctr">
                        <a:lnSpc>
                          <a:spcPct val="150000"/>
                        </a:lnSpc>
                        <a:buNone/>
                      </a:pPr>
                      <a:r>
                        <a:rPr lang="zh-CN" altLang="en-US" sz="2400" dirty="0">
                          <a:latin typeface="Microsoft YaHei" charset="-122"/>
                          <a:ea typeface="Microsoft YaHei" charset="-122"/>
                          <a:cs typeface="Microsoft YaHei" charset="-122"/>
                          <a:sym typeface="+mn-ea"/>
                        </a:rPr>
                        <a:t>二进制</a:t>
                      </a:r>
                      <a:r>
                        <a:rPr lang="zh-CN" altLang="en-US" sz="2400" dirty="0">
                          <a:solidFill>
                            <a:srgbClr val="C00000"/>
                          </a:solidFill>
                          <a:latin typeface="Microsoft YaHei" charset="-122"/>
                          <a:ea typeface="Microsoft YaHei" charset="-122"/>
                          <a:cs typeface="Microsoft YaHei" charset="-122"/>
                          <a:sym typeface="+mn-ea"/>
                        </a:rPr>
                        <a:t>差分相</a:t>
                      </a:r>
                      <a:r>
                        <a:rPr lang="zh-CN" altLang="en-US" sz="2400" dirty="0">
                          <a:latin typeface="Microsoft YaHei" charset="-122"/>
                          <a:ea typeface="Microsoft YaHei" charset="-122"/>
                          <a:cs typeface="Microsoft YaHei" charset="-122"/>
                          <a:sym typeface="+mn-ea"/>
                        </a:rPr>
                        <a:t>移键控</a:t>
                      </a:r>
                      <a:endParaRPr lang="zh-CN" altLang="en-US" sz="2400" dirty="0">
                        <a:latin typeface="Microsoft YaHei" charset="-122"/>
                        <a:ea typeface="Microsoft YaHei" charset="-122"/>
                        <a:cs typeface="Microsoft YaHei" charset="-122"/>
                      </a:endParaRPr>
                    </a:p>
                  </a:txBody>
                  <a:tcPr/>
                </a:tc>
                <a:tc gridSpan="2">
                  <a:txBody>
                    <a:bodyPr/>
                    <a:lstStyle/>
                    <a:p>
                      <a:pPr algn="ctr">
                        <a:lnSpc>
                          <a:spcPct val="150000"/>
                        </a:lnSpc>
                      </a:pPr>
                      <a:r>
                        <a:rPr lang="zh-CN" altLang="en-US" sz="2400" dirty="0" smtClean="0">
                          <a:solidFill>
                            <a:schemeClr val="tx1"/>
                          </a:solidFill>
                          <a:latin typeface="Microsoft YaHei" charset="-122"/>
                          <a:ea typeface="Microsoft YaHei" charset="-122"/>
                          <a:cs typeface="Microsoft YaHei" charset="-122"/>
                          <a:sym typeface="+mn-ea"/>
                        </a:rPr>
                        <a:t>看前一个周期波形</a:t>
                      </a:r>
                    </a:p>
                  </a:txBody>
                  <a:tcPr/>
                </a:tc>
                <a:tc hMerge="1">
                  <a:txBody>
                    <a:bodyPr/>
                    <a:lstStyle/>
                    <a:p>
                      <a:endParaRPr lang="zh-CN"/>
                    </a:p>
                  </a:txBody>
                  <a:tcPr/>
                </a:tc>
              </a:tr>
            </a:tbl>
          </a:graphicData>
        </a:graphic>
      </p:graphicFrame>
      <p:sp>
        <p:nvSpPr>
          <p:cNvPr id="12" name="TextBox 4"/>
          <p:cNvSpPr txBox="1"/>
          <p:nvPr/>
        </p:nvSpPr>
        <p:spPr>
          <a:xfrm>
            <a:off x="0" y="471249"/>
            <a:ext cx="10002190" cy="521425"/>
          </a:xfrm>
          <a:prstGeom prst="rect">
            <a:avLst/>
          </a:prstGeom>
          <a:noFill/>
        </p:spPr>
        <p:txBody>
          <a:bodyPr wrap="square" rtlCol="0">
            <a:spAutoFit/>
          </a:bodyPr>
          <a:lstStyle/>
          <a:p>
            <a:pPr>
              <a:lnSpc>
                <a:spcPts val="3700"/>
              </a:lnSpc>
            </a:pPr>
            <a:r>
              <a:rPr lang="zh-CN" altLang="en-US" sz="2400" b="1" smtClean="0">
                <a:latin typeface="Microsoft YaHei" charset="-122"/>
                <a:ea typeface="Microsoft YaHei" charset="-122"/>
                <a:cs typeface="Microsoft YaHei" charset="-122"/>
              </a:rPr>
              <a:t>二进制</a:t>
            </a:r>
            <a:r>
              <a:rPr lang="zh-CN" altLang="en-US" sz="2400" b="1" dirty="0" smtClean="0">
                <a:latin typeface="Microsoft YaHei" charset="-122"/>
                <a:ea typeface="Microsoft YaHei" charset="-122"/>
                <a:cs typeface="Microsoft YaHei" charset="-122"/>
              </a:rPr>
              <a:t>数字调制</a:t>
            </a:r>
            <a:endParaRPr lang="en-US" altLang="zh-CN" sz="2400" b="1"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479417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2750450"/>
            <a:ext cx="1441110"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频带传输</a:t>
            </a:r>
            <a:endParaRPr kumimoji="1" lang="zh-CN" altLang="en-US" dirty="0">
              <a:latin typeface="Microsoft YaHei" charset="-122"/>
              <a:ea typeface="Microsoft YaHei" charset="-122"/>
              <a:cs typeface="Microsoft YaHei" charset="-122"/>
            </a:endParaRPr>
          </a:p>
        </p:txBody>
      </p:sp>
      <p:sp>
        <p:nvSpPr>
          <p:cNvPr id="6" name="左大括号 5"/>
          <p:cNvSpPr/>
          <p:nvPr/>
        </p:nvSpPr>
        <p:spPr>
          <a:xfrm>
            <a:off x="1037506" y="1530864"/>
            <a:ext cx="245863" cy="2493042"/>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9" name="文本框 8"/>
          <p:cNvSpPr txBox="1"/>
          <p:nvPr/>
        </p:nvSpPr>
        <p:spPr>
          <a:xfrm>
            <a:off x="1283369" y="1301410"/>
            <a:ext cx="4017724" cy="458908"/>
          </a:xfrm>
          <a:prstGeom prst="rect">
            <a:avLst/>
          </a:prstGeom>
          <a:noFill/>
        </p:spPr>
        <p:txBody>
          <a:bodyPr wrap="square" rtlCol="0">
            <a:spAutoFit/>
          </a:bodyPr>
          <a:lstStyle/>
          <a:p>
            <a:pPr>
              <a:lnSpc>
                <a:spcPct val="150000"/>
              </a:lnSpc>
            </a:pPr>
            <a:r>
              <a:rPr kumimoji="1" lang="zh-CN" altLang="en-US" dirty="0" smtClean="0">
                <a:latin typeface="Microsoft YaHei" charset="-122"/>
                <a:ea typeface="Microsoft YaHei" charset="-122"/>
                <a:cs typeface="Microsoft YaHei" charset="-122"/>
              </a:rPr>
              <a:t>频带传输基本</a:t>
            </a:r>
            <a:r>
              <a:rPr kumimoji="1" lang="zh-CN" altLang="en-US" dirty="0" smtClean="0">
                <a:latin typeface="Microsoft YaHei" charset="-122"/>
                <a:ea typeface="Microsoft YaHei" charset="-122"/>
                <a:cs typeface="Microsoft YaHei" charset="-122"/>
              </a:rPr>
              <a:t>概念</a:t>
            </a:r>
            <a:endParaRPr kumimoji="1" lang="en-US" altLang="zh-CN" dirty="0" smtClean="0">
              <a:latin typeface="Microsoft YaHei" charset="-122"/>
              <a:ea typeface="Microsoft YaHei" charset="-122"/>
              <a:cs typeface="Microsoft YaHei" charset="-122"/>
            </a:endParaRPr>
          </a:p>
        </p:txBody>
      </p:sp>
      <p:sp>
        <p:nvSpPr>
          <p:cNvPr id="2" name="矩形 1"/>
          <p:cNvSpPr/>
          <p:nvPr/>
        </p:nvSpPr>
        <p:spPr>
          <a:xfrm>
            <a:off x="1283369" y="3564998"/>
            <a:ext cx="2903620" cy="458908"/>
          </a:xfrm>
          <a:prstGeom prst="rect">
            <a:avLst/>
          </a:prstGeom>
        </p:spPr>
        <p:txBody>
          <a:bodyPr wrap="square">
            <a:spAutoFit/>
          </a:bodyPr>
          <a:lstStyle/>
          <a:p>
            <a:pPr>
              <a:lnSpc>
                <a:spcPct val="150000"/>
              </a:lnSpc>
            </a:pPr>
            <a:r>
              <a:rPr kumimoji="1" lang="zh-CN" altLang="en-US" dirty="0" smtClean="0">
                <a:solidFill>
                  <a:srgbClr val="FF0000"/>
                </a:solidFill>
                <a:latin typeface="Microsoft YaHei" charset="-122"/>
                <a:ea typeface="Microsoft YaHei" charset="-122"/>
                <a:cs typeface="Microsoft YaHei" charset="-122"/>
              </a:rPr>
              <a:t>频带</a:t>
            </a:r>
            <a:r>
              <a:rPr kumimoji="1" lang="zh-CN" altLang="en-US" dirty="0">
                <a:solidFill>
                  <a:srgbClr val="FF0000"/>
                </a:solidFill>
                <a:latin typeface="Microsoft YaHei" charset="-122"/>
                <a:ea typeface="Microsoft YaHei" charset="-122"/>
                <a:cs typeface="Microsoft YaHei" charset="-122"/>
              </a:rPr>
              <a:t>传输中三种调制方式</a:t>
            </a:r>
            <a:endParaRPr kumimoji="1" lang="zh-CN" altLang="en-US" dirty="0">
              <a:solidFill>
                <a:srgbClr val="FF0000"/>
              </a:solidFill>
              <a:latin typeface="Microsoft YaHei" charset="-122"/>
              <a:ea typeface="Microsoft YaHei" charset="-122"/>
              <a:cs typeface="Microsoft YaHei" charset="-122"/>
            </a:endParaRPr>
          </a:p>
        </p:txBody>
      </p:sp>
      <p:sp>
        <p:nvSpPr>
          <p:cNvPr id="7" name="TextBox 4"/>
          <p:cNvSpPr txBox="1"/>
          <p:nvPr/>
        </p:nvSpPr>
        <p:spPr>
          <a:xfrm>
            <a:off x="4323910" y="2362113"/>
            <a:ext cx="6638414" cy="499624"/>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一、二进制数字调制：数字通信系统频带传输的</a:t>
            </a:r>
            <a:r>
              <a:rPr lang="zh-CN" altLang="en-US" sz="2000" smtClean="0">
                <a:latin typeface="Microsoft YaHei" charset="-122"/>
                <a:ea typeface="Microsoft YaHei" charset="-122"/>
                <a:cs typeface="Microsoft YaHei" charset="-122"/>
              </a:rPr>
              <a:t>基本</a:t>
            </a:r>
            <a:r>
              <a:rPr lang="zh-CN" altLang="en-US" sz="2000" smtClean="0">
                <a:latin typeface="Microsoft YaHei" charset="-122"/>
                <a:ea typeface="Microsoft YaHei" charset="-122"/>
                <a:cs typeface="Microsoft YaHei" charset="-122"/>
              </a:rPr>
              <a:t>方式</a:t>
            </a:r>
            <a:endParaRPr lang="en-US" altLang="zh-CN" sz="2000" dirty="0" smtClean="0">
              <a:latin typeface="Microsoft YaHei" charset="-122"/>
              <a:ea typeface="Microsoft YaHei" charset="-122"/>
              <a:cs typeface="Microsoft YaHei" charset="-122"/>
            </a:endParaRPr>
          </a:p>
        </p:txBody>
      </p:sp>
      <p:sp>
        <p:nvSpPr>
          <p:cNvPr id="8" name="左大括号 7"/>
          <p:cNvSpPr/>
          <p:nvPr/>
        </p:nvSpPr>
        <p:spPr>
          <a:xfrm>
            <a:off x="3990638" y="2611925"/>
            <a:ext cx="245863" cy="2493042"/>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10" name="TextBox 4"/>
          <p:cNvSpPr txBox="1"/>
          <p:nvPr/>
        </p:nvSpPr>
        <p:spPr>
          <a:xfrm>
            <a:off x="4323910" y="3286620"/>
            <a:ext cx="6638414" cy="499624"/>
          </a:xfrm>
          <a:prstGeom prst="rect">
            <a:avLst/>
          </a:prstGeom>
          <a:noFill/>
          <a:ln>
            <a:solidFill>
              <a:schemeClr val="tx1"/>
            </a:solidFill>
          </a:ln>
        </p:spPr>
        <p:txBody>
          <a:bodyPr wrap="square" rtlCol="0">
            <a:spAutoFit/>
          </a:bodyPr>
          <a:lstStyle/>
          <a:p>
            <a:pPr>
              <a:lnSpc>
                <a:spcPct val="150000"/>
              </a:lnSpc>
            </a:pPr>
            <a:r>
              <a:rPr lang="zh-CN" altLang="en-US" sz="2000" dirty="0" smtClean="0">
                <a:solidFill>
                  <a:srgbClr val="FF0000"/>
                </a:solidFill>
                <a:latin typeface="Microsoft YaHei" charset="-122"/>
                <a:ea typeface="Microsoft YaHei" charset="-122"/>
                <a:cs typeface="Microsoft YaHei" charset="-122"/>
              </a:rPr>
              <a:t>二</a:t>
            </a:r>
            <a:r>
              <a:rPr lang="zh-CN" altLang="en-US" sz="2000" dirty="0" smtClean="0">
                <a:solidFill>
                  <a:srgbClr val="FF0000"/>
                </a:solidFill>
                <a:latin typeface="Microsoft YaHei" charset="-122"/>
                <a:ea typeface="Microsoft YaHei" charset="-122"/>
                <a:cs typeface="Microsoft YaHei" charset="-122"/>
              </a:rPr>
              <a:t>、多进制数字</a:t>
            </a:r>
            <a:r>
              <a:rPr lang="zh-CN" altLang="en-US" sz="2000" dirty="0" smtClean="0">
                <a:solidFill>
                  <a:srgbClr val="FF0000"/>
                </a:solidFill>
                <a:latin typeface="Microsoft YaHei" charset="-122"/>
                <a:ea typeface="Microsoft YaHei" charset="-122"/>
                <a:cs typeface="Microsoft YaHei" charset="-122"/>
              </a:rPr>
              <a:t>调制</a:t>
            </a:r>
            <a:endParaRPr lang="en-US" altLang="zh-CN" sz="2000" dirty="0" smtClean="0">
              <a:solidFill>
                <a:srgbClr val="FF0000"/>
              </a:solidFill>
              <a:latin typeface="Microsoft YaHei" charset="-122"/>
              <a:ea typeface="Microsoft YaHei" charset="-122"/>
              <a:cs typeface="Microsoft YaHei" charset="-122"/>
            </a:endParaRPr>
          </a:p>
        </p:txBody>
      </p:sp>
      <p:sp>
        <p:nvSpPr>
          <p:cNvPr id="11" name="TextBox 4"/>
          <p:cNvSpPr txBox="1"/>
          <p:nvPr/>
        </p:nvSpPr>
        <p:spPr>
          <a:xfrm>
            <a:off x="4323910" y="4605343"/>
            <a:ext cx="6638414" cy="499624"/>
          </a:xfrm>
          <a:prstGeom prst="rect">
            <a:avLst/>
          </a:prstGeom>
          <a:noFill/>
          <a:ln>
            <a:solidFill>
              <a:schemeClr val="tx1"/>
            </a:solidFill>
          </a:ln>
        </p:spPr>
        <p:txBody>
          <a:bodyPr wrap="square" rtlCol="0">
            <a:spAutoFit/>
          </a:bodyPr>
          <a:lstStyle/>
          <a:p>
            <a:pPr>
              <a:lnSpc>
                <a:spcPct val="150000"/>
              </a:lnSpc>
            </a:pPr>
            <a:r>
              <a:rPr lang="zh-CN" altLang="en-US" sz="2000" smtClean="0">
                <a:latin typeface="Microsoft YaHei" charset="-122"/>
                <a:ea typeface="Microsoft YaHei" charset="-122"/>
                <a:cs typeface="Microsoft YaHei" charset="-122"/>
              </a:rPr>
              <a:t>三</a:t>
            </a:r>
            <a:r>
              <a:rPr lang="zh-CN" altLang="en-US" sz="2000" dirty="0" smtClean="0">
                <a:latin typeface="Microsoft YaHei" charset="-122"/>
                <a:ea typeface="Microsoft YaHei" charset="-122"/>
                <a:cs typeface="Microsoft YaHei" charset="-122"/>
              </a:rPr>
              <a:t>、正交幅值调制</a:t>
            </a:r>
            <a:endParaRPr lang="en-US" altLang="zh-CN" sz="20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363829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780216" y="2251503"/>
            <a:ext cx="7426165" cy="1046228"/>
          </a:xfrm>
          <a:prstGeom prst="rect">
            <a:avLst/>
          </a:prstGeom>
        </p:spPr>
      </p:pic>
      <p:sp>
        <p:nvSpPr>
          <p:cNvPr id="10" name="TextBox 4"/>
          <p:cNvSpPr txBox="1"/>
          <p:nvPr/>
        </p:nvSpPr>
        <p:spPr>
          <a:xfrm>
            <a:off x="2238940" y="3459795"/>
            <a:ext cx="6967441" cy="1990288"/>
          </a:xfrm>
          <a:prstGeom prst="rect">
            <a:avLst/>
          </a:prstGeom>
          <a:noFill/>
        </p:spPr>
        <p:txBody>
          <a:bodyPr wrap="square" rtlCol="0">
            <a:spAutoFit/>
          </a:bodyPr>
          <a:lstStyle/>
          <a:p>
            <a:pPr>
              <a:lnSpc>
                <a:spcPts val="3700"/>
              </a:lnSpc>
            </a:pPr>
            <a:r>
              <a:rPr lang="zh-CN" altLang="en-US" sz="2400" dirty="0" smtClean="0">
                <a:latin typeface="Microsoft YaHei" charset="-122"/>
                <a:ea typeface="Microsoft YaHei" charset="-122"/>
                <a:cs typeface="Microsoft YaHei" charset="-122"/>
              </a:rPr>
              <a:t>码</a:t>
            </a:r>
            <a:r>
              <a:rPr lang="zh-CN" altLang="en-US" sz="2400" dirty="0">
                <a:latin typeface="Microsoft YaHei" charset="-122"/>
                <a:ea typeface="Microsoft YaHei" charset="-122"/>
                <a:cs typeface="Microsoft YaHei" charset="-122"/>
              </a:rPr>
              <a:t>元</a:t>
            </a:r>
            <a:r>
              <a:rPr lang="zh-CN" altLang="en-US" sz="2400" dirty="0" smtClean="0">
                <a:latin typeface="Microsoft YaHei" charset="-122"/>
                <a:ea typeface="Microsoft YaHei" charset="-122"/>
                <a:cs typeface="Microsoft YaHei" charset="-122"/>
              </a:rPr>
              <a:t>：一</a:t>
            </a:r>
            <a:r>
              <a:rPr lang="zh-CN" altLang="en-US" sz="2400" dirty="0">
                <a:latin typeface="Microsoft YaHei" charset="-122"/>
                <a:ea typeface="Microsoft YaHei" charset="-122"/>
                <a:cs typeface="Microsoft YaHei" charset="-122"/>
              </a:rPr>
              <a:t>个固定时长的信号</a:t>
            </a:r>
            <a:r>
              <a:rPr lang="zh-CN" altLang="en-US" sz="2400" dirty="0" smtClean="0">
                <a:latin typeface="Microsoft YaHei" charset="-122"/>
                <a:ea typeface="Microsoft YaHei" charset="-122"/>
                <a:cs typeface="Microsoft YaHei" charset="-122"/>
              </a:rPr>
              <a:t>波形</a:t>
            </a:r>
            <a:endParaRPr lang="en-US" altLang="zh-CN" sz="2400" dirty="0" smtClean="0">
              <a:latin typeface="Microsoft YaHei" charset="-122"/>
              <a:ea typeface="Microsoft YaHei" charset="-122"/>
              <a:cs typeface="Microsoft YaHei" charset="-122"/>
            </a:endParaRPr>
          </a:p>
          <a:p>
            <a:pPr>
              <a:lnSpc>
                <a:spcPts val="37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一个脉冲时间（二进制码元）：</a:t>
            </a:r>
            <a:r>
              <a:rPr lang="en-US" altLang="zh-CN" sz="2400" dirty="0" smtClean="0">
                <a:latin typeface="Microsoft YaHei" charset="-122"/>
                <a:ea typeface="Microsoft YaHei" charset="-122"/>
                <a:cs typeface="Microsoft YaHei" charset="-122"/>
              </a:rPr>
              <a:t>2</a:t>
            </a:r>
            <a:r>
              <a:rPr lang="en-US" altLang="zh-CN" sz="2400" baseline="30000" dirty="0" smtClean="0">
                <a:latin typeface="Microsoft YaHei" charset="-122"/>
                <a:ea typeface="Microsoft YaHei" charset="-122"/>
                <a:cs typeface="Microsoft YaHei" charset="-122"/>
              </a:rPr>
              <a:t>1</a:t>
            </a:r>
          </a:p>
          <a:p>
            <a:pPr>
              <a:lnSpc>
                <a:spcPts val="3700"/>
              </a:lnSpc>
            </a:pPr>
            <a:r>
              <a:rPr lang="zh-CN" altLang="en-US" sz="2400" dirty="0" smtClean="0">
                <a:latin typeface="Microsoft YaHei" charset="-122"/>
                <a:ea typeface="Microsoft YaHei" charset="-122"/>
                <a:cs typeface="Microsoft YaHei" charset="-122"/>
              </a:rPr>
              <a:t>      两个脉冲时间（四进制码元）：</a:t>
            </a:r>
            <a:r>
              <a:rPr lang="en-US" altLang="zh-CN" sz="2400" dirty="0" smtClean="0">
                <a:latin typeface="Microsoft YaHei" charset="-122"/>
                <a:ea typeface="Microsoft YaHei" charset="-122"/>
                <a:cs typeface="Microsoft YaHei" charset="-122"/>
              </a:rPr>
              <a:t>2</a:t>
            </a:r>
            <a:r>
              <a:rPr lang="en-US" altLang="zh-CN" sz="2400" baseline="30000" dirty="0" smtClean="0">
                <a:latin typeface="Microsoft YaHei" charset="-122"/>
                <a:ea typeface="Microsoft YaHei" charset="-122"/>
                <a:cs typeface="Microsoft YaHei" charset="-122"/>
              </a:rPr>
              <a:t>2</a:t>
            </a:r>
          </a:p>
          <a:p>
            <a:pPr>
              <a:lnSpc>
                <a:spcPts val="3700"/>
              </a:lnSpc>
            </a:pPr>
            <a:r>
              <a:rPr lang="zh-CN" altLang="en-US" sz="2400" dirty="0" smtClean="0">
                <a:latin typeface="Microsoft YaHei" charset="-122"/>
                <a:ea typeface="Microsoft YaHei" charset="-122"/>
                <a:cs typeface="Microsoft YaHei" charset="-122"/>
              </a:rPr>
              <a:t>      三个脉冲时间（八进制码元）：</a:t>
            </a:r>
            <a:r>
              <a:rPr lang="en-US" altLang="zh-CN" sz="2400" dirty="0" smtClean="0">
                <a:latin typeface="Microsoft YaHei" charset="-122"/>
                <a:ea typeface="Microsoft YaHei" charset="-122"/>
                <a:cs typeface="Microsoft YaHei" charset="-122"/>
              </a:rPr>
              <a:t>2</a:t>
            </a:r>
            <a:r>
              <a:rPr lang="en-US" altLang="zh-CN" sz="2400" baseline="30000" dirty="0" smtClean="0">
                <a:latin typeface="Microsoft YaHei" charset="-122"/>
                <a:ea typeface="Microsoft YaHei" charset="-122"/>
                <a:cs typeface="Microsoft YaHei" charset="-122"/>
              </a:rPr>
              <a:t>3</a:t>
            </a:r>
          </a:p>
        </p:txBody>
      </p:sp>
      <p:sp>
        <p:nvSpPr>
          <p:cNvPr id="14" name="TextBox 4"/>
          <p:cNvSpPr txBox="1"/>
          <p:nvPr/>
        </p:nvSpPr>
        <p:spPr>
          <a:xfrm>
            <a:off x="1914083" y="2528530"/>
            <a:ext cx="449289" cy="566822"/>
          </a:xfrm>
          <a:prstGeom prst="rect">
            <a:avLst/>
          </a:prstGeom>
          <a:noFill/>
        </p:spPr>
        <p:txBody>
          <a:bodyPr wrap="square" rtlCol="0">
            <a:spAutoFit/>
          </a:bodyPr>
          <a:lstStyle/>
          <a:p>
            <a:pPr>
              <a:lnSpc>
                <a:spcPts val="3700"/>
              </a:lnSpc>
            </a:pPr>
            <a:r>
              <a:rPr lang="en-US" altLang="zh-CN" sz="2400" smtClean="0">
                <a:latin typeface="Microsoft YaHei" charset="-122"/>
                <a:ea typeface="Microsoft YaHei" charset="-122"/>
                <a:cs typeface="Microsoft YaHei" charset="-122"/>
              </a:rPr>
              <a:t>1</a:t>
            </a:r>
            <a:endParaRPr lang="en-US" altLang="zh-CN" sz="2400" baseline="30000" dirty="0" smtClean="0">
              <a:latin typeface="Microsoft YaHei" charset="-122"/>
              <a:ea typeface="Microsoft YaHei" charset="-122"/>
              <a:cs typeface="Microsoft YaHei" charset="-122"/>
            </a:endParaRPr>
          </a:p>
        </p:txBody>
      </p:sp>
      <p:sp>
        <p:nvSpPr>
          <p:cNvPr id="15" name="TextBox 4"/>
          <p:cNvSpPr txBox="1"/>
          <p:nvPr/>
        </p:nvSpPr>
        <p:spPr>
          <a:xfrm>
            <a:off x="2228349" y="2528530"/>
            <a:ext cx="449289" cy="521425"/>
          </a:xfrm>
          <a:prstGeom prst="rect">
            <a:avLst/>
          </a:prstGeom>
          <a:noFill/>
        </p:spPr>
        <p:txBody>
          <a:bodyPr wrap="square" rtlCol="0">
            <a:spAutoFit/>
          </a:bodyPr>
          <a:lstStyle/>
          <a:p>
            <a:pPr>
              <a:lnSpc>
                <a:spcPts val="3700"/>
              </a:lnSpc>
            </a:pPr>
            <a:r>
              <a:rPr lang="en-US" altLang="zh-CN" sz="2400" dirty="0" smtClean="0">
                <a:latin typeface="Microsoft YaHei" charset="-122"/>
                <a:ea typeface="Microsoft YaHei" charset="-122"/>
                <a:cs typeface="Microsoft YaHei" charset="-122"/>
              </a:rPr>
              <a:t>2</a:t>
            </a:r>
            <a:endParaRPr lang="en-US" altLang="zh-CN" sz="2400" baseline="30000" dirty="0" smtClean="0">
              <a:latin typeface="Microsoft YaHei" charset="-122"/>
              <a:ea typeface="Microsoft YaHei" charset="-122"/>
              <a:cs typeface="Microsoft YaHei" charset="-122"/>
            </a:endParaRPr>
          </a:p>
        </p:txBody>
      </p:sp>
      <p:sp>
        <p:nvSpPr>
          <p:cNvPr id="16" name="TextBox 4"/>
          <p:cNvSpPr txBox="1"/>
          <p:nvPr/>
        </p:nvSpPr>
        <p:spPr>
          <a:xfrm>
            <a:off x="2563797" y="2541641"/>
            <a:ext cx="449289" cy="521425"/>
          </a:xfrm>
          <a:prstGeom prst="rect">
            <a:avLst/>
          </a:prstGeom>
          <a:noFill/>
        </p:spPr>
        <p:txBody>
          <a:bodyPr wrap="square" rtlCol="0">
            <a:spAutoFit/>
          </a:bodyPr>
          <a:lstStyle/>
          <a:p>
            <a:pPr>
              <a:lnSpc>
                <a:spcPts val="3700"/>
              </a:lnSpc>
            </a:pPr>
            <a:r>
              <a:rPr lang="en-US" altLang="zh-CN" sz="2400" dirty="0" smtClean="0">
                <a:latin typeface="Microsoft YaHei" charset="-122"/>
                <a:ea typeface="Microsoft YaHei" charset="-122"/>
                <a:cs typeface="Microsoft YaHei" charset="-122"/>
              </a:rPr>
              <a:t>3</a:t>
            </a:r>
            <a:endParaRPr lang="en-US" altLang="zh-CN" sz="2400" baseline="30000" dirty="0" smtClean="0">
              <a:latin typeface="Microsoft YaHei" charset="-122"/>
              <a:ea typeface="Microsoft YaHei" charset="-122"/>
              <a:cs typeface="Microsoft YaHei" charset="-122"/>
            </a:endParaRPr>
          </a:p>
        </p:txBody>
      </p:sp>
      <p:sp>
        <p:nvSpPr>
          <p:cNvPr id="18"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b="1" smtClean="0">
                <a:latin typeface="Microsoft YaHei" charset="-122"/>
                <a:ea typeface="Microsoft YaHei" charset="-122"/>
                <a:cs typeface="Microsoft YaHei" charset="-122"/>
              </a:rPr>
              <a:t>多</a:t>
            </a:r>
            <a:r>
              <a:rPr lang="zh-CN" altLang="en-US" sz="2400" b="1" dirty="0">
                <a:latin typeface="Microsoft YaHei" charset="-122"/>
                <a:ea typeface="Microsoft YaHei" charset="-122"/>
                <a:cs typeface="Microsoft YaHei" charset="-122"/>
              </a:rPr>
              <a:t>进制数字</a:t>
            </a:r>
            <a:r>
              <a:rPr lang="zh-CN" altLang="en-US" sz="2400" b="1" dirty="0" smtClean="0">
                <a:latin typeface="Microsoft YaHei" charset="-122"/>
                <a:ea typeface="Microsoft YaHei" charset="-122"/>
                <a:cs typeface="Microsoft YaHei" charset="-122"/>
              </a:rPr>
              <a:t>调制</a:t>
            </a:r>
            <a:endParaRPr lang="en-US" altLang="zh-CN" sz="24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21720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17189" y="2171923"/>
            <a:ext cx="10628259" cy="1200329"/>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数据</a:t>
            </a:r>
            <a:r>
              <a:rPr lang="zh-CN" altLang="en-US" sz="2400" dirty="0">
                <a:latin typeface="Microsoft YaHei" charset="-122"/>
                <a:ea typeface="Microsoft YaHei" charset="-122"/>
                <a:cs typeface="Microsoft YaHei" charset="-122"/>
              </a:rPr>
              <a:t>传输</a:t>
            </a:r>
            <a:r>
              <a:rPr lang="zh-CN" altLang="en-US" sz="2400" dirty="0" smtClean="0">
                <a:latin typeface="Microsoft YaHei" charset="-122"/>
                <a:ea typeface="Microsoft YaHei" charset="-122"/>
                <a:cs typeface="Microsoft YaHei" charset="-122"/>
              </a:rPr>
              <a:t>速率</a:t>
            </a:r>
            <a:r>
              <a:rPr lang="en-US" altLang="zh-CN" sz="2400" dirty="0" err="1" smtClean="0">
                <a:latin typeface="Microsoft YaHei" charset="-122"/>
                <a:ea typeface="Microsoft YaHei" charset="-122"/>
                <a:cs typeface="Microsoft YaHei" charset="-122"/>
              </a:rPr>
              <a:t>R</a:t>
            </a:r>
            <a:r>
              <a:rPr lang="en-US" altLang="zh-CN" sz="2400" baseline="-25000" dirty="0" err="1" smtClean="0">
                <a:latin typeface="Microsoft YaHei" charset="-122"/>
                <a:ea typeface="Microsoft YaHei" charset="-122"/>
                <a:cs typeface="Microsoft YaHei" charset="-122"/>
              </a:rPr>
              <a:t>b</a:t>
            </a:r>
            <a:r>
              <a:rPr lang="zh-CN" altLang="en-US" sz="2400" baseline="-25000" dirty="0" smtClean="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(bit/s) </a:t>
            </a:r>
            <a:r>
              <a:rPr lang="zh-CN" altLang="en-US" sz="2400" dirty="0">
                <a:latin typeface="Microsoft YaHei" charset="-122"/>
                <a:ea typeface="Microsoft YaHei" charset="-122"/>
                <a:cs typeface="Microsoft YaHei" charset="-122"/>
              </a:rPr>
              <a:t>与码元传输</a:t>
            </a:r>
            <a:r>
              <a:rPr lang="zh-CN" altLang="en-US" sz="2400" dirty="0" smtClean="0">
                <a:latin typeface="Microsoft YaHei" charset="-122"/>
                <a:ea typeface="Microsoft YaHei" charset="-122"/>
                <a:cs typeface="Microsoft YaHei" charset="-122"/>
              </a:rPr>
              <a:t>速率</a:t>
            </a:r>
            <a:r>
              <a:rPr lang="en-US" altLang="zh-CN" sz="2400" dirty="0" smtClean="0">
                <a:latin typeface="Microsoft YaHei" charset="-122"/>
                <a:ea typeface="Microsoft YaHei" charset="-122"/>
                <a:cs typeface="Microsoft YaHei" charset="-122"/>
              </a:rPr>
              <a:t>R</a:t>
            </a:r>
            <a:r>
              <a:rPr lang="en-US" altLang="zh-CN" sz="2400" baseline="-25000" dirty="0" smtClean="0">
                <a:latin typeface="Microsoft YaHei" charset="-122"/>
                <a:ea typeface="Microsoft YaHei" charset="-122"/>
                <a:cs typeface="Microsoft YaHei" charset="-122"/>
              </a:rPr>
              <a:t>B</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Baud) </a:t>
            </a:r>
            <a:r>
              <a:rPr lang="zh-CN" altLang="en-US" sz="2400" dirty="0">
                <a:latin typeface="Microsoft YaHei" charset="-122"/>
                <a:ea typeface="Microsoft YaHei" charset="-122"/>
                <a:cs typeface="Microsoft YaHei" charset="-122"/>
              </a:rPr>
              <a:t>以及进制数</a:t>
            </a:r>
            <a:r>
              <a:rPr lang="en-US" altLang="zh-CN" sz="2400" dirty="0">
                <a:latin typeface="Microsoft YaHei" charset="-122"/>
                <a:ea typeface="Microsoft YaHei" charset="-122"/>
                <a:cs typeface="Microsoft YaHei" charset="-122"/>
              </a:rPr>
              <a:t>M</a:t>
            </a:r>
            <a:r>
              <a:rPr lang="zh-CN" altLang="en-US" sz="2400" dirty="0">
                <a:latin typeface="Microsoft YaHei" charset="-122"/>
                <a:ea typeface="Microsoft YaHei" charset="-122"/>
                <a:cs typeface="Microsoft YaHei" charset="-122"/>
              </a:rPr>
              <a:t>之间的关系为 </a:t>
            </a:r>
          </a:p>
          <a:p>
            <a:pPr>
              <a:lnSpc>
                <a:spcPct val="150000"/>
              </a:lnSpc>
            </a:pPr>
            <a:endParaRPr lang="en-US" altLang="zh-CN" sz="2400" dirty="0">
              <a:latin typeface="Microsoft YaHei" charset="-122"/>
              <a:ea typeface="Microsoft YaHei" charset="-122"/>
              <a:cs typeface="Microsoft YaHei" charset="-122"/>
            </a:endParaRPr>
          </a:p>
        </p:txBody>
      </p:sp>
      <p:sp>
        <p:nvSpPr>
          <p:cNvPr id="19"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b="1" smtClean="0">
                <a:latin typeface="Microsoft YaHei" charset="-122"/>
                <a:ea typeface="Microsoft YaHei" charset="-122"/>
                <a:cs typeface="Microsoft YaHei" charset="-122"/>
              </a:rPr>
              <a:t>多</a:t>
            </a:r>
            <a:r>
              <a:rPr lang="zh-CN" altLang="en-US" sz="2400" b="1" dirty="0">
                <a:latin typeface="Microsoft YaHei" charset="-122"/>
                <a:ea typeface="Microsoft YaHei" charset="-122"/>
                <a:cs typeface="Microsoft YaHei" charset="-122"/>
              </a:rPr>
              <a:t>进制数字</a:t>
            </a:r>
            <a:r>
              <a:rPr lang="zh-CN" altLang="en-US" sz="2400" b="1" dirty="0" smtClean="0">
                <a:latin typeface="Microsoft YaHei" charset="-122"/>
                <a:ea typeface="Microsoft YaHei" charset="-122"/>
                <a:cs typeface="Microsoft YaHei" charset="-122"/>
              </a:rPr>
              <a:t>调制</a:t>
            </a:r>
            <a:endParaRPr lang="en-US" altLang="zh-CN" sz="2400" b="1" dirty="0">
              <a:latin typeface="Microsoft YaHei" charset="-122"/>
              <a:ea typeface="Microsoft YaHei" charset="-122"/>
              <a:cs typeface="Microsoft YaHei" charset="-122"/>
            </a:endParaRPr>
          </a:p>
        </p:txBody>
      </p:sp>
      <p:sp>
        <p:nvSpPr>
          <p:cNvPr id="9" name="文本框 8"/>
          <p:cNvSpPr txBox="1"/>
          <p:nvPr/>
        </p:nvSpPr>
        <p:spPr>
          <a:xfrm>
            <a:off x="4002961" y="3362061"/>
            <a:ext cx="4501662" cy="646331"/>
          </a:xfrm>
          <a:prstGeom prst="rect">
            <a:avLst/>
          </a:prstGeom>
          <a:noFill/>
        </p:spPr>
        <p:txBody>
          <a:bodyPr wrap="square" rtlCol="0">
            <a:spAutoFit/>
          </a:bodyPr>
          <a:lstStyle/>
          <a:p>
            <a:r>
              <a:rPr kumimoji="1" lang="en-US" altLang="zh-CN" sz="3600" dirty="0" err="1" smtClean="0">
                <a:latin typeface="Microsoft YaHei" charset="-122"/>
                <a:ea typeface="Microsoft YaHei" charset="-122"/>
                <a:cs typeface="Microsoft YaHei" charset="-122"/>
              </a:rPr>
              <a:t>R</a:t>
            </a:r>
            <a:r>
              <a:rPr kumimoji="1" lang="en-US" altLang="zh-CN" sz="3600" baseline="-25000" dirty="0" err="1" smtClean="0">
                <a:latin typeface="Microsoft YaHei" charset="-122"/>
                <a:ea typeface="Microsoft YaHei" charset="-122"/>
                <a:cs typeface="Microsoft YaHei" charset="-122"/>
              </a:rPr>
              <a:t>b</a:t>
            </a:r>
            <a:r>
              <a:rPr kumimoji="1" lang="en-US" altLang="zh-CN" sz="3600" dirty="0" smtClean="0">
                <a:latin typeface="Microsoft YaHei" charset="-122"/>
                <a:ea typeface="Microsoft YaHei" charset="-122"/>
                <a:cs typeface="Microsoft YaHei" charset="-122"/>
              </a:rPr>
              <a:t>=</a:t>
            </a:r>
            <a:r>
              <a:rPr kumimoji="1" lang="en-US" altLang="zh-CN" sz="3600" dirty="0" err="1" smtClean="0">
                <a:latin typeface="Microsoft YaHei" charset="-122"/>
                <a:ea typeface="Microsoft YaHei" charset="-122"/>
                <a:cs typeface="Microsoft YaHei" charset="-122"/>
              </a:rPr>
              <a:t>R</a:t>
            </a:r>
            <a:r>
              <a:rPr kumimoji="1" lang="en-US" altLang="zh-CN" sz="3600" baseline="-25000" dirty="0" err="1" smtClean="0">
                <a:latin typeface="Microsoft YaHei" charset="-122"/>
                <a:ea typeface="Microsoft YaHei" charset="-122"/>
                <a:cs typeface="Microsoft YaHei" charset="-122"/>
              </a:rPr>
              <a:t>B</a:t>
            </a:r>
            <a:r>
              <a:rPr kumimoji="1" lang="en-US" altLang="zh-CN" sz="3600" dirty="0" err="1" smtClean="0">
                <a:latin typeface="Microsoft YaHei" charset="-122"/>
                <a:ea typeface="Microsoft YaHei" charset="-122"/>
                <a:cs typeface="Microsoft YaHei" charset="-122"/>
              </a:rPr>
              <a:t>logM</a:t>
            </a:r>
            <a:endParaRPr kumimoji="1" lang="zh-CN" altLang="en-US" sz="3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93670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6001" y="950929"/>
            <a:ext cx="11424736" cy="581057"/>
          </a:xfrm>
          <a:prstGeom prst="rect">
            <a:avLst/>
          </a:prstGeom>
          <a:noFill/>
        </p:spPr>
        <p:txBody>
          <a:bodyPr wrap="square" rtlCol="0">
            <a:spAutoFit/>
          </a:bodyPr>
          <a:lstStyle/>
          <a:p>
            <a:pPr>
              <a:lnSpc>
                <a:spcPct val="150000"/>
              </a:lnSpc>
            </a:pPr>
            <a:r>
              <a:rPr lang="zh-CN" altLang="en-US" sz="2400" b="1" smtClean="0">
                <a:latin typeface="Microsoft YaHei" charset="-122"/>
                <a:ea typeface="Microsoft YaHei" charset="-122"/>
                <a:cs typeface="Microsoft YaHei" charset="-122"/>
              </a:rPr>
              <a:t>时分</a:t>
            </a:r>
            <a:r>
              <a:rPr lang="zh-CN" altLang="en-US" sz="2400" b="1" dirty="0" smtClean="0">
                <a:latin typeface="Microsoft YaHei" charset="-122"/>
                <a:ea typeface="Microsoft YaHei" charset="-122"/>
                <a:cs typeface="Microsoft YaHei" charset="-122"/>
              </a:rPr>
              <a:t>多路复用（</a:t>
            </a:r>
            <a:r>
              <a:rPr lang="en-US" altLang="zh-CN" sz="2400" b="1" dirty="0" smtClean="0">
                <a:latin typeface="Microsoft YaHei" charset="-122"/>
                <a:ea typeface="Microsoft YaHei" charset="-122"/>
                <a:cs typeface="Microsoft YaHei" charset="-122"/>
              </a:rPr>
              <a:t>TDM</a:t>
            </a:r>
            <a:r>
              <a:rPr lang="zh-CN" altLang="en-US" sz="2400" b="1" dirty="0" smtClean="0">
                <a:latin typeface="Microsoft YaHei" charset="-122"/>
                <a:ea typeface="Microsoft YaHei" charset="-122"/>
                <a:cs typeface="Microsoft YaHei" charset="-122"/>
              </a:rPr>
              <a:t>）</a:t>
            </a:r>
          </a:p>
        </p:txBody>
      </p:sp>
      <p:sp>
        <p:nvSpPr>
          <p:cNvPr id="2" name="矩形 1"/>
          <p:cNvSpPr/>
          <p:nvPr/>
        </p:nvSpPr>
        <p:spPr>
          <a:xfrm>
            <a:off x="286001" y="2435680"/>
            <a:ext cx="11424736" cy="3416320"/>
          </a:xfrm>
          <a:prstGeom prst="rect">
            <a:avLst/>
          </a:prstGeom>
        </p:spPr>
        <p:txBody>
          <a:bodyPr wrap="square">
            <a:spAutoFit/>
          </a:bodyPr>
          <a:lstStyle/>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lang="zh-CN" altLang="en-US" sz="2400" dirty="0">
                <a:solidFill>
                  <a:srgbClr val="FF0000"/>
                </a:solidFill>
                <a:latin typeface="Microsoft YaHei" charset="-122"/>
                <a:ea typeface="Microsoft YaHei" charset="-122"/>
                <a:cs typeface="Microsoft YaHei" charset="-122"/>
              </a:rPr>
              <a:t>同步</a:t>
            </a:r>
            <a:r>
              <a:rPr lang="zh-CN" altLang="en-US" sz="2400" dirty="0">
                <a:latin typeface="Microsoft YaHei" charset="-122"/>
                <a:ea typeface="Microsoft YaHei" charset="-122"/>
                <a:cs typeface="Microsoft YaHei" charset="-122"/>
              </a:rPr>
              <a:t>时分多路复用</a:t>
            </a:r>
            <a:r>
              <a:rPr lang="en-US" altLang="zh-CN" sz="2400" dirty="0">
                <a:latin typeface="Microsoft YaHei" charset="-122"/>
                <a:ea typeface="Microsoft YaHei" charset="-122"/>
                <a:cs typeface="Microsoft YaHei" charset="-122"/>
              </a:rPr>
              <a:t>(Synchronism Time-Division </a:t>
            </a:r>
            <a:r>
              <a:rPr lang="en-US" altLang="zh-CN" sz="2400" dirty="0" smtClean="0">
                <a:latin typeface="Microsoft YaHei" charset="-122"/>
                <a:ea typeface="Microsoft YaHei" charset="-122"/>
                <a:cs typeface="Microsoft YaHei" charset="-122"/>
              </a:rPr>
              <a:t>Multiplexing</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 </a:t>
            </a:r>
            <a:r>
              <a:rPr lang="en-US" altLang="zh-CN" sz="2400" dirty="0" smtClean="0">
                <a:solidFill>
                  <a:srgbClr val="FF0000"/>
                </a:solidFill>
                <a:latin typeface="Microsoft YaHei" charset="-122"/>
                <a:ea typeface="Microsoft YaHei" charset="-122"/>
                <a:cs typeface="Microsoft YaHei" charset="-122"/>
              </a:rPr>
              <a:t>STDM</a:t>
            </a:r>
            <a:r>
              <a:rPr lang="en-US" altLang="zh-CN" sz="2400" dirty="0">
                <a:latin typeface="Microsoft YaHei" charset="-122"/>
                <a:ea typeface="Microsoft YaHei" charset="-122"/>
                <a:cs typeface="Microsoft YaHei" charset="-122"/>
              </a:rPr>
              <a:t>)</a:t>
            </a:r>
          </a:p>
          <a:p>
            <a:pPr>
              <a:lnSpc>
                <a:spcPct val="150000"/>
              </a:lnSpc>
            </a:pPr>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      按照固定顺序把时隙分配给各路信号。</a:t>
            </a:r>
            <a:r>
              <a:rPr lang="en-US" altLang="zh-CN" sz="2400" dirty="0">
                <a:latin typeface="Microsoft YaHei" charset="-122"/>
                <a:ea typeface="Microsoft YaHei" charset="-122"/>
                <a:cs typeface="Microsoft YaHei" charset="-122"/>
              </a:rPr>
              <a:t>  </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异</a:t>
            </a:r>
            <a:r>
              <a:rPr lang="zh-CN" altLang="en-US" sz="2400" dirty="0" smtClean="0">
                <a:solidFill>
                  <a:srgbClr val="FF0000"/>
                </a:solidFill>
                <a:latin typeface="Microsoft YaHei" charset="-122"/>
                <a:ea typeface="Microsoft YaHei" charset="-122"/>
                <a:cs typeface="Microsoft YaHei" charset="-122"/>
                <a:sym typeface="+mn-ea"/>
              </a:rPr>
              <a:t>步</a:t>
            </a:r>
            <a:r>
              <a:rPr lang="zh-CN" altLang="en-US" sz="2400" dirty="0">
                <a:latin typeface="Microsoft YaHei" charset="-122"/>
                <a:ea typeface="Microsoft YaHei" charset="-122"/>
                <a:cs typeface="Microsoft YaHei" charset="-122"/>
                <a:sym typeface="+mn-ea"/>
              </a:rPr>
              <a:t>时分多路复用</a:t>
            </a:r>
            <a:r>
              <a:rPr lang="en-US" altLang="zh-CN" sz="2400" dirty="0">
                <a:latin typeface="Microsoft YaHei" charset="-122"/>
                <a:ea typeface="Microsoft YaHei" charset="-122"/>
                <a:cs typeface="Microsoft YaHei" charset="-122"/>
                <a:sym typeface="+mn-ea"/>
              </a:rPr>
              <a:t>(</a:t>
            </a:r>
            <a:r>
              <a:rPr lang="en-US" altLang="zh-CN" sz="2400" dirty="0" err="1">
                <a:latin typeface="Microsoft YaHei" charset="-122"/>
                <a:ea typeface="Microsoft YaHei" charset="-122"/>
                <a:cs typeface="Microsoft YaHei" charset="-122"/>
                <a:sym typeface="+mn-ea"/>
              </a:rPr>
              <a:t>Asynchronism</a:t>
            </a:r>
            <a:r>
              <a:rPr lang="en-US" altLang="zh-CN" sz="2400" dirty="0">
                <a:latin typeface="Microsoft YaHei" charset="-122"/>
                <a:ea typeface="Microsoft YaHei" charset="-122"/>
                <a:cs typeface="Microsoft YaHei" charset="-122"/>
                <a:sym typeface="+mn-ea"/>
              </a:rPr>
              <a:t> Time-Division </a:t>
            </a:r>
            <a:r>
              <a:rPr lang="en-US" altLang="zh-CN" sz="2400" dirty="0" smtClean="0">
                <a:latin typeface="Microsoft YaHei" charset="-122"/>
                <a:ea typeface="Microsoft YaHei" charset="-122"/>
                <a:cs typeface="Microsoft YaHei" charset="-122"/>
                <a:sym typeface="+mn-ea"/>
              </a:rPr>
              <a:t>Multiplexing</a:t>
            </a:r>
            <a:r>
              <a:rPr lang="zh-CN" altLang="en-US" sz="2400" dirty="0" smtClean="0">
                <a:latin typeface="Microsoft YaHei" charset="-122"/>
                <a:ea typeface="Microsoft YaHei" charset="-122"/>
                <a:cs typeface="Microsoft YaHei" charset="-122"/>
                <a:sym typeface="+mn-ea"/>
              </a:rPr>
              <a:t> </a:t>
            </a:r>
            <a:r>
              <a:rPr lang="en-US" altLang="zh-CN" sz="2400" dirty="0" smtClean="0">
                <a:latin typeface="Microsoft YaHei" charset="-122"/>
                <a:ea typeface="Microsoft YaHei" charset="-122"/>
                <a:cs typeface="Microsoft YaHei" charset="-122"/>
                <a:sym typeface="+mn-ea"/>
              </a:rPr>
              <a:t>,</a:t>
            </a:r>
            <a:r>
              <a:rPr lang="zh-CN" altLang="en-US" sz="2400" dirty="0" smtClean="0">
                <a:latin typeface="Microsoft YaHei" charset="-122"/>
                <a:ea typeface="Microsoft YaHei" charset="-122"/>
                <a:cs typeface="Microsoft YaHei" charset="-122"/>
                <a:sym typeface="+mn-ea"/>
              </a:rPr>
              <a:t> </a:t>
            </a:r>
            <a:r>
              <a:rPr lang="en-US" altLang="zh-CN" sz="2400" dirty="0" smtClean="0">
                <a:latin typeface="Microsoft YaHei" charset="-122"/>
                <a:ea typeface="Microsoft YaHei" charset="-122"/>
                <a:cs typeface="Microsoft YaHei" charset="-122"/>
                <a:sym typeface="+mn-ea"/>
              </a:rPr>
              <a:t>ATDM</a:t>
            </a:r>
            <a:r>
              <a:rPr lang="en-US" altLang="zh-CN" sz="2400" dirty="0">
                <a:latin typeface="Microsoft YaHei" charset="-122"/>
                <a:ea typeface="Microsoft YaHei" charset="-122"/>
                <a:cs typeface="Microsoft YaHei" charset="-122"/>
                <a:sym typeface="+mn-ea"/>
              </a:rPr>
              <a:t>)</a:t>
            </a:r>
          </a:p>
          <a:p>
            <a:pPr>
              <a:lnSpc>
                <a:spcPct val="150000"/>
              </a:lnSpc>
            </a:pPr>
            <a:r>
              <a:rPr lang="en-US" altLang="zh-CN" sz="2400" dirty="0">
                <a:latin typeface="Microsoft YaHei" charset="-122"/>
                <a:ea typeface="Microsoft YaHei" charset="-122"/>
                <a:cs typeface="Microsoft YaHei" charset="-122"/>
              </a:rPr>
              <a:t>     </a:t>
            </a:r>
            <a:r>
              <a:rPr lang="zh-CN" altLang="en-US" sz="2400" dirty="0" smtClean="0">
                <a:solidFill>
                  <a:srgbClr val="FF0000"/>
                </a:solidFill>
                <a:latin typeface="Microsoft YaHei" charset="-122"/>
                <a:ea typeface="Microsoft YaHei" charset="-122"/>
                <a:cs typeface="Microsoft YaHei" charset="-122"/>
              </a:rPr>
              <a:t>统计</a:t>
            </a:r>
            <a:r>
              <a:rPr lang="zh-CN" altLang="en-US" sz="2400" dirty="0">
                <a:latin typeface="Microsoft YaHei" charset="-122"/>
                <a:ea typeface="Microsoft YaHei" charset="-122"/>
                <a:cs typeface="Microsoft YaHei" charset="-122"/>
              </a:rPr>
              <a:t>时分多路复用</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Statistic Time-Division </a:t>
            </a:r>
            <a:r>
              <a:rPr lang="zh-CN" altLang="en-US" sz="2400" dirty="0" smtClean="0">
                <a:latin typeface="Microsoft YaHei" charset="-122"/>
                <a:ea typeface="Microsoft YaHei" charset="-122"/>
                <a:cs typeface="Microsoft YaHei" charset="-122"/>
              </a:rPr>
              <a:t>Multiplexing </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 </a:t>
            </a:r>
            <a:r>
              <a:rPr lang="en-US" altLang="zh-CN" sz="2400" dirty="0" smtClean="0">
                <a:solidFill>
                  <a:srgbClr val="FF0000"/>
                </a:solidFill>
                <a:latin typeface="Microsoft YaHei" charset="-122"/>
                <a:ea typeface="Microsoft YaHei" charset="-122"/>
                <a:cs typeface="Microsoft YaHei" charset="-122"/>
              </a:rPr>
              <a:t>STDM</a:t>
            </a:r>
            <a:r>
              <a:rPr lang="en-US" altLang="zh-CN"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        时隙和用户间没有固定的对应关系。</a:t>
            </a:r>
          </a:p>
          <a:p>
            <a:pPr>
              <a:lnSpc>
                <a:spcPct val="150000"/>
              </a:lnSpc>
            </a:pP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643377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2750450"/>
            <a:ext cx="1441110"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频带传输</a:t>
            </a:r>
            <a:endParaRPr kumimoji="1" lang="zh-CN" altLang="en-US" dirty="0">
              <a:latin typeface="Microsoft YaHei" charset="-122"/>
              <a:ea typeface="Microsoft YaHei" charset="-122"/>
              <a:cs typeface="Microsoft YaHei" charset="-122"/>
            </a:endParaRPr>
          </a:p>
        </p:txBody>
      </p:sp>
      <p:sp>
        <p:nvSpPr>
          <p:cNvPr id="6" name="左大括号 5"/>
          <p:cNvSpPr/>
          <p:nvPr/>
        </p:nvSpPr>
        <p:spPr>
          <a:xfrm>
            <a:off x="1037506" y="1530864"/>
            <a:ext cx="245863" cy="2493042"/>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9" name="文本框 8"/>
          <p:cNvSpPr txBox="1"/>
          <p:nvPr/>
        </p:nvSpPr>
        <p:spPr>
          <a:xfrm>
            <a:off x="1283369" y="1301410"/>
            <a:ext cx="4017724" cy="458908"/>
          </a:xfrm>
          <a:prstGeom prst="rect">
            <a:avLst/>
          </a:prstGeom>
          <a:noFill/>
        </p:spPr>
        <p:txBody>
          <a:bodyPr wrap="square" rtlCol="0">
            <a:spAutoFit/>
          </a:bodyPr>
          <a:lstStyle/>
          <a:p>
            <a:pPr>
              <a:lnSpc>
                <a:spcPct val="150000"/>
              </a:lnSpc>
            </a:pPr>
            <a:r>
              <a:rPr kumimoji="1" lang="zh-CN" altLang="en-US" dirty="0" smtClean="0">
                <a:latin typeface="Microsoft YaHei" charset="-122"/>
                <a:ea typeface="Microsoft YaHei" charset="-122"/>
                <a:cs typeface="Microsoft YaHei" charset="-122"/>
              </a:rPr>
              <a:t>频带传输基本</a:t>
            </a:r>
            <a:r>
              <a:rPr kumimoji="1" lang="zh-CN" altLang="en-US" dirty="0" smtClean="0">
                <a:latin typeface="Microsoft YaHei" charset="-122"/>
                <a:ea typeface="Microsoft YaHei" charset="-122"/>
                <a:cs typeface="Microsoft YaHei" charset="-122"/>
              </a:rPr>
              <a:t>概念</a:t>
            </a:r>
            <a:endParaRPr kumimoji="1" lang="en-US" altLang="zh-CN" dirty="0" smtClean="0">
              <a:latin typeface="Microsoft YaHei" charset="-122"/>
              <a:ea typeface="Microsoft YaHei" charset="-122"/>
              <a:cs typeface="Microsoft YaHei" charset="-122"/>
            </a:endParaRPr>
          </a:p>
        </p:txBody>
      </p:sp>
      <p:sp>
        <p:nvSpPr>
          <p:cNvPr id="2" name="矩形 1"/>
          <p:cNvSpPr/>
          <p:nvPr/>
        </p:nvSpPr>
        <p:spPr>
          <a:xfrm>
            <a:off x="1283369" y="3564998"/>
            <a:ext cx="2903620" cy="458908"/>
          </a:xfrm>
          <a:prstGeom prst="rect">
            <a:avLst/>
          </a:prstGeom>
        </p:spPr>
        <p:txBody>
          <a:bodyPr wrap="square">
            <a:spAutoFit/>
          </a:bodyPr>
          <a:lstStyle/>
          <a:p>
            <a:pPr>
              <a:lnSpc>
                <a:spcPct val="150000"/>
              </a:lnSpc>
            </a:pPr>
            <a:r>
              <a:rPr kumimoji="1" lang="zh-CN" altLang="en-US" dirty="0" smtClean="0">
                <a:solidFill>
                  <a:srgbClr val="FF0000"/>
                </a:solidFill>
                <a:latin typeface="Microsoft YaHei" charset="-122"/>
                <a:ea typeface="Microsoft YaHei" charset="-122"/>
                <a:cs typeface="Microsoft YaHei" charset="-122"/>
              </a:rPr>
              <a:t>频带</a:t>
            </a:r>
            <a:r>
              <a:rPr kumimoji="1" lang="zh-CN" altLang="en-US" dirty="0">
                <a:solidFill>
                  <a:srgbClr val="FF0000"/>
                </a:solidFill>
                <a:latin typeface="Microsoft YaHei" charset="-122"/>
                <a:ea typeface="Microsoft YaHei" charset="-122"/>
                <a:cs typeface="Microsoft YaHei" charset="-122"/>
              </a:rPr>
              <a:t>传输中三种调制方式</a:t>
            </a:r>
            <a:endParaRPr kumimoji="1" lang="zh-CN" altLang="en-US" dirty="0">
              <a:solidFill>
                <a:srgbClr val="FF0000"/>
              </a:solidFill>
              <a:latin typeface="Microsoft YaHei" charset="-122"/>
              <a:ea typeface="Microsoft YaHei" charset="-122"/>
              <a:cs typeface="Microsoft YaHei" charset="-122"/>
            </a:endParaRPr>
          </a:p>
        </p:txBody>
      </p:sp>
      <p:sp>
        <p:nvSpPr>
          <p:cNvPr id="7" name="TextBox 4"/>
          <p:cNvSpPr txBox="1"/>
          <p:nvPr/>
        </p:nvSpPr>
        <p:spPr>
          <a:xfrm>
            <a:off x="4323910" y="2362113"/>
            <a:ext cx="6638414" cy="499624"/>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一、二进制数字调制：数字通信系统频带传输的</a:t>
            </a:r>
            <a:r>
              <a:rPr lang="zh-CN" altLang="en-US" sz="2000" smtClean="0">
                <a:latin typeface="Microsoft YaHei" charset="-122"/>
                <a:ea typeface="Microsoft YaHei" charset="-122"/>
                <a:cs typeface="Microsoft YaHei" charset="-122"/>
              </a:rPr>
              <a:t>基本</a:t>
            </a:r>
            <a:r>
              <a:rPr lang="zh-CN" altLang="en-US" sz="2000" smtClean="0">
                <a:latin typeface="Microsoft YaHei" charset="-122"/>
                <a:ea typeface="Microsoft YaHei" charset="-122"/>
                <a:cs typeface="Microsoft YaHei" charset="-122"/>
              </a:rPr>
              <a:t>方式</a:t>
            </a:r>
            <a:endParaRPr lang="en-US" altLang="zh-CN" sz="2000" dirty="0" smtClean="0">
              <a:latin typeface="Microsoft YaHei" charset="-122"/>
              <a:ea typeface="Microsoft YaHei" charset="-122"/>
              <a:cs typeface="Microsoft YaHei" charset="-122"/>
            </a:endParaRPr>
          </a:p>
        </p:txBody>
      </p:sp>
      <p:sp>
        <p:nvSpPr>
          <p:cNvPr id="8" name="左大括号 7"/>
          <p:cNvSpPr/>
          <p:nvPr/>
        </p:nvSpPr>
        <p:spPr>
          <a:xfrm>
            <a:off x="3990638" y="2611925"/>
            <a:ext cx="245863" cy="2493042"/>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10" name="TextBox 4"/>
          <p:cNvSpPr txBox="1"/>
          <p:nvPr/>
        </p:nvSpPr>
        <p:spPr>
          <a:xfrm>
            <a:off x="4323910" y="3286620"/>
            <a:ext cx="6638414" cy="499624"/>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、多进制数字</a:t>
            </a:r>
            <a:r>
              <a:rPr lang="zh-CN" altLang="en-US" sz="2000" dirty="0" smtClean="0">
                <a:latin typeface="Microsoft YaHei" charset="-122"/>
                <a:ea typeface="Microsoft YaHei" charset="-122"/>
                <a:cs typeface="Microsoft YaHei" charset="-122"/>
              </a:rPr>
              <a:t>调制</a:t>
            </a:r>
            <a:endParaRPr lang="en-US" altLang="zh-CN" sz="2000" dirty="0" smtClean="0">
              <a:latin typeface="Microsoft YaHei" charset="-122"/>
              <a:ea typeface="Microsoft YaHei" charset="-122"/>
              <a:cs typeface="Microsoft YaHei" charset="-122"/>
            </a:endParaRPr>
          </a:p>
        </p:txBody>
      </p:sp>
      <p:sp>
        <p:nvSpPr>
          <p:cNvPr id="11" name="TextBox 4"/>
          <p:cNvSpPr txBox="1"/>
          <p:nvPr/>
        </p:nvSpPr>
        <p:spPr>
          <a:xfrm>
            <a:off x="4323910" y="4605343"/>
            <a:ext cx="6638414" cy="499624"/>
          </a:xfrm>
          <a:prstGeom prst="rect">
            <a:avLst/>
          </a:prstGeom>
          <a:noFill/>
          <a:ln>
            <a:solidFill>
              <a:schemeClr val="tx1"/>
            </a:solidFill>
          </a:ln>
        </p:spPr>
        <p:txBody>
          <a:bodyPr wrap="square" rtlCol="0">
            <a:spAutoFit/>
          </a:bodyPr>
          <a:lstStyle/>
          <a:p>
            <a:pPr>
              <a:lnSpc>
                <a:spcPct val="150000"/>
              </a:lnSpc>
            </a:pPr>
            <a:r>
              <a:rPr lang="zh-CN" altLang="en-US" sz="2000" smtClean="0">
                <a:solidFill>
                  <a:srgbClr val="FF0000"/>
                </a:solidFill>
                <a:latin typeface="Microsoft YaHei" charset="-122"/>
                <a:ea typeface="Microsoft YaHei" charset="-122"/>
                <a:cs typeface="Microsoft YaHei" charset="-122"/>
              </a:rPr>
              <a:t>三</a:t>
            </a:r>
            <a:r>
              <a:rPr lang="zh-CN" altLang="en-US" sz="2000" dirty="0" smtClean="0">
                <a:solidFill>
                  <a:srgbClr val="FF0000"/>
                </a:solidFill>
                <a:latin typeface="Microsoft YaHei" charset="-122"/>
                <a:ea typeface="Microsoft YaHei" charset="-122"/>
                <a:cs typeface="Microsoft YaHei" charset="-122"/>
              </a:rPr>
              <a:t>、正交幅值调制</a:t>
            </a:r>
            <a:endParaRPr lang="en-US" altLang="zh-CN" sz="2000" dirty="0" smtClean="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4921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57911" y="2251503"/>
            <a:ext cx="10002190" cy="1135054"/>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基本思想是：二维调制技术</a:t>
            </a:r>
            <a:r>
              <a:rPr lang="zh-CN" altLang="en-US" sz="2400" dirty="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对载波信号的</a:t>
            </a:r>
            <a:r>
              <a:rPr lang="zh-CN" altLang="en-US" sz="2400" dirty="0" smtClean="0">
                <a:solidFill>
                  <a:srgbClr val="FF0000"/>
                </a:solidFill>
                <a:latin typeface="Microsoft YaHei" charset="-122"/>
                <a:ea typeface="Microsoft YaHei" charset="-122"/>
                <a:cs typeface="Microsoft YaHei" charset="-122"/>
              </a:rPr>
              <a:t>幅值</a:t>
            </a:r>
            <a:r>
              <a:rPr lang="zh-CN" altLang="en-US" sz="2400" dirty="0" smtClean="0">
                <a:latin typeface="Microsoft YaHei" charset="-122"/>
                <a:ea typeface="Microsoft YaHei" charset="-122"/>
                <a:cs typeface="Microsoft YaHei" charset="-122"/>
              </a:rPr>
              <a:t>和</a:t>
            </a:r>
            <a:r>
              <a:rPr lang="zh-CN" altLang="en-US" sz="2400" dirty="0" smtClean="0">
                <a:solidFill>
                  <a:srgbClr val="FF0000"/>
                </a:solidFill>
                <a:latin typeface="Microsoft YaHei" charset="-122"/>
                <a:ea typeface="Microsoft YaHei" charset="-122"/>
                <a:cs typeface="Microsoft YaHei" charset="-122"/>
              </a:rPr>
              <a:t>相位</a:t>
            </a:r>
            <a:r>
              <a:rPr lang="zh-CN" altLang="en-US" sz="2400" dirty="0" smtClean="0">
                <a:latin typeface="Microsoft YaHei" charset="-122"/>
                <a:ea typeface="Microsoft YaHei" charset="-122"/>
                <a:cs typeface="Microsoft YaHei" charset="-122"/>
              </a:rPr>
              <a:t>同时进行调制的联合调制技术</a:t>
            </a:r>
            <a:r>
              <a:rPr lang="zh-CN" altLang="en-US" sz="2400" dirty="0" smtClean="0">
                <a:latin typeface="Microsoft YaHei" charset="-122"/>
                <a:ea typeface="Microsoft YaHei" charset="-122"/>
                <a:cs typeface="Microsoft YaHei" charset="-122"/>
              </a:rPr>
              <a:t>。</a:t>
            </a:r>
            <a:endParaRPr lang="zh-CN" altLang="en-US" sz="2400" dirty="0" smtClean="0">
              <a:latin typeface="Microsoft YaHei" charset="-122"/>
              <a:ea typeface="Microsoft YaHei" charset="-122"/>
              <a:cs typeface="Microsoft YaHei" charset="-122"/>
            </a:endParaRPr>
          </a:p>
        </p:txBody>
      </p:sp>
      <p:sp>
        <p:nvSpPr>
          <p:cNvPr id="6"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b="1" smtClean="0">
                <a:latin typeface="Microsoft YaHei" charset="-122"/>
                <a:ea typeface="Microsoft YaHei" charset="-122"/>
                <a:cs typeface="Microsoft YaHei" charset="-122"/>
              </a:rPr>
              <a:t>正交</a:t>
            </a:r>
            <a:r>
              <a:rPr lang="zh-CN" altLang="en-US" sz="2400" b="1" dirty="0">
                <a:latin typeface="Microsoft YaHei" charset="-122"/>
                <a:ea typeface="Microsoft YaHei" charset="-122"/>
                <a:cs typeface="Microsoft YaHei" charset="-122"/>
              </a:rPr>
              <a:t>幅值调制</a:t>
            </a:r>
            <a:r>
              <a:rPr lang="en-US" altLang="zh-CN" sz="2400" b="1" dirty="0" smtClean="0">
                <a:latin typeface="Microsoft YaHei" charset="-122"/>
                <a:ea typeface="Microsoft YaHei" charset="-122"/>
                <a:cs typeface="Microsoft YaHei" charset="-122"/>
              </a:rPr>
              <a:t>QAM</a:t>
            </a:r>
            <a:r>
              <a:rPr lang="zh-CN" altLang="en-US" sz="2400" b="1" dirty="0" smtClean="0">
                <a:latin typeface="Microsoft YaHei" charset="-122"/>
                <a:ea typeface="Microsoft YaHei" charset="-122"/>
                <a:cs typeface="Microsoft YaHei" charset="-122"/>
              </a:rPr>
              <a:t>（</a:t>
            </a:r>
            <a:r>
              <a:rPr lang="zh-CN" altLang="en-US" sz="2400" b="1" dirty="0">
                <a:solidFill>
                  <a:srgbClr val="FF0000"/>
                </a:solidFill>
                <a:latin typeface="Microsoft YaHei" charset="-122"/>
                <a:ea typeface="Microsoft YaHei" charset="-122"/>
                <a:cs typeface="Microsoft YaHei" charset="-122"/>
              </a:rPr>
              <a:t>幅值相位</a:t>
            </a:r>
            <a:r>
              <a:rPr lang="zh-CN" altLang="en-US" sz="2400" b="1" dirty="0">
                <a:latin typeface="Microsoft YaHei" charset="-122"/>
                <a:ea typeface="Microsoft YaHei" charset="-122"/>
                <a:cs typeface="Microsoft YaHei" charset="-122"/>
              </a:rPr>
              <a:t>联合键控（</a:t>
            </a:r>
            <a:r>
              <a:rPr lang="en-US" altLang="zh-CN" sz="2400" b="1" dirty="0">
                <a:latin typeface="Microsoft YaHei" charset="-122"/>
                <a:ea typeface="Microsoft YaHei" charset="-122"/>
                <a:cs typeface="Microsoft YaHei" charset="-122"/>
              </a:rPr>
              <a:t>APK</a:t>
            </a:r>
            <a:r>
              <a:rPr lang="zh-CN" altLang="en-US" sz="2400" b="1" dirty="0" smtClean="0">
                <a:latin typeface="Microsoft YaHei" charset="-122"/>
                <a:ea typeface="Microsoft YaHei" charset="-122"/>
                <a:cs typeface="Microsoft YaHei" charset="-122"/>
              </a:rPr>
              <a:t>））</a:t>
            </a:r>
            <a:endParaRPr lang="en-US" altLang="zh-CN" sz="24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431373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3360" y="3462546"/>
            <a:ext cx="1390902" cy="461665"/>
          </a:xfrm>
          <a:prstGeom prst="rect">
            <a:avLst/>
          </a:prstGeom>
          <a:noFill/>
        </p:spPr>
        <p:txBody>
          <a:bodyPr wrap="square" rtlCol="0">
            <a:spAutoFit/>
          </a:bodyPr>
          <a:lstStyle/>
          <a:p>
            <a:r>
              <a:rPr kumimoji="1" lang="zh-CN" altLang="en-US" sz="2400" smtClean="0">
                <a:latin typeface="Microsoft YaHei" charset="-122"/>
                <a:ea typeface="Microsoft YaHei" charset="-122"/>
                <a:cs typeface="Microsoft YaHei" charset="-122"/>
              </a:rPr>
              <a:t>物理层</a:t>
            </a:r>
            <a:endParaRPr kumimoji="1" lang="zh-CN" altLang="en-US" sz="2400">
              <a:latin typeface="Microsoft YaHei" charset="-122"/>
              <a:ea typeface="Microsoft YaHei" charset="-122"/>
              <a:cs typeface="Microsoft YaHei" charset="-122"/>
            </a:endParaRPr>
          </a:p>
        </p:txBody>
      </p:sp>
      <p:sp>
        <p:nvSpPr>
          <p:cNvPr id="3" name="左大括号 2"/>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4" name="文本框 23"/>
          <p:cNvSpPr txBox="1"/>
          <p:nvPr/>
        </p:nvSpPr>
        <p:spPr>
          <a:xfrm>
            <a:off x="5658291" y="2004877"/>
            <a:ext cx="4017724" cy="3416320"/>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数据通信基础</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物理</a:t>
            </a:r>
            <a:r>
              <a:rPr kumimoji="1" lang="zh-CN" altLang="en-US" sz="2400" dirty="0" smtClean="0">
                <a:latin typeface="Microsoft YaHei" charset="-122"/>
                <a:ea typeface="Microsoft YaHei" charset="-122"/>
                <a:cs typeface="Microsoft YaHei" charset="-122"/>
              </a:rPr>
              <a:t>介质</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信道与信道容量</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基带传输</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频带传输</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solidFill>
                  <a:srgbClr val="FF0000"/>
                </a:solidFill>
                <a:latin typeface="Microsoft YaHei" charset="-122"/>
                <a:ea typeface="Microsoft YaHei" charset="-122"/>
                <a:cs typeface="Microsoft YaHei" charset="-122"/>
              </a:rPr>
              <a:t>物理</a:t>
            </a:r>
            <a:r>
              <a:rPr kumimoji="1" lang="zh-CN" altLang="en-US" sz="2400" dirty="0">
                <a:solidFill>
                  <a:srgbClr val="FF0000"/>
                </a:solidFill>
                <a:latin typeface="Microsoft YaHei" charset="-122"/>
                <a:ea typeface="Microsoft YaHei" charset="-122"/>
                <a:cs typeface="Microsoft YaHei" charset="-122"/>
              </a:rPr>
              <a:t>层</a:t>
            </a:r>
            <a:r>
              <a:rPr kumimoji="1" lang="zh-CN" altLang="en-US" sz="2400" dirty="0" smtClean="0">
                <a:solidFill>
                  <a:srgbClr val="FF0000"/>
                </a:solidFill>
                <a:latin typeface="Microsoft YaHei" charset="-122"/>
                <a:ea typeface="Microsoft YaHei" charset="-122"/>
                <a:cs typeface="Microsoft YaHei" charset="-122"/>
              </a:rPr>
              <a:t>接口规程</a:t>
            </a:r>
            <a:endParaRPr kumimoji="1" lang="zh-CN" altLang="en-US" sz="2400" dirty="0">
              <a:solidFill>
                <a:srgbClr val="FF0000"/>
              </a:solidFill>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83195011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 y="2532104"/>
            <a:ext cx="1892968" cy="507831"/>
          </a:xfrm>
          <a:prstGeom prst="rect">
            <a:avLst/>
          </a:prstGeom>
          <a:noFill/>
        </p:spPr>
        <p:txBody>
          <a:bodyPr wrap="square" rtlCol="0">
            <a:spAutoFit/>
          </a:bodyPr>
          <a:lstStyle/>
          <a:p>
            <a:pPr>
              <a:lnSpc>
                <a:spcPct val="150000"/>
              </a:lnSpc>
            </a:pPr>
            <a:r>
              <a:rPr kumimoji="1" lang="zh-CN" altLang="en-US">
                <a:latin typeface="Microsoft YaHei" charset="-122"/>
                <a:ea typeface="Microsoft YaHei" charset="-122"/>
                <a:cs typeface="Microsoft YaHei" charset="-122"/>
              </a:rPr>
              <a:t>物理层接口规程</a:t>
            </a:r>
            <a:endParaRPr kumimoji="1" lang="zh-CN" altLang="en-US" dirty="0">
              <a:latin typeface="Microsoft YaHei" charset="-122"/>
              <a:ea typeface="Microsoft YaHei" charset="-122"/>
              <a:cs typeface="Microsoft YaHei" charset="-122"/>
            </a:endParaRPr>
          </a:p>
        </p:txBody>
      </p:sp>
      <p:sp>
        <p:nvSpPr>
          <p:cNvPr id="6" name="左大括号 5"/>
          <p:cNvSpPr/>
          <p:nvPr/>
        </p:nvSpPr>
        <p:spPr>
          <a:xfrm>
            <a:off x="1892969" y="1170520"/>
            <a:ext cx="352926"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9" name="文本框 8"/>
          <p:cNvSpPr txBox="1"/>
          <p:nvPr/>
        </p:nvSpPr>
        <p:spPr>
          <a:xfrm>
            <a:off x="2245895" y="934521"/>
            <a:ext cx="4017724" cy="3831818"/>
          </a:xfrm>
          <a:prstGeom prst="rect">
            <a:avLst/>
          </a:prstGeom>
          <a:noFill/>
        </p:spPr>
        <p:txBody>
          <a:bodyPr wrap="square" rtlCol="0">
            <a:spAutoFit/>
          </a:bodyPr>
          <a:lstStyle/>
          <a:p>
            <a:pPr>
              <a:lnSpc>
                <a:spcPct val="150000"/>
              </a:lnSpc>
            </a:pPr>
            <a:r>
              <a:rPr kumimoji="1" lang="zh-CN" altLang="en-US" dirty="0" smtClean="0">
                <a:latin typeface="Microsoft YaHei" charset="-122"/>
                <a:ea typeface="Microsoft YaHei" charset="-122"/>
                <a:cs typeface="Microsoft YaHei" charset="-122"/>
              </a:rPr>
              <a:t>物理层接口概述</a:t>
            </a:r>
            <a:endParaRPr kumimoji="1" lang="en-US" altLang="zh-CN" dirty="0" smtClean="0">
              <a:latin typeface="Microsoft YaHei" charset="-122"/>
              <a:ea typeface="Microsoft YaHei" charset="-122"/>
              <a:cs typeface="Microsoft YaHei" charset="-122"/>
            </a:endParaRPr>
          </a:p>
          <a:p>
            <a:pPr>
              <a:lnSpc>
                <a:spcPct val="150000"/>
              </a:lnSpc>
            </a:pPr>
            <a:endParaRPr kumimoji="1" lang="en-US" altLang="zh-CN" dirty="0">
              <a:solidFill>
                <a:srgbClr val="FF0000"/>
              </a:solidFill>
              <a:latin typeface="Microsoft YaHei" charset="-122"/>
              <a:ea typeface="Microsoft YaHei" charset="-122"/>
              <a:cs typeface="Microsoft YaHei" charset="-122"/>
            </a:endParaRPr>
          </a:p>
          <a:p>
            <a:pPr>
              <a:lnSpc>
                <a:spcPct val="150000"/>
              </a:lnSpc>
            </a:pPr>
            <a:endParaRPr kumimoji="1" lang="en-US" altLang="zh-CN" dirty="0" smtClean="0">
              <a:solidFill>
                <a:srgbClr val="FF0000"/>
              </a:solidFill>
              <a:latin typeface="Microsoft YaHei" charset="-122"/>
              <a:ea typeface="Microsoft YaHei" charset="-122"/>
              <a:cs typeface="Microsoft YaHei" charset="-122"/>
            </a:endParaRPr>
          </a:p>
          <a:p>
            <a:pPr>
              <a:lnSpc>
                <a:spcPct val="150000"/>
              </a:lnSpc>
            </a:pPr>
            <a:endParaRPr kumimoji="1" lang="en-US" altLang="zh-CN" dirty="0">
              <a:solidFill>
                <a:srgbClr val="FF0000"/>
              </a:solidFill>
              <a:latin typeface="Microsoft YaHei" charset="-122"/>
              <a:ea typeface="Microsoft YaHei" charset="-122"/>
              <a:cs typeface="Microsoft YaHei" charset="-122"/>
            </a:endParaRPr>
          </a:p>
          <a:p>
            <a:pPr>
              <a:lnSpc>
                <a:spcPct val="150000"/>
              </a:lnSpc>
            </a:pPr>
            <a:endParaRPr kumimoji="1" lang="en-US" altLang="zh-CN" dirty="0" smtClean="0">
              <a:latin typeface="Microsoft YaHei" charset="-122"/>
              <a:ea typeface="Microsoft YaHei" charset="-122"/>
              <a:cs typeface="Microsoft YaHei" charset="-122"/>
            </a:endParaRPr>
          </a:p>
          <a:p>
            <a:pPr>
              <a:lnSpc>
                <a:spcPct val="150000"/>
              </a:lnSpc>
            </a:pPr>
            <a:endParaRPr kumimoji="1" lang="en-US" altLang="zh-CN" dirty="0">
              <a:latin typeface="Microsoft YaHei" charset="-122"/>
              <a:ea typeface="Microsoft YaHei" charset="-122"/>
              <a:cs typeface="Microsoft YaHei" charset="-122"/>
            </a:endParaRPr>
          </a:p>
          <a:p>
            <a:pPr>
              <a:lnSpc>
                <a:spcPct val="150000"/>
              </a:lnSpc>
            </a:pPr>
            <a:endParaRPr kumimoji="1" lang="en-US" altLang="zh-CN" dirty="0" smtClean="0">
              <a:latin typeface="Microsoft YaHei" charset="-122"/>
              <a:ea typeface="Microsoft YaHei" charset="-122"/>
              <a:cs typeface="Microsoft YaHei" charset="-122"/>
            </a:endParaRPr>
          </a:p>
          <a:p>
            <a:pPr>
              <a:lnSpc>
                <a:spcPct val="150000"/>
              </a:lnSpc>
            </a:pPr>
            <a:endParaRPr kumimoji="1" lang="en-US" altLang="zh-CN" dirty="0">
              <a:latin typeface="Microsoft YaHei" charset="-122"/>
              <a:ea typeface="Microsoft YaHei" charset="-122"/>
              <a:cs typeface="Microsoft YaHei" charset="-122"/>
            </a:endParaRPr>
          </a:p>
          <a:p>
            <a:pPr>
              <a:lnSpc>
                <a:spcPct val="150000"/>
              </a:lnSpc>
            </a:pPr>
            <a:r>
              <a:rPr kumimoji="1" lang="zh-CN" altLang="en-US" dirty="0" smtClean="0">
                <a:latin typeface="Microsoft YaHei" charset="-122"/>
                <a:ea typeface="Microsoft YaHei" charset="-122"/>
                <a:cs typeface="Microsoft YaHei" charset="-122"/>
              </a:rPr>
              <a:t>物理层</a:t>
            </a:r>
            <a:r>
              <a:rPr kumimoji="1" lang="zh-CN" altLang="en-US" dirty="0" smtClean="0">
                <a:latin typeface="Microsoft YaHei" charset="-122"/>
                <a:ea typeface="Microsoft YaHei" charset="-122"/>
                <a:cs typeface="Microsoft YaHei" charset="-122"/>
              </a:rPr>
              <a:t>接口特性</a:t>
            </a:r>
            <a:endParaRPr kumimoji="1" lang="zh-CN" altLang="en-US" dirty="0">
              <a:latin typeface="Microsoft YaHei" charset="-122"/>
              <a:ea typeface="Microsoft YaHei" charset="-122"/>
              <a:cs typeface="Microsoft YaHei" charset="-122"/>
            </a:endParaRPr>
          </a:p>
        </p:txBody>
      </p:sp>
      <p:sp>
        <p:nvSpPr>
          <p:cNvPr id="7" name="TextBox 5"/>
          <p:cNvSpPr txBox="1"/>
          <p:nvPr/>
        </p:nvSpPr>
        <p:spPr>
          <a:xfrm>
            <a:off x="3982614" y="131447"/>
            <a:ext cx="8081050" cy="2400657"/>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物理层</a:t>
            </a:r>
            <a:r>
              <a:rPr lang="zh-CN" altLang="en-US" sz="2000" dirty="0">
                <a:latin typeface="Microsoft YaHei" charset="-122"/>
                <a:ea typeface="Microsoft YaHei" charset="-122"/>
                <a:cs typeface="Microsoft YaHei" charset="-122"/>
              </a:rPr>
              <a:t>主要</a:t>
            </a:r>
            <a:r>
              <a:rPr lang="zh-CN" altLang="en-US" sz="2000" dirty="0" smtClean="0">
                <a:latin typeface="Microsoft YaHei" charset="-122"/>
                <a:ea typeface="Microsoft YaHei" charset="-122"/>
                <a:cs typeface="Microsoft YaHei" charset="-122"/>
              </a:rPr>
              <a:t>任务</a:t>
            </a:r>
            <a:r>
              <a:rPr lang="en-US" altLang="zh-CN" sz="2000" dirty="0">
                <a:latin typeface="Microsoft YaHei" charset="-122"/>
                <a:ea typeface="Microsoft YaHei" charset="-122"/>
                <a:cs typeface="Microsoft YaHei" charset="-122"/>
              </a:rPr>
              <a:t/>
            </a:r>
            <a:br>
              <a:rPr lang="en-US" altLang="zh-CN" sz="2000" dirty="0">
                <a:latin typeface="Microsoft YaHei" charset="-122"/>
                <a:ea typeface="Microsoft YaHei" charset="-122"/>
                <a:cs typeface="Microsoft YaHei" charset="-122"/>
              </a:rPr>
            </a:br>
            <a:r>
              <a:rPr lang="zh-CN" altLang="en-US" sz="2000" dirty="0" smtClean="0">
                <a:latin typeface="Microsoft YaHei" charset="-122"/>
                <a:ea typeface="Microsoft YaHei" charset="-122"/>
                <a:cs typeface="Microsoft YaHei" charset="-122"/>
              </a:rPr>
              <a:t>在</a:t>
            </a:r>
            <a:r>
              <a:rPr lang="zh-CN" altLang="en-US" sz="2000" dirty="0">
                <a:latin typeface="Microsoft YaHei" charset="-122"/>
                <a:ea typeface="Microsoft YaHei" charset="-122"/>
                <a:cs typeface="Microsoft YaHei" charset="-122"/>
              </a:rPr>
              <a:t>传输介质上实现</a:t>
            </a:r>
            <a:r>
              <a:rPr lang="zh-CN" altLang="en-US" sz="2000" dirty="0">
                <a:solidFill>
                  <a:srgbClr val="FF0000"/>
                </a:solidFill>
                <a:latin typeface="Microsoft YaHei" charset="-122"/>
                <a:ea typeface="Microsoft YaHei" charset="-122"/>
                <a:cs typeface="Microsoft YaHei" charset="-122"/>
              </a:rPr>
              <a:t>无结构比特流</a:t>
            </a:r>
            <a:r>
              <a:rPr lang="zh-CN" altLang="en-US" sz="2000" dirty="0">
                <a:latin typeface="Microsoft YaHei" charset="-122"/>
                <a:ea typeface="Microsoft YaHei" charset="-122"/>
                <a:cs typeface="Microsoft YaHei" charset="-122"/>
              </a:rPr>
              <a:t>的传输</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规定</a:t>
            </a:r>
            <a:r>
              <a:rPr lang="zh-CN" altLang="en-US" sz="2000" dirty="0">
                <a:latin typeface="Microsoft YaHei" charset="-122"/>
                <a:ea typeface="Microsoft YaHei" charset="-122"/>
                <a:cs typeface="Microsoft YaHei" charset="-122"/>
              </a:rPr>
              <a:t>数据终端设备</a:t>
            </a:r>
            <a:r>
              <a:rPr lang="en-US" altLang="zh-CN" sz="2000" dirty="0">
                <a:latin typeface="Microsoft YaHei" charset="-122"/>
                <a:ea typeface="Microsoft YaHei" charset="-122"/>
                <a:cs typeface="Microsoft YaHei" charset="-122"/>
              </a:rPr>
              <a:t>(</a:t>
            </a:r>
            <a:r>
              <a:rPr lang="en-US" altLang="zh-CN" sz="2000" dirty="0">
                <a:solidFill>
                  <a:srgbClr val="FF0000"/>
                </a:solidFill>
                <a:latin typeface="Microsoft YaHei" charset="-122"/>
                <a:ea typeface="Microsoft YaHei" charset="-122"/>
                <a:cs typeface="Microsoft YaHei" charset="-122"/>
              </a:rPr>
              <a:t>DTE</a:t>
            </a:r>
            <a:r>
              <a:rPr lang="en-US" altLang="zh-CN" sz="2000" dirty="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和数据通信设备</a:t>
            </a:r>
            <a:r>
              <a:rPr lang="en-US" altLang="zh-CN" sz="2000" dirty="0">
                <a:latin typeface="Microsoft YaHei" charset="-122"/>
                <a:ea typeface="Microsoft YaHei" charset="-122"/>
                <a:cs typeface="Microsoft YaHei" charset="-122"/>
              </a:rPr>
              <a:t>(</a:t>
            </a:r>
            <a:r>
              <a:rPr lang="en-US" altLang="zh-CN" sz="2000" dirty="0">
                <a:solidFill>
                  <a:srgbClr val="FF0000"/>
                </a:solidFill>
                <a:latin typeface="Microsoft YaHei" charset="-122"/>
                <a:ea typeface="Microsoft YaHei" charset="-122"/>
                <a:cs typeface="Microsoft YaHei" charset="-122"/>
              </a:rPr>
              <a:t>DCE</a:t>
            </a:r>
            <a:r>
              <a:rPr lang="en-US" altLang="zh-CN" sz="2000" dirty="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之间接口的相关特性</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DTE </a:t>
            </a:r>
            <a:r>
              <a:rPr lang="zh-CN" altLang="en-US" sz="2000" dirty="0" smtClean="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Data </a:t>
            </a:r>
            <a:r>
              <a:rPr lang="en-US" altLang="zh-CN" sz="2000" dirty="0">
                <a:latin typeface="Microsoft YaHei" charset="-122"/>
                <a:ea typeface="Microsoft YaHei" charset="-122"/>
                <a:cs typeface="Microsoft YaHei" charset="-122"/>
              </a:rPr>
              <a:t>Terminal Equipment</a:t>
            </a:r>
            <a:r>
              <a:rPr lang="zh-CN" altLang="en-US" sz="2000" dirty="0" smtClean="0">
                <a:latin typeface="Microsoft YaHei" charset="-122"/>
                <a:ea typeface="Microsoft YaHei" charset="-122"/>
                <a:cs typeface="Microsoft YaHei" charset="-122"/>
              </a:rPr>
              <a:t> </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DCE</a:t>
            </a:r>
            <a:r>
              <a:rPr lang="zh-CN" altLang="en-US" sz="2000" dirty="0" smtClean="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 Data Communication Equipment</a:t>
            </a:r>
            <a:endParaRPr lang="zh-CN" altLang="en-US" sz="2000" dirty="0">
              <a:latin typeface="Microsoft YaHei" charset="-122"/>
              <a:ea typeface="Microsoft YaHei" charset="-122"/>
              <a:cs typeface="Microsoft YaHei" charset="-122"/>
            </a:endParaRPr>
          </a:p>
        </p:txBody>
      </p:sp>
      <p:sp>
        <p:nvSpPr>
          <p:cNvPr id="8" name="文本框 7"/>
          <p:cNvSpPr txBox="1"/>
          <p:nvPr/>
        </p:nvSpPr>
        <p:spPr>
          <a:xfrm>
            <a:off x="3982614" y="2850430"/>
            <a:ext cx="8081050" cy="3785652"/>
          </a:xfrm>
          <a:prstGeom prst="rect">
            <a:avLst/>
          </a:prstGeom>
          <a:noFill/>
          <a:ln>
            <a:solidFill>
              <a:schemeClr val="tx1"/>
            </a:solidFill>
          </a:ln>
        </p:spPr>
        <p:txBody>
          <a:bodyPr wrap="square" rtlCol="0">
            <a:spAutoFit/>
          </a:bodyPr>
          <a:lstStyle/>
          <a:p>
            <a:pPr>
              <a:lnSpc>
                <a:spcPct val="150000"/>
              </a:lnSpc>
            </a:pPr>
            <a:r>
              <a:rPr lang="en-US" altLang="zh-CN" sz="2000" dirty="0">
                <a:solidFill>
                  <a:srgbClr val="C00000"/>
                </a:solidFill>
                <a:latin typeface="Microsoft YaHei" charset="-122"/>
                <a:ea typeface="Microsoft YaHei" charset="-122"/>
                <a:cs typeface="Microsoft YaHei" charset="-122"/>
              </a:rPr>
              <a:t>1</a:t>
            </a:r>
            <a:r>
              <a:rPr lang="zh-CN" altLang="en-US" sz="2000" dirty="0">
                <a:solidFill>
                  <a:srgbClr val="C00000"/>
                </a:solidFill>
                <a:latin typeface="Microsoft YaHei" charset="-122"/>
                <a:ea typeface="Microsoft YaHei" charset="-122"/>
                <a:cs typeface="Microsoft YaHei" charset="-122"/>
              </a:rPr>
              <a:t>、机械特性：</a:t>
            </a:r>
            <a:r>
              <a:rPr lang="zh-CN" altLang="en-US" sz="2000" dirty="0">
                <a:latin typeface="Microsoft YaHei" charset="-122"/>
                <a:ea typeface="Microsoft YaHei" charset="-122"/>
                <a:cs typeface="Microsoft YaHei" charset="-122"/>
              </a:rPr>
              <a:t>指明通信实体间硬件连接口的机械特点。</a:t>
            </a:r>
          </a:p>
          <a:p>
            <a:pPr>
              <a:lnSpc>
                <a:spcPct val="150000"/>
              </a:lnSpc>
            </a:pPr>
            <a:r>
              <a:rPr lang="zh-CN" altLang="en-US" sz="2000" dirty="0">
                <a:latin typeface="Microsoft YaHei" charset="-122"/>
                <a:ea typeface="Microsoft YaHei" charset="-122"/>
                <a:cs typeface="Microsoft YaHei" charset="-122"/>
              </a:rPr>
              <a:t>      例如：常用的电源插头的尺寸。</a:t>
            </a:r>
            <a:endParaRPr lang="en-US" altLang="zh-CN" sz="2000" dirty="0">
              <a:latin typeface="Microsoft YaHei" charset="-122"/>
              <a:ea typeface="Microsoft YaHei" charset="-122"/>
              <a:cs typeface="Microsoft YaHei" charset="-122"/>
            </a:endParaRPr>
          </a:p>
          <a:p>
            <a:pPr>
              <a:lnSpc>
                <a:spcPct val="150000"/>
              </a:lnSpc>
            </a:pPr>
            <a:r>
              <a:rPr lang="en-US" altLang="zh-CN" sz="2000" dirty="0">
                <a:solidFill>
                  <a:srgbClr val="C00000"/>
                </a:solidFill>
                <a:latin typeface="Microsoft YaHei" charset="-122"/>
                <a:ea typeface="Microsoft YaHei" charset="-122"/>
                <a:cs typeface="Microsoft YaHei" charset="-122"/>
              </a:rPr>
              <a:t>2</a:t>
            </a:r>
            <a:r>
              <a:rPr lang="zh-CN" altLang="en-US" sz="2000" dirty="0">
                <a:solidFill>
                  <a:srgbClr val="C00000"/>
                </a:solidFill>
                <a:latin typeface="Microsoft YaHei" charset="-122"/>
                <a:ea typeface="Microsoft YaHei" charset="-122"/>
                <a:cs typeface="Microsoft YaHei" charset="-122"/>
              </a:rPr>
              <a:t>、电气特性：</a:t>
            </a:r>
            <a:r>
              <a:rPr lang="zh-CN" altLang="en-US" sz="2000" dirty="0">
                <a:latin typeface="Microsoft YaHei" charset="-122"/>
                <a:ea typeface="Microsoft YaHei" charset="-122"/>
                <a:cs typeface="Microsoft YaHei" charset="-122"/>
              </a:rPr>
              <a:t>规定了物理连接上，导线的电气连接及有关电路特性。</a:t>
            </a:r>
          </a:p>
          <a:p>
            <a:pPr>
              <a:lnSpc>
                <a:spcPct val="150000"/>
              </a:lnSpc>
            </a:pPr>
            <a:r>
              <a:rPr lang="zh-CN" altLang="en-US" sz="2000" dirty="0">
                <a:latin typeface="Microsoft YaHei" charset="-122"/>
                <a:ea typeface="Microsoft YaHei" charset="-122"/>
                <a:cs typeface="Microsoft YaHei" charset="-122"/>
              </a:rPr>
              <a:t>      例如：信号的电平。</a:t>
            </a:r>
          </a:p>
          <a:p>
            <a:pPr>
              <a:lnSpc>
                <a:spcPct val="150000"/>
              </a:lnSpc>
            </a:pPr>
            <a:r>
              <a:rPr lang="en-US" altLang="zh-CN" sz="2000" dirty="0" smtClean="0">
                <a:solidFill>
                  <a:srgbClr val="C00000"/>
                </a:solidFill>
                <a:latin typeface="Microsoft YaHei" charset="-122"/>
                <a:ea typeface="Microsoft YaHei" charset="-122"/>
                <a:cs typeface="Microsoft YaHei" charset="-122"/>
              </a:rPr>
              <a:t>3</a:t>
            </a:r>
            <a:r>
              <a:rPr lang="zh-CN" altLang="en-US" sz="2000" dirty="0">
                <a:solidFill>
                  <a:srgbClr val="C00000"/>
                </a:solidFill>
                <a:latin typeface="Microsoft YaHei" charset="-122"/>
                <a:ea typeface="Microsoft YaHei" charset="-122"/>
                <a:cs typeface="Microsoft YaHei" charset="-122"/>
              </a:rPr>
              <a:t>、功能特性：</a:t>
            </a:r>
            <a:r>
              <a:rPr lang="zh-CN" altLang="en-US" sz="2000" dirty="0">
                <a:latin typeface="Microsoft YaHei" charset="-122"/>
                <a:ea typeface="Microsoft YaHei" charset="-122"/>
                <a:cs typeface="Microsoft YaHei" charset="-122"/>
              </a:rPr>
              <a:t>指明物理接口各条</a:t>
            </a:r>
            <a:r>
              <a:rPr lang="zh-CN" altLang="en-US" sz="2000" dirty="0">
                <a:solidFill>
                  <a:srgbClr val="C00000"/>
                </a:solidFill>
                <a:latin typeface="Microsoft YaHei" charset="-122"/>
                <a:ea typeface="Microsoft YaHei" charset="-122"/>
                <a:cs typeface="Microsoft YaHei" charset="-122"/>
              </a:rPr>
              <a:t>信号线</a:t>
            </a:r>
            <a:r>
              <a:rPr lang="zh-CN" altLang="en-US" sz="2000" dirty="0">
                <a:latin typeface="Microsoft YaHei" charset="-122"/>
                <a:ea typeface="Microsoft YaHei" charset="-122"/>
                <a:cs typeface="Microsoft YaHei" charset="-122"/>
              </a:rPr>
              <a:t>的用途等</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      例如</a:t>
            </a:r>
            <a:r>
              <a:rPr lang="zh-CN" altLang="en-US" sz="2000" dirty="0">
                <a:latin typeface="Microsoft YaHei" charset="-122"/>
                <a:ea typeface="Microsoft YaHei" charset="-122"/>
                <a:cs typeface="Microsoft YaHei" charset="-122"/>
              </a:rPr>
              <a:t>：数据信号线、控制信号线</a:t>
            </a:r>
          </a:p>
          <a:p>
            <a:pPr>
              <a:lnSpc>
                <a:spcPct val="150000"/>
              </a:lnSpc>
            </a:pPr>
            <a:r>
              <a:rPr lang="en-US" altLang="zh-CN" sz="2000" dirty="0" smtClean="0">
                <a:solidFill>
                  <a:srgbClr val="C00000"/>
                </a:solidFill>
                <a:latin typeface="Microsoft YaHei" charset="-122"/>
                <a:ea typeface="Microsoft YaHei" charset="-122"/>
                <a:cs typeface="Microsoft YaHei" charset="-122"/>
              </a:rPr>
              <a:t>4</a:t>
            </a:r>
            <a:r>
              <a:rPr lang="zh-CN" altLang="en-US" sz="2000" dirty="0">
                <a:solidFill>
                  <a:srgbClr val="C00000"/>
                </a:solidFill>
                <a:latin typeface="Microsoft YaHei" charset="-122"/>
                <a:ea typeface="Microsoft YaHei" charset="-122"/>
                <a:cs typeface="Microsoft YaHei" charset="-122"/>
              </a:rPr>
              <a:t>、规程特性：</a:t>
            </a:r>
            <a:r>
              <a:rPr lang="zh-CN" altLang="en-US" sz="2000" dirty="0">
                <a:latin typeface="Microsoft YaHei" charset="-122"/>
                <a:ea typeface="Microsoft YaHei" charset="-122"/>
                <a:cs typeface="Microsoft YaHei" charset="-122"/>
              </a:rPr>
              <a:t>通信协议，指明利用接口传输比特流的</a:t>
            </a:r>
            <a:r>
              <a:rPr lang="zh-CN" altLang="en-US" sz="2000" dirty="0">
                <a:solidFill>
                  <a:srgbClr val="C00000"/>
                </a:solidFill>
                <a:latin typeface="Microsoft YaHei" charset="-122"/>
                <a:ea typeface="Microsoft YaHei" charset="-122"/>
                <a:cs typeface="Microsoft YaHei" charset="-122"/>
              </a:rPr>
              <a:t>全过程</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      例如：事件执行顺序。</a:t>
            </a:r>
            <a:endParaRPr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5192592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065655" y="3183877"/>
            <a:ext cx="2420620" cy="581057"/>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计算机网络原理</a:t>
            </a:r>
          </a:p>
        </p:txBody>
      </p:sp>
      <p:sp>
        <p:nvSpPr>
          <p:cNvPr id="7" name="文本框 6"/>
          <p:cNvSpPr txBox="1"/>
          <p:nvPr/>
        </p:nvSpPr>
        <p:spPr>
          <a:xfrm>
            <a:off x="5073014" y="1244883"/>
            <a:ext cx="4771073" cy="4524315"/>
          </a:xfrm>
          <a:prstGeom prst="rect">
            <a:avLst/>
          </a:prstGeom>
          <a:noFill/>
        </p:spPr>
        <p:txBody>
          <a:bodyPr wrap="square" rtlCol="0">
            <a:spAutoFit/>
          </a:bodyPr>
          <a:lstStyle/>
          <a:p>
            <a:pPr>
              <a:lnSpc>
                <a:spcPct val="150000"/>
              </a:lnSpc>
            </a:pPr>
            <a:r>
              <a:rPr lang="zh-CN" altLang="en-US" sz="2400" dirty="0">
                <a:solidFill>
                  <a:schemeClr val="tx1"/>
                </a:solidFill>
                <a:latin typeface="Microsoft YaHei" charset="-122"/>
                <a:ea typeface="Microsoft YaHei" charset="-122"/>
                <a:cs typeface="Microsoft YaHei" charset="-122"/>
              </a:rPr>
              <a:t>第一章 计算机网络</a:t>
            </a:r>
            <a:r>
              <a:rPr lang="zh-CN" altLang="en-US" sz="2400" dirty="0" smtClean="0">
                <a:solidFill>
                  <a:schemeClr val="tx1"/>
                </a:solidFill>
                <a:latin typeface="Microsoft YaHei" charset="-122"/>
                <a:ea typeface="Microsoft YaHei" charset="-122"/>
                <a:cs typeface="Microsoft YaHei" charset="-122"/>
              </a:rPr>
              <a:t>概述</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第二章 网络</a:t>
            </a:r>
            <a:r>
              <a:rPr lang="zh-CN" altLang="en-US" sz="2400" dirty="0" smtClean="0">
                <a:latin typeface="Microsoft YaHei" charset="-122"/>
                <a:ea typeface="Microsoft YaHei" charset="-122"/>
                <a:cs typeface="Microsoft YaHei" charset="-122"/>
              </a:rPr>
              <a:t>应用</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第三</a:t>
            </a:r>
            <a:r>
              <a:rPr lang="zh-CN" altLang="en-US" sz="2400" dirty="0" smtClean="0">
                <a:latin typeface="Microsoft YaHei" charset="-122"/>
                <a:ea typeface="Microsoft YaHei" charset="-122"/>
                <a:cs typeface="Microsoft YaHei" charset="-122"/>
              </a:rPr>
              <a:t>章 传输层</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第四章 网络</a:t>
            </a:r>
            <a:r>
              <a:rPr lang="zh-CN" altLang="en-US" sz="2400" dirty="0" smtClean="0">
                <a:latin typeface="Microsoft YaHei" charset="-122"/>
                <a:ea typeface="Microsoft YaHei" charset="-122"/>
                <a:cs typeface="Microsoft YaHei" charset="-122"/>
              </a:rPr>
              <a:t>层</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第五章 数据链路层与</a:t>
            </a:r>
            <a:r>
              <a:rPr lang="zh-CN" altLang="en-US" sz="2400" dirty="0" smtClean="0">
                <a:latin typeface="Microsoft YaHei" charset="-122"/>
                <a:ea typeface="Microsoft YaHei" charset="-122"/>
                <a:cs typeface="Microsoft YaHei" charset="-122"/>
              </a:rPr>
              <a:t>局域网</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第六章 </a:t>
            </a:r>
            <a:r>
              <a:rPr lang="zh-CN" altLang="en-US" sz="2400" dirty="0" smtClean="0">
                <a:latin typeface="Microsoft YaHei" charset="-122"/>
                <a:ea typeface="Microsoft YaHei" charset="-122"/>
                <a:cs typeface="Microsoft YaHei" charset="-122"/>
              </a:rPr>
              <a:t>物理层</a:t>
            </a:r>
            <a:endParaRPr lang="zh-CN" altLang="en-US" sz="2400" dirty="0">
              <a:latin typeface="Microsoft YaHei" charset="-122"/>
              <a:ea typeface="Microsoft YaHei" charset="-122"/>
              <a:cs typeface="Microsoft YaHei" charset="-122"/>
            </a:endParaRPr>
          </a:p>
          <a:p>
            <a:pPr>
              <a:lnSpc>
                <a:spcPct val="150000"/>
              </a:lnSpc>
            </a:pPr>
            <a:r>
              <a:rPr lang="zh-CN" altLang="en-US" sz="2400" dirty="0">
                <a:solidFill>
                  <a:srgbClr val="FF0000"/>
                </a:solidFill>
                <a:latin typeface="Microsoft YaHei" charset="-122"/>
                <a:ea typeface="Microsoft YaHei" charset="-122"/>
                <a:cs typeface="Microsoft YaHei" charset="-122"/>
              </a:rPr>
              <a:t>第七章 无线与移动</a:t>
            </a:r>
            <a:r>
              <a:rPr lang="zh-CN" altLang="en-US" sz="2400" dirty="0" smtClean="0">
                <a:solidFill>
                  <a:srgbClr val="FF0000"/>
                </a:solidFill>
                <a:latin typeface="Microsoft YaHei" charset="-122"/>
                <a:ea typeface="Microsoft YaHei" charset="-122"/>
                <a:cs typeface="Microsoft YaHei" charset="-122"/>
              </a:rPr>
              <a:t>网络</a:t>
            </a:r>
            <a:endParaRPr lang="zh-CN" altLang="en-US" sz="2400" dirty="0">
              <a:solidFill>
                <a:srgbClr val="FF0000"/>
              </a:solidFill>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第八章 网络安全基础</a:t>
            </a:r>
          </a:p>
        </p:txBody>
      </p:sp>
      <p:sp>
        <p:nvSpPr>
          <p:cNvPr id="2" name="左大括号 1"/>
          <p:cNvSpPr/>
          <p:nvPr/>
        </p:nvSpPr>
        <p:spPr>
          <a:xfrm>
            <a:off x="4486275" y="1363599"/>
            <a:ext cx="429576" cy="42868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40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51084794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2121408" y="3462546"/>
            <a:ext cx="2478207"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无线与移动网络</a:t>
            </a:r>
          </a:p>
        </p:txBody>
      </p:sp>
      <p:sp>
        <p:nvSpPr>
          <p:cNvPr id="28" name="左大括号 27"/>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9" name="文本框 28"/>
          <p:cNvSpPr txBox="1"/>
          <p:nvPr/>
        </p:nvSpPr>
        <p:spPr>
          <a:xfrm>
            <a:off x="5658291" y="2004877"/>
            <a:ext cx="4017724" cy="3416320"/>
          </a:xfrm>
          <a:prstGeom prst="rect">
            <a:avLst/>
          </a:prstGeom>
          <a:noFill/>
        </p:spPr>
        <p:txBody>
          <a:bodyPr wrap="square" rtlCol="0">
            <a:spAutoFit/>
          </a:bodyPr>
          <a:lstStyle/>
          <a:p>
            <a:pPr>
              <a:lnSpc>
                <a:spcPct val="150000"/>
              </a:lnSpc>
            </a:pPr>
            <a:r>
              <a:rPr kumimoji="1" lang="zh-CN" altLang="en-US" sz="2400" dirty="0">
                <a:solidFill>
                  <a:srgbClr val="FF0000"/>
                </a:solidFill>
                <a:latin typeface="Microsoft YaHei" charset="-122"/>
                <a:ea typeface="Microsoft YaHei" charset="-122"/>
                <a:cs typeface="Microsoft YaHei" charset="-122"/>
              </a:rPr>
              <a:t>无线</a:t>
            </a:r>
            <a:r>
              <a:rPr kumimoji="1" lang="zh-CN" altLang="en-US" sz="2400" dirty="0" smtClean="0">
                <a:solidFill>
                  <a:srgbClr val="FF0000"/>
                </a:solidFill>
                <a:latin typeface="Microsoft YaHei" charset="-122"/>
                <a:ea typeface="Microsoft YaHei" charset="-122"/>
                <a:cs typeface="Microsoft YaHei" charset="-122"/>
              </a:rPr>
              <a:t>网络</a:t>
            </a:r>
            <a:endParaRPr kumimoji="1" lang="en-US" altLang="zh-CN" sz="2400" dirty="0" smtClean="0">
              <a:solidFill>
                <a:srgbClr val="FF0000"/>
              </a:solidFill>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移动网络</a:t>
            </a:r>
          </a:p>
          <a:p>
            <a:pPr>
              <a:lnSpc>
                <a:spcPct val="150000"/>
              </a:lnSpc>
            </a:pPr>
            <a:r>
              <a:rPr kumimoji="1" lang="zh-CN" altLang="en-US" sz="2400" dirty="0">
                <a:latin typeface="Microsoft YaHei" charset="-122"/>
                <a:ea typeface="Microsoft YaHei" charset="-122"/>
                <a:cs typeface="Microsoft YaHei" charset="-122"/>
              </a:rPr>
              <a:t>无线</a:t>
            </a:r>
            <a:r>
              <a:rPr kumimoji="1" lang="zh-CN" altLang="en-US" sz="2400" dirty="0" smtClean="0">
                <a:latin typeface="Microsoft YaHei" charset="-122"/>
                <a:ea typeface="Microsoft YaHei" charset="-122"/>
                <a:cs typeface="Microsoft YaHei" charset="-122"/>
              </a:rPr>
              <a:t>局域网 </a:t>
            </a:r>
            <a:r>
              <a:rPr kumimoji="1" lang="en-US" altLang="zh-CN" sz="2400" dirty="0" smtClean="0">
                <a:latin typeface="Microsoft YaHei" charset="-122"/>
                <a:ea typeface="Microsoft YaHei" charset="-122"/>
                <a:cs typeface="Microsoft YaHei" charset="-122"/>
              </a:rPr>
              <a:t>IEEE </a:t>
            </a:r>
            <a:r>
              <a:rPr kumimoji="1" lang="en-US" altLang="zh-CN" sz="2400" dirty="0">
                <a:latin typeface="Microsoft YaHei" charset="-122"/>
                <a:ea typeface="Microsoft YaHei" charset="-122"/>
                <a:cs typeface="Microsoft YaHei" charset="-122"/>
              </a:rPr>
              <a:t>802.11</a:t>
            </a:r>
          </a:p>
          <a:p>
            <a:pPr>
              <a:lnSpc>
                <a:spcPct val="150000"/>
              </a:lnSpc>
            </a:pPr>
            <a:r>
              <a:rPr kumimoji="1" lang="zh-CN" altLang="en-US" sz="2400" dirty="0">
                <a:latin typeface="Microsoft YaHei" charset="-122"/>
                <a:ea typeface="Microsoft YaHei" charset="-122"/>
                <a:cs typeface="Microsoft YaHei" charset="-122"/>
              </a:rPr>
              <a:t>蜂窝网络</a:t>
            </a:r>
          </a:p>
          <a:p>
            <a:pPr>
              <a:lnSpc>
                <a:spcPct val="150000"/>
              </a:lnSpc>
            </a:pPr>
            <a:r>
              <a:rPr kumimoji="1" lang="zh-CN" altLang="en-US" sz="2400" dirty="0">
                <a:latin typeface="Microsoft YaHei" charset="-122"/>
                <a:ea typeface="Microsoft YaHei" charset="-122"/>
                <a:cs typeface="Microsoft YaHei" charset="-122"/>
              </a:rPr>
              <a:t>移动</a:t>
            </a:r>
            <a:r>
              <a:rPr kumimoji="1" lang="en-US" altLang="zh-CN" sz="2400" dirty="0">
                <a:latin typeface="Microsoft YaHei" charset="-122"/>
                <a:ea typeface="Microsoft YaHei" charset="-122"/>
                <a:cs typeface="Microsoft YaHei" charset="-122"/>
              </a:rPr>
              <a:t>IP</a:t>
            </a:r>
            <a:r>
              <a:rPr kumimoji="1" lang="zh-CN" altLang="en-US" sz="2400" dirty="0">
                <a:latin typeface="Microsoft YaHei" charset="-122"/>
                <a:ea typeface="Microsoft YaHei" charset="-122"/>
                <a:cs typeface="Microsoft YaHei" charset="-122"/>
              </a:rPr>
              <a:t>网络</a:t>
            </a:r>
          </a:p>
          <a:p>
            <a:pPr>
              <a:lnSpc>
                <a:spcPct val="150000"/>
              </a:lnSpc>
            </a:pPr>
            <a:r>
              <a:rPr kumimoji="1" lang="zh-CN" altLang="en-US" sz="2400" dirty="0">
                <a:latin typeface="Microsoft YaHei" charset="-122"/>
                <a:ea typeface="Microsoft YaHei" charset="-122"/>
                <a:cs typeface="Microsoft YaHei" charset="-122"/>
              </a:rPr>
              <a:t>其他典型无线网络</a:t>
            </a:r>
            <a:r>
              <a:rPr kumimoji="1" lang="zh-CN" altLang="en-US" sz="2400" dirty="0" smtClean="0">
                <a:latin typeface="Microsoft YaHei" charset="-122"/>
                <a:ea typeface="Microsoft YaHei" charset="-122"/>
                <a:cs typeface="Microsoft YaHei" charset="-122"/>
              </a:rPr>
              <a:t>简介</a:t>
            </a:r>
            <a:endParaRPr kumimoji="1" lang="zh-CN" altLang="en-US"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7448206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 y="2818233"/>
            <a:ext cx="1267326"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无线网络</a:t>
            </a:r>
            <a:endParaRPr kumimoji="1" lang="zh-CN" altLang="en-US">
              <a:latin typeface="Microsoft YaHei" charset="-122"/>
              <a:ea typeface="Microsoft YaHei" charset="-122"/>
              <a:cs typeface="Microsoft YaHei" charset="-122"/>
            </a:endParaRPr>
          </a:p>
        </p:txBody>
      </p:sp>
      <p:sp>
        <p:nvSpPr>
          <p:cNvPr id="6" name="左大括号 5"/>
          <p:cNvSpPr/>
          <p:nvPr/>
        </p:nvSpPr>
        <p:spPr>
          <a:xfrm>
            <a:off x="1053738" y="1265490"/>
            <a:ext cx="427178" cy="351505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9" name="文本框 8"/>
          <p:cNvSpPr txBox="1"/>
          <p:nvPr/>
        </p:nvSpPr>
        <p:spPr>
          <a:xfrm>
            <a:off x="1480916" y="1048956"/>
            <a:ext cx="4017724" cy="3831818"/>
          </a:xfrm>
          <a:prstGeom prst="rect">
            <a:avLst/>
          </a:prstGeom>
          <a:noFill/>
        </p:spPr>
        <p:txBody>
          <a:bodyPr wrap="square" rtlCol="0">
            <a:spAutoFit/>
          </a:bodyPr>
          <a:lstStyle/>
          <a:p>
            <a:pPr>
              <a:lnSpc>
                <a:spcPct val="150000"/>
              </a:lnSpc>
            </a:pPr>
            <a:r>
              <a:rPr kumimoji="1" lang="zh-CN" altLang="en-US" dirty="0">
                <a:latin typeface="Microsoft YaHei" charset="-122"/>
                <a:ea typeface="Microsoft YaHei" charset="-122"/>
                <a:cs typeface="Microsoft YaHei" charset="-122"/>
              </a:rPr>
              <a:t>无线</a:t>
            </a:r>
            <a:r>
              <a:rPr kumimoji="1" lang="zh-CN" altLang="en-US" dirty="0" smtClean="0">
                <a:latin typeface="Microsoft YaHei" charset="-122"/>
                <a:ea typeface="Microsoft YaHei" charset="-122"/>
                <a:cs typeface="Microsoft YaHei" charset="-122"/>
              </a:rPr>
              <a:t>网络基本</a:t>
            </a:r>
            <a:r>
              <a:rPr kumimoji="1" lang="zh-CN" altLang="en-US" dirty="0" smtClean="0">
                <a:latin typeface="Microsoft YaHei" charset="-122"/>
                <a:ea typeface="Microsoft YaHei" charset="-122"/>
                <a:cs typeface="Microsoft YaHei" charset="-122"/>
              </a:rPr>
              <a:t>结构</a:t>
            </a:r>
            <a:endParaRPr kumimoji="1" lang="en-US" altLang="zh-CN" dirty="0" smtClean="0">
              <a:latin typeface="Microsoft YaHei" charset="-122"/>
              <a:ea typeface="Microsoft YaHei" charset="-122"/>
              <a:cs typeface="Microsoft YaHei" charset="-122"/>
            </a:endParaRPr>
          </a:p>
          <a:p>
            <a:pPr>
              <a:lnSpc>
                <a:spcPct val="150000"/>
              </a:lnSpc>
            </a:pPr>
            <a:endParaRPr kumimoji="1" lang="en-US" altLang="zh-CN" dirty="0">
              <a:latin typeface="Microsoft YaHei" charset="-122"/>
              <a:ea typeface="Microsoft YaHei" charset="-122"/>
              <a:cs typeface="Microsoft YaHei" charset="-122"/>
            </a:endParaRPr>
          </a:p>
          <a:p>
            <a:pPr>
              <a:lnSpc>
                <a:spcPct val="150000"/>
              </a:lnSpc>
            </a:pPr>
            <a:endParaRPr kumimoji="1" lang="en-US" altLang="zh-CN" dirty="0" smtClean="0">
              <a:latin typeface="Microsoft YaHei" charset="-122"/>
              <a:ea typeface="Microsoft YaHei" charset="-122"/>
              <a:cs typeface="Microsoft YaHei" charset="-122"/>
            </a:endParaRPr>
          </a:p>
          <a:p>
            <a:pPr>
              <a:lnSpc>
                <a:spcPct val="150000"/>
              </a:lnSpc>
            </a:pPr>
            <a:endParaRPr kumimoji="1" lang="en-US" altLang="zh-CN" dirty="0">
              <a:latin typeface="Microsoft YaHei" charset="-122"/>
              <a:ea typeface="Microsoft YaHei" charset="-122"/>
              <a:cs typeface="Microsoft YaHei" charset="-122"/>
            </a:endParaRPr>
          </a:p>
          <a:p>
            <a:pPr>
              <a:lnSpc>
                <a:spcPct val="150000"/>
              </a:lnSpc>
            </a:pPr>
            <a:endParaRPr kumimoji="1" lang="en-US" altLang="zh-CN" dirty="0" smtClean="0">
              <a:latin typeface="Microsoft YaHei" charset="-122"/>
              <a:ea typeface="Microsoft YaHei" charset="-122"/>
              <a:cs typeface="Microsoft YaHei" charset="-122"/>
            </a:endParaRPr>
          </a:p>
          <a:p>
            <a:pPr>
              <a:lnSpc>
                <a:spcPct val="150000"/>
              </a:lnSpc>
            </a:pPr>
            <a:endParaRPr kumimoji="1" lang="en-US" altLang="zh-CN" dirty="0">
              <a:latin typeface="Microsoft YaHei" charset="-122"/>
              <a:ea typeface="Microsoft YaHei" charset="-122"/>
              <a:cs typeface="Microsoft YaHei" charset="-122"/>
            </a:endParaRPr>
          </a:p>
          <a:p>
            <a:pPr>
              <a:lnSpc>
                <a:spcPct val="150000"/>
              </a:lnSpc>
            </a:pPr>
            <a:endParaRPr kumimoji="1" lang="en-US" altLang="zh-CN" dirty="0" smtClean="0">
              <a:latin typeface="Microsoft YaHei" charset="-122"/>
              <a:ea typeface="Microsoft YaHei" charset="-122"/>
              <a:cs typeface="Microsoft YaHei" charset="-122"/>
            </a:endParaRPr>
          </a:p>
          <a:p>
            <a:pPr>
              <a:lnSpc>
                <a:spcPct val="150000"/>
              </a:lnSpc>
            </a:pPr>
            <a:endParaRPr kumimoji="1" lang="en-US" altLang="zh-CN" dirty="0" smtClean="0">
              <a:latin typeface="Microsoft YaHei" charset="-122"/>
              <a:ea typeface="Microsoft YaHei" charset="-122"/>
              <a:cs typeface="Microsoft YaHei" charset="-122"/>
            </a:endParaRPr>
          </a:p>
          <a:p>
            <a:pPr>
              <a:lnSpc>
                <a:spcPct val="150000"/>
              </a:lnSpc>
            </a:pPr>
            <a:r>
              <a:rPr kumimoji="1" lang="zh-CN" altLang="en-US" dirty="0" smtClean="0">
                <a:latin typeface="Microsoft YaHei" charset="-122"/>
                <a:ea typeface="Microsoft YaHei" charset="-122"/>
                <a:cs typeface="Microsoft YaHei" charset="-122"/>
              </a:rPr>
              <a:t>无线</a:t>
            </a:r>
            <a:r>
              <a:rPr kumimoji="1" lang="zh-CN" altLang="en-US" dirty="0" smtClean="0">
                <a:latin typeface="Microsoft YaHei" charset="-122"/>
                <a:ea typeface="Microsoft YaHei" charset="-122"/>
                <a:cs typeface="Microsoft YaHei" charset="-122"/>
              </a:rPr>
              <a:t>链路特点</a:t>
            </a:r>
            <a:endParaRPr kumimoji="1" lang="en-US" altLang="zh-CN" dirty="0" smtClean="0">
              <a:latin typeface="Microsoft YaHei" charset="-122"/>
              <a:ea typeface="Microsoft YaHei" charset="-122"/>
              <a:cs typeface="Microsoft YaHei" charset="-122"/>
            </a:endParaRPr>
          </a:p>
        </p:txBody>
      </p:sp>
      <p:sp>
        <p:nvSpPr>
          <p:cNvPr id="7" name="TextBox 11"/>
          <p:cNvSpPr txBox="1"/>
          <p:nvPr/>
        </p:nvSpPr>
        <p:spPr>
          <a:xfrm>
            <a:off x="3855923" y="325243"/>
            <a:ext cx="7100834" cy="2862322"/>
          </a:xfrm>
          <a:prstGeom prst="rect">
            <a:avLst/>
          </a:prstGeom>
          <a:noFill/>
          <a:ln>
            <a:solidFill>
              <a:schemeClr val="tx1"/>
            </a:solidFill>
          </a:ln>
        </p:spPr>
        <p:txBody>
          <a:bodyPr wrap="square" rtlCol="0">
            <a:spAutoFit/>
          </a:bodyPr>
          <a:lstStyle/>
          <a:p>
            <a:pPr>
              <a:lnSpc>
                <a:spcPct val="150000"/>
              </a:lnSpc>
            </a:pPr>
            <a:r>
              <a:rPr lang="en-US" altLang="zh-CN" sz="2000" dirty="0" smtClean="0">
                <a:latin typeface="Microsoft YaHei" charset="-122"/>
                <a:ea typeface="Microsoft YaHei" charset="-122"/>
                <a:cs typeface="Microsoft YaHei" charset="-122"/>
              </a:rPr>
              <a:t>1</a:t>
            </a:r>
            <a:r>
              <a:rPr lang="zh-CN" altLang="en-US" sz="2000" dirty="0" smtClean="0">
                <a:latin typeface="Microsoft YaHei" charset="-122"/>
                <a:ea typeface="Microsoft YaHei" charset="-122"/>
                <a:cs typeface="Microsoft YaHei" charset="-122"/>
              </a:rPr>
              <a:t>、无线主机</a:t>
            </a:r>
            <a:endParaRPr lang="en-US" altLang="zh-CN" sz="2000"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2</a:t>
            </a:r>
            <a:r>
              <a:rPr lang="zh-CN" altLang="en-US" sz="2000" dirty="0" smtClean="0">
                <a:latin typeface="Microsoft YaHei" charset="-122"/>
                <a:ea typeface="Microsoft YaHei" charset="-122"/>
                <a:cs typeface="Microsoft YaHei" charset="-122"/>
              </a:rPr>
              <a:t>、无线链路</a:t>
            </a:r>
            <a:endParaRPr lang="en-US" altLang="zh-CN" sz="2000" dirty="0">
              <a:latin typeface="Microsoft YaHei" charset="-122"/>
              <a:ea typeface="Microsoft YaHei" charset="-122"/>
              <a:cs typeface="Microsoft YaHei" charset="-122"/>
              <a:sym typeface="+mn-ea"/>
            </a:endParaRPr>
          </a:p>
          <a:p>
            <a:pPr>
              <a:lnSpc>
                <a:spcPct val="150000"/>
              </a:lnSpc>
            </a:pPr>
            <a:r>
              <a:rPr lang="en-US" altLang="zh-CN" sz="2000" b="1" dirty="0" smtClean="0">
                <a:latin typeface="Microsoft YaHei" charset="-122"/>
                <a:ea typeface="Microsoft YaHei" charset="-122"/>
                <a:cs typeface="Microsoft YaHei" charset="-122"/>
              </a:rPr>
              <a:t>3</a:t>
            </a:r>
            <a:r>
              <a:rPr lang="zh-CN" altLang="en-US" sz="2000" b="1" dirty="0" smtClean="0">
                <a:latin typeface="Microsoft YaHei" charset="-122"/>
                <a:ea typeface="Microsoft YaHei" charset="-122"/>
                <a:cs typeface="Microsoft YaHei" charset="-122"/>
              </a:rPr>
              <a:t>、基站</a:t>
            </a:r>
            <a:r>
              <a:rPr lang="en-US" altLang="zh-CN" sz="2000" b="1" dirty="0" smtClean="0">
                <a:latin typeface="Microsoft YaHei" charset="-122"/>
                <a:ea typeface="Microsoft YaHei" charset="-122"/>
                <a:cs typeface="Microsoft YaHei" charset="-122"/>
              </a:rPr>
              <a:t>(base station)</a:t>
            </a:r>
            <a:r>
              <a:rPr lang="zh-CN" altLang="en-US" sz="2000" b="1" dirty="0" smtClean="0">
                <a:latin typeface="Microsoft YaHei" charset="-122"/>
                <a:ea typeface="Microsoft YaHei" charset="-122"/>
                <a:cs typeface="Microsoft YaHei" charset="-122"/>
              </a:rPr>
              <a:t>：</a:t>
            </a:r>
          </a:p>
          <a:p>
            <a:pPr>
              <a:lnSpc>
                <a:spcPct val="150000"/>
              </a:lnSpc>
            </a:pPr>
            <a:r>
              <a:rPr lang="zh-CN" altLang="en-US" sz="2000" dirty="0" smtClean="0">
                <a:solidFill>
                  <a:schemeClr val="tx1"/>
                </a:solidFill>
                <a:latin typeface="Microsoft YaHei" charset="-122"/>
                <a:ea typeface="Microsoft YaHei" charset="-122"/>
                <a:cs typeface="Microsoft YaHei" charset="-122"/>
              </a:rPr>
              <a:t>     蜂窝网络中的</a:t>
            </a:r>
            <a:r>
              <a:rPr lang="zh-CN" altLang="en-US" sz="2000" b="1" dirty="0" smtClean="0">
                <a:solidFill>
                  <a:schemeClr val="tx1"/>
                </a:solidFill>
                <a:latin typeface="Microsoft YaHei" charset="-122"/>
                <a:ea typeface="Microsoft YaHei" charset="-122"/>
                <a:cs typeface="Microsoft YaHei" charset="-122"/>
              </a:rPr>
              <a:t>蜂窝塔</a:t>
            </a:r>
            <a:r>
              <a:rPr lang="en-US" altLang="zh-CN" sz="2000" dirty="0" smtClean="0">
                <a:solidFill>
                  <a:schemeClr val="tx1"/>
                </a:solidFill>
                <a:latin typeface="Microsoft YaHei" charset="-122"/>
                <a:ea typeface="Microsoft YaHei" charset="-122"/>
                <a:cs typeface="Microsoft YaHei" charset="-122"/>
              </a:rPr>
              <a:t>(cell tower)</a:t>
            </a:r>
            <a:endParaRPr lang="zh-CN" altLang="en-US" sz="2000" dirty="0" smtClean="0">
              <a:solidFill>
                <a:schemeClr val="tx1"/>
              </a:solidFill>
              <a:latin typeface="Microsoft YaHei" charset="-122"/>
              <a:ea typeface="Microsoft YaHei" charset="-122"/>
              <a:cs typeface="Microsoft YaHei" charset="-122"/>
            </a:endParaRPr>
          </a:p>
          <a:p>
            <a:pPr>
              <a:lnSpc>
                <a:spcPct val="150000"/>
              </a:lnSpc>
            </a:pPr>
            <a:r>
              <a:rPr lang="zh-CN" altLang="en-US" sz="2000" dirty="0" smtClean="0">
                <a:solidFill>
                  <a:schemeClr val="tx1"/>
                </a:solidFill>
                <a:latin typeface="Microsoft YaHei" charset="-122"/>
                <a:ea typeface="Microsoft YaHei" charset="-122"/>
                <a:cs typeface="Microsoft YaHei" charset="-122"/>
              </a:rPr>
              <a:t>     </a:t>
            </a:r>
            <a:r>
              <a:rPr lang="en-US" altLang="zh-CN" sz="2000" dirty="0" smtClean="0">
                <a:solidFill>
                  <a:schemeClr val="tx1"/>
                </a:solidFill>
                <a:latin typeface="Microsoft YaHei" charset="-122"/>
                <a:ea typeface="Microsoft YaHei" charset="-122"/>
                <a:cs typeface="Microsoft YaHei" charset="-122"/>
              </a:rPr>
              <a:t>IEEE 802.11</a:t>
            </a:r>
            <a:r>
              <a:rPr lang="zh-CN" altLang="en-US" sz="2000" dirty="0" smtClean="0">
                <a:solidFill>
                  <a:schemeClr val="tx1"/>
                </a:solidFill>
                <a:latin typeface="Microsoft YaHei" charset="-122"/>
                <a:ea typeface="Microsoft YaHei" charset="-122"/>
                <a:cs typeface="Microsoft YaHei" charset="-122"/>
              </a:rPr>
              <a:t>无线局域网中的</a:t>
            </a:r>
            <a:r>
              <a:rPr lang="zh-CN" altLang="en-US" sz="2000" b="1" dirty="0" smtClean="0">
                <a:solidFill>
                  <a:schemeClr val="tx1"/>
                </a:solidFill>
                <a:latin typeface="Microsoft YaHei" charset="-122"/>
                <a:ea typeface="Microsoft YaHei" charset="-122"/>
                <a:cs typeface="Microsoft YaHei" charset="-122"/>
              </a:rPr>
              <a:t>接入点</a:t>
            </a:r>
            <a:r>
              <a:rPr lang="en-US" altLang="zh-CN" sz="2000" dirty="0" smtClean="0">
                <a:solidFill>
                  <a:schemeClr val="tx1"/>
                </a:solidFill>
                <a:latin typeface="Microsoft YaHei" charset="-122"/>
                <a:ea typeface="Microsoft YaHei" charset="-122"/>
                <a:cs typeface="Microsoft YaHei" charset="-122"/>
              </a:rPr>
              <a:t>(Access Point</a:t>
            </a:r>
            <a:r>
              <a:rPr lang="zh-CN" altLang="en-US" sz="2000" dirty="0" smtClean="0">
                <a:solidFill>
                  <a:schemeClr val="tx1"/>
                </a:solidFill>
                <a:latin typeface="Microsoft YaHei" charset="-122"/>
                <a:ea typeface="Microsoft YaHei" charset="-122"/>
                <a:cs typeface="Microsoft YaHei" charset="-122"/>
              </a:rPr>
              <a:t> </a:t>
            </a:r>
            <a:r>
              <a:rPr lang="en-US" altLang="zh-CN" sz="2000" dirty="0" smtClean="0">
                <a:solidFill>
                  <a:schemeClr val="tx1"/>
                </a:solidFill>
                <a:latin typeface="Microsoft YaHei" charset="-122"/>
                <a:ea typeface="Microsoft YaHei" charset="-122"/>
                <a:cs typeface="Microsoft YaHei" charset="-122"/>
              </a:rPr>
              <a:t>,</a:t>
            </a:r>
            <a:r>
              <a:rPr lang="zh-CN" altLang="en-US" sz="2000" dirty="0" smtClean="0">
                <a:solidFill>
                  <a:schemeClr val="tx1"/>
                </a:solidFill>
                <a:latin typeface="Microsoft YaHei" charset="-122"/>
                <a:ea typeface="Microsoft YaHei" charset="-122"/>
                <a:cs typeface="Microsoft YaHei" charset="-122"/>
              </a:rPr>
              <a:t> </a:t>
            </a:r>
            <a:r>
              <a:rPr lang="en-US" altLang="zh-CN" sz="2000" dirty="0" smtClean="0">
                <a:solidFill>
                  <a:schemeClr val="tx1"/>
                </a:solidFill>
                <a:latin typeface="Microsoft YaHei" charset="-122"/>
                <a:ea typeface="Microsoft YaHei" charset="-122"/>
                <a:cs typeface="Microsoft YaHei" charset="-122"/>
              </a:rPr>
              <a:t>AP)</a:t>
            </a:r>
            <a:endParaRPr lang="en-US" altLang="zh-CN" sz="2000"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4</a:t>
            </a:r>
            <a:r>
              <a:rPr lang="zh-CN" altLang="en-US" sz="2000" dirty="0" smtClean="0">
                <a:latin typeface="Microsoft YaHei" charset="-122"/>
                <a:ea typeface="Microsoft YaHei" charset="-122"/>
                <a:cs typeface="Microsoft YaHei" charset="-122"/>
              </a:rPr>
              <a:t>、网络基础设施</a:t>
            </a:r>
            <a:endParaRPr lang="en-US" altLang="zh-CN" sz="2000" dirty="0" smtClean="0">
              <a:latin typeface="Microsoft YaHei" charset="-122"/>
              <a:ea typeface="Microsoft YaHei" charset="-122"/>
              <a:cs typeface="Microsoft YaHei" charset="-122"/>
            </a:endParaRPr>
          </a:p>
        </p:txBody>
      </p:sp>
      <p:sp>
        <p:nvSpPr>
          <p:cNvPr id="8" name="TextBox 11"/>
          <p:cNvSpPr txBox="1"/>
          <p:nvPr/>
        </p:nvSpPr>
        <p:spPr>
          <a:xfrm>
            <a:off x="3855923" y="3315902"/>
            <a:ext cx="7100834" cy="961289"/>
          </a:xfrm>
          <a:prstGeom prst="rect">
            <a:avLst/>
          </a:prstGeom>
          <a:noFill/>
          <a:ln>
            <a:solidFill>
              <a:schemeClr val="tx1"/>
            </a:solidFill>
          </a:ln>
        </p:spPr>
        <p:txBody>
          <a:bodyPr wrap="square" rtlCol="0">
            <a:spAutoFit/>
          </a:bodyPr>
          <a:lstStyle/>
          <a:p>
            <a:pPr>
              <a:lnSpc>
                <a:spcPct val="150000"/>
              </a:lnSpc>
            </a:pPr>
            <a:r>
              <a:rPr lang="en-US" altLang="zh-CN" sz="2000" b="1" dirty="0" smtClean="0">
                <a:latin typeface="Microsoft YaHei" charset="-122"/>
                <a:ea typeface="Microsoft YaHei" charset="-122"/>
                <a:cs typeface="Microsoft YaHei" charset="-122"/>
              </a:rPr>
              <a:t>1</a:t>
            </a:r>
            <a:r>
              <a:rPr lang="zh-CN" altLang="en-US" sz="2000" b="1" dirty="0" smtClean="0">
                <a:latin typeface="Microsoft YaHei" charset="-122"/>
                <a:ea typeface="Microsoft YaHei" charset="-122"/>
                <a:cs typeface="Microsoft YaHei" charset="-122"/>
              </a:rPr>
              <a:t>、基础设施</a:t>
            </a:r>
            <a:r>
              <a:rPr lang="zh-CN" altLang="en-US" sz="2000" b="1" dirty="0" smtClean="0">
                <a:latin typeface="Microsoft YaHei" charset="-122"/>
                <a:ea typeface="Microsoft YaHei" charset="-122"/>
                <a:cs typeface="Microsoft YaHei" charset="-122"/>
              </a:rPr>
              <a:t>模式</a:t>
            </a:r>
            <a:endParaRPr lang="en-US" altLang="zh-CN" sz="2000" b="1" dirty="0">
              <a:latin typeface="Microsoft YaHei" charset="-122"/>
              <a:ea typeface="Microsoft YaHei" charset="-122"/>
              <a:cs typeface="Microsoft YaHei" charset="-122"/>
            </a:endParaRPr>
          </a:p>
          <a:p>
            <a:pPr>
              <a:lnSpc>
                <a:spcPct val="150000"/>
              </a:lnSpc>
            </a:pPr>
            <a:r>
              <a:rPr lang="en-US" altLang="zh-CN" sz="2000" b="1" dirty="0" smtClean="0">
                <a:latin typeface="Microsoft YaHei" charset="-122"/>
                <a:ea typeface="Microsoft YaHei" charset="-122"/>
                <a:cs typeface="Microsoft YaHei" charset="-122"/>
              </a:rPr>
              <a:t>2</a:t>
            </a:r>
            <a:r>
              <a:rPr lang="zh-CN" altLang="en-US" sz="2000" b="1" dirty="0" smtClean="0">
                <a:latin typeface="Microsoft YaHei" charset="-122"/>
                <a:ea typeface="Microsoft YaHei" charset="-122"/>
                <a:cs typeface="Microsoft YaHei" charset="-122"/>
              </a:rPr>
              <a:t>、自组织</a:t>
            </a:r>
            <a:r>
              <a:rPr lang="zh-CN" altLang="en-US" sz="2000" b="1" dirty="0" smtClean="0">
                <a:latin typeface="Microsoft YaHei" charset="-122"/>
                <a:ea typeface="Microsoft YaHei" charset="-122"/>
                <a:cs typeface="Microsoft YaHei" charset="-122"/>
              </a:rPr>
              <a:t>网络</a:t>
            </a:r>
            <a:endParaRPr lang="zh-CN" altLang="en-US" sz="2000" b="1" dirty="0">
              <a:latin typeface="Microsoft YaHei" charset="-122"/>
              <a:ea typeface="Microsoft YaHei" charset="-122"/>
              <a:cs typeface="Microsoft YaHei" charset="-122"/>
              <a:sym typeface="+mn-ea"/>
            </a:endParaRPr>
          </a:p>
        </p:txBody>
      </p:sp>
      <p:sp>
        <p:nvSpPr>
          <p:cNvPr id="10" name="TextBox 4"/>
          <p:cNvSpPr txBox="1"/>
          <p:nvPr/>
        </p:nvSpPr>
        <p:spPr>
          <a:xfrm>
            <a:off x="3855923" y="4405528"/>
            <a:ext cx="6699361" cy="1938992"/>
          </a:xfrm>
          <a:prstGeom prst="rect">
            <a:avLst/>
          </a:prstGeom>
          <a:noFill/>
          <a:ln>
            <a:solidFill>
              <a:schemeClr val="tx1"/>
            </a:solidFill>
          </a:ln>
        </p:spPr>
        <p:txBody>
          <a:bodyPr wrap="square" rtlCol="0">
            <a:spAutoFit/>
          </a:bodyPr>
          <a:lstStyle/>
          <a:p>
            <a:pPr>
              <a:lnSpc>
                <a:spcPct val="150000"/>
              </a:lnSpc>
            </a:pPr>
            <a:r>
              <a:rPr lang="zh-CN" altLang="en-US" sz="2000" smtClean="0">
                <a:latin typeface="Microsoft YaHei" charset="-122"/>
                <a:ea typeface="Microsoft YaHei" charset="-122"/>
                <a:cs typeface="Microsoft YaHei" charset="-122"/>
              </a:rPr>
              <a:t>无线</a:t>
            </a:r>
            <a:r>
              <a:rPr lang="zh-CN" altLang="en-US" sz="2000" dirty="0" smtClean="0">
                <a:latin typeface="Microsoft YaHei" charset="-122"/>
                <a:ea typeface="Microsoft YaHei" charset="-122"/>
                <a:cs typeface="Microsoft YaHei" charset="-122"/>
              </a:rPr>
              <a:t>链路的特点：</a:t>
            </a:r>
            <a:endParaRPr lang="en-US" altLang="zh-CN" sz="2000"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1</a:t>
            </a:r>
            <a:r>
              <a:rPr lang="zh-CN" altLang="en-US" sz="2000" dirty="0" smtClean="0">
                <a:latin typeface="Microsoft YaHei" charset="-122"/>
                <a:ea typeface="Microsoft YaHei" charset="-122"/>
                <a:cs typeface="Microsoft YaHei" charset="-122"/>
              </a:rPr>
              <a:t>、信号强度的衰减：路径损耗</a:t>
            </a:r>
            <a:endParaRPr lang="en-US" altLang="zh-CN" sz="2000"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2</a:t>
            </a:r>
            <a:r>
              <a:rPr lang="zh-CN" altLang="en-US" sz="2000" dirty="0" smtClean="0">
                <a:latin typeface="Microsoft YaHei" charset="-122"/>
                <a:ea typeface="Microsoft YaHei" charset="-122"/>
                <a:cs typeface="Microsoft YaHei" charset="-122"/>
              </a:rPr>
              <a:t>、干扰</a:t>
            </a:r>
            <a:endParaRPr lang="en-US" altLang="zh-CN" sz="2000"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3</a:t>
            </a:r>
            <a:r>
              <a:rPr lang="zh-CN" altLang="en-US" sz="2000" dirty="0" smtClean="0">
                <a:latin typeface="Microsoft YaHei" charset="-122"/>
                <a:ea typeface="Microsoft YaHei" charset="-122"/>
                <a:cs typeface="Microsoft YaHei" charset="-122"/>
              </a:rPr>
              <a:t>、多径传播</a:t>
            </a:r>
            <a:endParaRPr lang="en-US" altLang="zh-CN" sz="20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5284322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2121408" y="3462546"/>
            <a:ext cx="2478207"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无线与移动网络</a:t>
            </a:r>
          </a:p>
        </p:txBody>
      </p:sp>
      <p:sp>
        <p:nvSpPr>
          <p:cNvPr id="28" name="左大括号 27"/>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9" name="文本框 28"/>
          <p:cNvSpPr txBox="1"/>
          <p:nvPr/>
        </p:nvSpPr>
        <p:spPr>
          <a:xfrm>
            <a:off x="5658291" y="2004877"/>
            <a:ext cx="4017724" cy="341632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无线</a:t>
            </a:r>
            <a:r>
              <a:rPr kumimoji="1" lang="zh-CN" altLang="en-US" sz="2400" dirty="0" smtClean="0">
                <a:latin typeface="Microsoft YaHei" charset="-122"/>
                <a:ea typeface="Microsoft YaHei" charset="-122"/>
                <a:cs typeface="Microsoft YaHei" charset="-122"/>
              </a:rPr>
              <a:t>网络</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solidFill>
                  <a:srgbClr val="FF0000"/>
                </a:solidFill>
                <a:latin typeface="Microsoft YaHei" charset="-122"/>
                <a:ea typeface="Microsoft YaHei" charset="-122"/>
                <a:cs typeface="Microsoft YaHei" charset="-122"/>
              </a:rPr>
              <a:t>移动网络</a:t>
            </a:r>
          </a:p>
          <a:p>
            <a:pPr>
              <a:lnSpc>
                <a:spcPct val="150000"/>
              </a:lnSpc>
            </a:pPr>
            <a:r>
              <a:rPr kumimoji="1" lang="zh-CN" altLang="en-US" sz="2400" dirty="0">
                <a:latin typeface="Microsoft YaHei" charset="-122"/>
                <a:ea typeface="Microsoft YaHei" charset="-122"/>
                <a:cs typeface="Microsoft YaHei" charset="-122"/>
              </a:rPr>
              <a:t>无线</a:t>
            </a:r>
            <a:r>
              <a:rPr kumimoji="1" lang="zh-CN" altLang="en-US" sz="2400" dirty="0" smtClean="0">
                <a:latin typeface="Microsoft YaHei" charset="-122"/>
                <a:ea typeface="Microsoft YaHei" charset="-122"/>
                <a:cs typeface="Microsoft YaHei" charset="-122"/>
              </a:rPr>
              <a:t>局域网 </a:t>
            </a:r>
            <a:r>
              <a:rPr kumimoji="1" lang="en-US" altLang="zh-CN" sz="2400" dirty="0" smtClean="0">
                <a:latin typeface="Microsoft YaHei" charset="-122"/>
                <a:ea typeface="Microsoft YaHei" charset="-122"/>
                <a:cs typeface="Microsoft YaHei" charset="-122"/>
              </a:rPr>
              <a:t>IEEE </a:t>
            </a:r>
            <a:r>
              <a:rPr kumimoji="1" lang="en-US" altLang="zh-CN" sz="2400" dirty="0">
                <a:latin typeface="Microsoft YaHei" charset="-122"/>
                <a:ea typeface="Microsoft YaHei" charset="-122"/>
                <a:cs typeface="Microsoft YaHei" charset="-122"/>
              </a:rPr>
              <a:t>802.11</a:t>
            </a:r>
          </a:p>
          <a:p>
            <a:pPr>
              <a:lnSpc>
                <a:spcPct val="150000"/>
              </a:lnSpc>
            </a:pPr>
            <a:r>
              <a:rPr kumimoji="1" lang="zh-CN" altLang="en-US" sz="2400" dirty="0">
                <a:latin typeface="Microsoft YaHei" charset="-122"/>
                <a:ea typeface="Microsoft YaHei" charset="-122"/>
                <a:cs typeface="Microsoft YaHei" charset="-122"/>
              </a:rPr>
              <a:t>蜂窝网络</a:t>
            </a:r>
          </a:p>
          <a:p>
            <a:pPr>
              <a:lnSpc>
                <a:spcPct val="150000"/>
              </a:lnSpc>
            </a:pPr>
            <a:r>
              <a:rPr kumimoji="1" lang="zh-CN" altLang="en-US" sz="2400" dirty="0">
                <a:latin typeface="Microsoft YaHei" charset="-122"/>
                <a:ea typeface="Microsoft YaHei" charset="-122"/>
                <a:cs typeface="Microsoft YaHei" charset="-122"/>
              </a:rPr>
              <a:t>移动</a:t>
            </a:r>
            <a:r>
              <a:rPr kumimoji="1" lang="en-US" altLang="zh-CN" sz="2400" dirty="0">
                <a:latin typeface="Microsoft YaHei" charset="-122"/>
                <a:ea typeface="Microsoft YaHei" charset="-122"/>
                <a:cs typeface="Microsoft YaHei" charset="-122"/>
              </a:rPr>
              <a:t>IP</a:t>
            </a:r>
            <a:r>
              <a:rPr kumimoji="1" lang="zh-CN" altLang="en-US" sz="2400" dirty="0">
                <a:latin typeface="Microsoft YaHei" charset="-122"/>
                <a:ea typeface="Microsoft YaHei" charset="-122"/>
                <a:cs typeface="Microsoft YaHei" charset="-122"/>
              </a:rPr>
              <a:t>网络</a:t>
            </a:r>
          </a:p>
          <a:p>
            <a:pPr>
              <a:lnSpc>
                <a:spcPct val="150000"/>
              </a:lnSpc>
            </a:pPr>
            <a:r>
              <a:rPr kumimoji="1" lang="zh-CN" altLang="en-US" sz="2400" dirty="0">
                <a:latin typeface="Microsoft YaHei" charset="-122"/>
                <a:ea typeface="Microsoft YaHei" charset="-122"/>
                <a:cs typeface="Microsoft YaHei" charset="-122"/>
              </a:rPr>
              <a:t>其他典型无线网络</a:t>
            </a:r>
            <a:r>
              <a:rPr kumimoji="1" lang="zh-CN" altLang="en-US" sz="2400" dirty="0" smtClean="0">
                <a:latin typeface="Microsoft YaHei" charset="-122"/>
                <a:ea typeface="Microsoft YaHei" charset="-122"/>
                <a:cs typeface="Microsoft YaHei" charset="-122"/>
              </a:rPr>
              <a:t>简介</a:t>
            </a:r>
            <a:endParaRPr kumimoji="1" lang="zh-CN" altLang="en-US"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02976562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 y="2930529"/>
            <a:ext cx="1283368" cy="400110"/>
          </a:xfrm>
          <a:prstGeom prst="rect">
            <a:avLst/>
          </a:prstGeom>
          <a:noFill/>
        </p:spPr>
        <p:txBody>
          <a:bodyPr wrap="square" rtlCol="0">
            <a:spAutoFit/>
          </a:bodyPr>
          <a:lstStyle/>
          <a:p>
            <a:r>
              <a:rPr kumimoji="1" lang="zh-CN" altLang="en-US" sz="2000" dirty="0" smtClean="0">
                <a:latin typeface="Microsoft YaHei" charset="-122"/>
                <a:ea typeface="Microsoft YaHei" charset="-122"/>
                <a:cs typeface="Microsoft YaHei" charset="-122"/>
              </a:rPr>
              <a:t>移动网络</a:t>
            </a:r>
            <a:endParaRPr kumimoji="1" lang="zh-CN" altLang="en-US" sz="2000" dirty="0">
              <a:latin typeface="Microsoft YaHei" charset="-122"/>
              <a:ea typeface="Microsoft YaHei" charset="-122"/>
              <a:cs typeface="Microsoft YaHei" charset="-122"/>
            </a:endParaRPr>
          </a:p>
        </p:txBody>
      </p:sp>
      <p:sp>
        <p:nvSpPr>
          <p:cNvPr id="6" name="左大括号 5"/>
          <p:cNvSpPr/>
          <p:nvPr/>
        </p:nvSpPr>
        <p:spPr>
          <a:xfrm>
            <a:off x="1235243" y="719406"/>
            <a:ext cx="507388" cy="4847204"/>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000">
              <a:latin typeface="Microsoft YaHei" charset="-122"/>
              <a:ea typeface="Microsoft YaHei" charset="-122"/>
              <a:cs typeface="Microsoft YaHei" charset="-122"/>
            </a:endParaRPr>
          </a:p>
        </p:txBody>
      </p:sp>
      <p:sp>
        <p:nvSpPr>
          <p:cNvPr id="9" name="文本框 8"/>
          <p:cNvSpPr txBox="1"/>
          <p:nvPr/>
        </p:nvSpPr>
        <p:spPr>
          <a:xfrm>
            <a:off x="1742631" y="545261"/>
            <a:ext cx="4017724" cy="5170646"/>
          </a:xfrm>
          <a:prstGeom prst="rect">
            <a:avLst/>
          </a:prstGeom>
          <a:noFill/>
        </p:spPr>
        <p:txBody>
          <a:bodyPr wrap="square" rtlCol="0">
            <a:spAutoFit/>
          </a:bodyPr>
          <a:lstStyle/>
          <a:p>
            <a:pPr>
              <a:lnSpc>
                <a:spcPct val="150000"/>
              </a:lnSpc>
            </a:pPr>
            <a:r>
              <a:rPr kumimoji="1" lang="zh-CN" altLang="en-US" sz="2000" dirty="0" smtClean="0">
                <a:solidFill>
                  <a:srgbClr val="FF0000"/>
                </a:solidFill>
                <a:latin typeface="Microsoft YaHei" charset="-122"/>
                <a:ea typeface="Microsoft YaHei" charset="-122"/>
                <a:cs typeface="Microsoft YaHei" charset="-122"/>
              </a:rPr>
              <a:t>移动网络基本</a:t>
            </a:r>
            <a:r>
              <a:rPr kumimoji="1" lang="zh-CN" altLang="en-US" sz="2000" dirty="0" smtClean="0">
                <a:solidFill>
                  <a:srgbClr val="FF0000"/>
                </a:solidFill>
                <a:latin typeface="Microsoft YaHei" charset="-122"/>
                <a:ea typeface="Microsoft YaHei" charset="-122"/>
                <a:cs typeface="Microsoft YaHei" charset="-122"/>
              </a:rPr>
              <a:t>原理</a:t>
            </a:r>
            <a:endParaRPr kumimoji="1" lang="en-US" altLang="zh-CN" sz="2000" dirty="0" smtClean="0">
              <a:solidFill>
                <a:srgbClr val="FF0000"/>
              </a:solidFill>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寻址</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移动</a:t>
            </a:r>
            <a:r>
              <a:rPr kumimoji="1" lang="zh-CN" altLang="en-US" sz="2000" dirty="0" smtClean="0">
                <a:latin typeface="Microsoft YaHei" charset="-122"/>
                <a:ea typeface="Microsoft YaHei" charset="-122"/>
                <a:cs typeface="Microsoft YaHei" charset="-122"/>
              </a:rPr>
              <a:t>结点的路由选择</a:t>
            </a:r>
            <a:endParaRPr kumimoji="1" lang="en-US" altLang="zh-CN" sz="2000" dirty="0" smtClean="0">
              <a:latin typeface="Microsoft YaHei" charset="-122"/>
              <a:ea typeface="Microsoft YaHei" charset="-122"/>
              <a:cs typeface="Microsoft YaHei" charset="-122"/>
            </a:endParaRPr>
          </a:p>
        </p:txBody>
      </p:sp>
      <p:sp>
        <p:nvSpPr>
          <p:cNvPr id="7" name="文本框 6"/>
          <p:cNvSpPr txBox="1"/>
          <p:nvPr/>
        </p:nvSpPr>
        <p:spPr>
          <a:xfrm>
            <a:off x="4079851" y="274510"/>
            <a:ext cx="7807349" cy="2862322"/>
          </a:xfrm>
          <a:prstGeom prst="rect">
            <a:avLst/>
          </a:prstGeom>
          <a:noFill/>
          <a:ln>
            <a:solidFill>
              <a:schemeClr val="tx1"/>
            </a:solidFill>
          </a:ln>
        </p:spPr>
        <p:txBody>
          <a:bodyPr wrap="square" rtlCol="0">
            <a:spAutoFit/>
          </a:bodyPr>
          <a:lstStyle/>
          <a:p>
            <a:pPr>
              <a:lnSpc>
                <a:spcPct val="150000"/>
              </a:lnSpc>
            </a:pPr>
            <a:r>
              <a:rPr kumimoji="1" lang="zh-CN" altLang="en-US" sz="2000" b="1" dirty="0" smtClean="0">
                <a:latin typeface="Microsoft YaHei" charset="-122"/>
                <a:ea typeface="Microsoft YaHei" charset="-122"/>
                <a:cs typeface="Microsoft YaHei" charset="-122"/>
              </a:rPr>
              <a:t>移动</a:t>
            </a:r>
            <a:r>
              <a:rPr kumimoji="1" lang="zh-CN" altLang="en-US" sz="2000" b="1" dirty="0">
                <a:latin typeface="Microsoft YaHei" charset="-122"/>
                <a:ea typeface="Microsoft YaHei" charset="-122"/>
                <a:cs typeface="Microsoft YaHei" charset="-122"/>
              </a:rPr>
              <a:t>网络</a:t>
            </a:r>
            <a:r>
              <a:rPr kumimoji="1" lang="zh-CN" altLang="en-US" sz="2000" b="1" dirty="0" smtClean="0">
                <a:latin typeface="Microsoft YaHei" charset="-122"/>
                <a:ea typeface="Microsoft YaHei" charset="-122"/>
                <a:cs typeface="Microsoft YaHei" charset="-122"/>
              </a:rPr>
              <a:t>的术语 </a:t>
            </a:r>
            <a:endParaRPr kumimoji="1" lang="zh-CN" altLang="en-US" sz="2000" b="1" dirty="0">
              <a:latin typeface="Microsoft YaHei" charset="-122"/>
              <a:ea typeface="Microsoft YaHei" charset="-122"/>
              <a:cs typeface="Microsoft YaHei" charset="-122"/>
            </a:endParaRPr>
          </a:p>
          <a:p>
            <a:pPr>
              <a:lnSpc>
                <a:spcPct val="150000"/>
              </a:lnSpc>
            </a:pPr>
            <a:r>
              <a:rPr kumimoji="1" lang="en-US" altLang="zh-CN" sz="2000" dirty="0">
                <a:latin typeface="Microsoft YaHei" charset="-122"/>
                <a:ea typeface="Microsoft YaHei" charset="-122"/>
                <a:cs typeface="Microsoft YaHei" charset="-122"/>
              </a:rPr>
              <a:t>1</a:t>
            </a:r>
            <a:r>
              <a:rPr kumimoji="1" lang="zh-CN" altLang="en-US" sz="2000" dirty="0">
                <a:latin typeface="Microsoft YaHei" charset="-122"/>
                <a:ea typeface="Microsoft YaHei" charset="-122"/>
                <a:cs typeface="Microsoft YaHei" charset="-122"/>
              </a:rPr>
              <a:t>、移动结点的永久居所：归属网络，家网。 </a:t>
            </a:r>
          </a:p>
          <a:p>
            <a:pPr>
              <a:lnSpc>
                <a:spcPct val="150000"/>
              </a:lnSpc>
            </a:pPr>
            <a:r>
              <a:rPr kumimoji="1" lang="en-US" altLang="zh-CN" sz="2000" dirty="0">
                <a:latin typeface="Microsoft YaHei" charset="-122"/>
                <a:ea typeface="Microsoft YaHei" charset="-122"/>
                <a:cs typeface="Microsoft YaHei" charset="-122"/>
              </a:rPr>
              <a:t>2</a:t>
            </a:r>
            <a:r>
              <a:rPr kumimoji="1" lang="zh-CN" altLang="en-US" sz="2000" dirty="0" smtClean="0">
                <a:latin typeface="Microsoft YaHei" charset="-122"/>
                <a:ea typeface="Microsoft YaHei" charset="-122"/>
                <a:cs typeface="Microsoft YaHei" charset="-122"/>
              </a:rPr>
              <a:t>、归属</a:t>
            </a:r>
            <a:r>
              <a:rPr kumimoji="1" lang="zh-CN" altLang="en-US" sz="2000" dirty="0">
                <a:latin typeface="Microsoft YaHei" charset="-122"/>
                <a:ea typeface="Microsoft YaHei" charset="-122"/>
                <a:cs typeface="Microsoft YaHei" charset="-122"/>
              </a:rPr>
              <a:t>网络</a:t>
            </a:r>
            <a:r>
              <a:rPr kumimoji="1" lang="zh-CN" altLang="en-US" sz="2000" dirty="0" smtClean="0">
                <a:latin typeface="Microsoft YaHei" charset="-122"/>
                <a:ea typeface="Microsoft YaHei" charset="-122"/>
                <a:cs typeface="Microsoft YaHei" charset="-122"/>
              </a:rPr>
              <a:t>中执行</a:t>
            </a:r>
            <a:r>
              <a:rPr kumimoji="1" lang="zh-CN" altLang="en-US" sz="2000" dirty="0">
                <a:latin typeface="Microsoft YaHei" charset="-122"/>
                <a:ea typeface="Microsoft YaHei" charset="-122"/>
                <a:cs typeface="Microsoft YaHei" charset="-122"/>
              </a:rPr>
              <a:t>移动管理功能的实体：归属代理 ，家代理。</a:t>
            </a:r>
          </a:p>
          <a:p>
            <a:pPr>
              <a:lnSpc>
                <a:spcPct val="150000"/>
              </a:lnSpc>
            </a:pPr>
            <a:r>
              <a:rPr kumimoji="1" lang="en-US" altLang="zh-CN" sz="2000" dirty="0">
                <a:latin typeface="Microsoft YaHei" charset="-122"/>
                <a:ea typeface="Microsoft YaHei" charset="-122"/>
                <a:cs typeface="Microsoft YaHei" charset="-122"/>
              </a:rPr>
              <a:t>3</a:t>
            </a:r>
            <a:r>
              <a:rPr kumimoji="1" lang="zh-CN" altLang="en-US" sz="2000" dirty="0">
                <a:latin typeface="Microsoft YaHei" charset="-122"/>
                <a:ea typeface="Microsoft YaHei" charset="-122"/>
                <a:cs typeface="Microsoft YaHei" charset="-122"/>
              </a:rPr>
              <a:t>、移动结点当前所在非归属网络：外部网络，被访网络。 </a:t>
            </a:r>
          </a:p>
          <a:p>
            <a:pPr>
              <a:lnSpc>
                <a:spcPct val="150000"/>
              </a:lnSpc>
            </a:pPr>
            <a:r>
              <a:rPr kumimoji="1" lang="en-US" altLang="zh-CN" sz="2000" dirty="0">
                <a:latin typeface="Microsoft YaHei" charset="-122"/>
                <a:ea typeface="Microsoft YaHei" charset="-122"/>
                <a:cs typeface="Microsoft YaHei" charset="-122"/>
              </a:rPr>
              <a:t>4</a:t>
            </a:r>
            <a:r>
              <a:rPr kumimoji="1" lang="zh-CN" altLang="en-US" sz="2000" dirty="0">
                <a:latin typeface="Microsoft YaHei" charset="-122"/>
                <a:ea typeface="Microsoft YaHei" charset="-122"/>
                <a:cs typeface="Microsoft YaHei" charset="-122"/>
              </a:rPr>
              <a:t>、在外部网络</a:t>
            </a:r>
            <a:r>
              <a:rPr kumimoji="1" lang="zh-CN" altLang="en-US" sz="2000" dirty="0" smtClean="0">
                <a:latin typeface="Microsoft YaHei" charset="-122"/>
                <a:ea typeface="Microsoft YaHei" charset="-122"/>
                <a:cs typeface="Microsoft YaHei" charset="-122"/>
              </a:rPr>
              <a:t>中做</a:t>
            </a:r>
            <a:r>
              <a:rPr kumimoji="1" lang="zh-CN" altLang="en-US" sz="2000" dirty="0">
                <a:latin typeface="Microsoft YaHei" charset="-122"/>
                <a:ea typeface="Microsoft YaHei" charset="-122"/>
                <a:cs typeface="Microsoft YaHei" charset="-122"/>
              </a:rPr>
              <a:t>移动管理功能的实体：外部代理。</a:t>
            </a:r>
            <a:br>
              <a:rPr kumimoji="1" lang="zh-CN" altLang="en-US" sz="2000" dirty="0">
                <a:latin typeface="Microsoft YaHei" charset="-122"/>
                <a:ea typeface="Microsoft YaHei" charset="-122"/>
                <a:cs typeface="Microsoft YaHei" charset="-122"/>
              </a:rPr>
            </a:br>
            <a:r>
              <a:rPr kumimoji="1" lang="en-US" altLang="zh-CN" sz="2000" dirty="0">
                <a:latin typeface="Microsoft YaHei" charset="-122"/>
                <a:ea typeface="Microsoft YaHei" charset="-122"/>
                <a:cs typeface="Microsoft YaHei" charset="-122"/>
              </a:rPr>
              <a:t>5</a:t>
            </a:r>
            <a:r>
              <a:rPr kumimoji="1" lang="zh-CN" altLang="en-US" sz="2000" dirty="0">
                <a:latin typeface="Microsoft YaHei" charset="-122"/>
                <a:ea typeface="Microsoft YaHei" charset="-122"/>
                <a:cs typeface="Microsoft YaHei" charset="-122"/>
              </a:rPr>
              <a:t>、通信</a:t>
            </a:r>
            <a:r>
              <a:rPr kumimoji="1" lang="zh-CN" altLang="en-US" sz="2000" dirty="0" smtClean="0">
                <a:latin typeface="Microsoft YaHei" charset="-122"/>
                <a:ea typeface="Microsoft YaHei" charset="-122"/>
                <a:cs typeface="Microsoft YaHei" charset="-122"/>
              </a:rPr>
              <a:t>者：</a:t>
            </a:r>
            <a:r>
              <a:rPr kumimoji="1" lang="zh-CN" altLang="en-US" sz="2000" dirty="0">
                <a:latin typeface="Microsoft YaHei" charset="-122"/>
                <a:ea typeface="Microsoft YaHei" charset="-122"/>
                <a:cs typeface="Microsoft YaHei" charset="-122"/>
              </a:rPr>
              <a:t>与该移动结点通信的实体。 </a:t>
            </a:r>
          </a:p>
        </p:txBody>
      </p:sp>
    </p:spTree>
    <p:extLst>
      <p:ext uri="{BB962C8B-B14F-4D97-AF65-F5344CB8AC3E}">
        <p14:creationId xmlns:p14="http://schemas.microsoft.com/office/powerpoint/2010/main" val="160209379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 y="2930529"/>
            <a:ext cx="1283368" cy="400110"/>
          </a:xfrm>
          <a:prstGeom prst="rect">
            <a:avLst/>
          </a:prstGeom>
          <a:noFill/>
        </p:spPr>
        <p:txBody>
          <a:bodyPr wrap="square" rtlCol="0">
            <a:spAutoFit/>
          </a:bodyPr>
          <a:lstStyle/>
          <a:p>
            <a:r>
              <a:rPr kumimoji="1" lang="zh-CN" altLang="en-US" sz="2000" dirty="0" smtClean="0">
                <a:latin typeface="Microsoft YaHei" charset="-122"/>
                <a:ea typeface="Microsoft YaHei" charset="-122"/>
                <a:cs typeface="Microsoft YaHei" charset="-122"/>
              </a:rPr>
              <a:t>移动网络</a:t>
            </a:r>
            <a:endParaRPr kumimoji="1" lang="zh-CN" altLang="en-US" sz="2000" dirty="0">
              <a:latin typeface="Microsoft YaHei" charset="-122"/>
              <a:ea typeface="Microsoft YaHei" charset="-122"/>
              <a:cs typeface="Microsoft YaHei" charset="-122"/>
            </a:endParaRPr>
          </a:p>
        </p:txBody>
      </p:sp>
      <p:sp>
        <p:nvSpPr>
          <p:cNvPr id="6" name="左大括号 5"/>
          <p:cNvSpPr/>
          <p:nvPr/>
        </p:nvSpPr>
        <p:spPr>
          <a:xfrm>
            <a:off x="1235243" y="719406"/>
            <a:ext cx="507388" cy="4847204"/>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000">
              <a:latin typeface="Microsoft YaHei" charset="-122"/>
              <a:ea typeface="Microsoft YaHei" charset="-122"/>
              <a:cs typeface="Microsoft YaHei" charset="-122"/>
            </a:endParaRPr>
          </a:p>
        </p:txBody>
      </p:sp>
      <p:sp>
        <p:nvSpPr>
          <p:cNvPr id="9" name="文本框 8"/>
          <p:cNvSpPr txBox="1"/>
          <p:nvPr/>
        </p:nvSpPr>
        <p:spPr>
          <a:xfrm>
            <a:off x="1742631" y="545261"/>
            <a:ext cx="4017724" cy="5170646"/>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移动网络基本</a:t>
            </a:r>
            <a:r>
              <a:rPr kumimoji="1" lang="zh-CN" altLang="en-US" sz="2000" dirty="0" smtClean="0">
                <a:latin typeface="Microsoft YaHei" charset="-122"/>
                <a:ea typeface="Microsoft YaHei" charset="-122"/>
                <a:cs typeface="Microsoft YaHei" charset="-122"/>
              </a:rPr>
              <a:t>原理</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solidFill>
                  <a:srgbClr val="FF0000"/>
                </a:solidFill>
                <a:latin typeface="Microsoft YaHei" charset="-122"/>
                <a:ea typeface="Microsoft YaHei" charset="-122"/>
                <a:cs typeface="Microsoft YaHei" charset="-122"/>
              </a:rPr>
              <a:t>寻址</a:t>
            </a:r>
            <a:endParaRPr kumimoji="1" lang="en-US" altLang="zh-CN" sz="2000" dirty="0" smtClean="0">
              <a:solidFill>
                <a:srgbClr val="FF0000"/>
              </a:solidFill>
              <a:latin typeface="Microsoft YaHei" charset="-122"/>
              <a:ea typeface="Microsoft YaHei" charset="-122"/>
              <a:cs typeface="Microsoft YaHei" charset="-122"/>
            </a:endParaRP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移动</a:t>
            </a:r>
            <a:r>
              <a:rPr kumimoji="1" lang="zh-CN" altLang="en-US" sz="2000" dirty="0" smtClean="0">
                <a:latin typeface="Microsoft YaHei" charset="-122"/>
                <a:ea typeface="Microsoft YaHei" charset="-122"/>
                <a:cs typeface="Microsoft YaHei" charset="-122"/>
              </a:rPr>
              <a:t>结点的路由选择</a:t>
            </a:r>
            <a:endParaRPr kumimoji="1" lang="en-US" altLang="zh-CN" sz="2000" dirty="0" smtClean="0">
              <a:latin typeface="Microsoft YaHei" charset="-122"/>
              <a:ea typeface="Microsoft YaHei" charset="-122"/>
              <a:cs typeface="Microsoft YaHei" charset="-122"/>
            </a:endParaRPr>
          </a:p>
        </p:txBody>
      </p:sp>
      <p:sp>
        <p:nvSpPr>
          <p:cNvPr id="7" name="TextBox 5"/>
          <p:cNvSpPr txBox="1"/>
          <p:nvPr/>
        </p:nvSpPr>
        <p:spPr>
          <a:xfrm>
            <a:off x="2732314" y="2622752"/>
            <a:ext cx="9251139" cy="1938992"/>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移动</a:t>
            </a:r>
            <a:r>
              <a:rPr lang="zh-CN" altLang="en-US" sz="2000" dirty="0" smtClean="0">
                <a:latin typeface="Microsoft YaHei" charset="-122"/>
                <a:ea typeface="Microsoft YaHei" charset="-122"/>
                <a:cs typeface="Microsoft YaHei" charset="-122"/>
              </a:rPr>
              <a:t>寻</a:t>
            </a:r>
            <a:r>
              <a:rPr lang="zh-CN" altLang="en-US" sz="2000" dirty="0" smtClean="0">
                <a:latin typeface="Microsoft YaHei" charset="-122"/>
                <a:ea typeface="Microsoft YaHei" charset="-122"/>
                <a:cs typeface="Microsoft YaHei" charset="-122"/>
              </a:rPr>
              <a:t>址：当</a:t>
            </a:r>
            <a:r>
              <a:rPr lang="zh-CN" altLang="en-US" sz="2000" dirty="0">
                <a:latin typeface="Microsoft YaHei" charset="-122"/>
                <a:ea typeface="Microsoft YaHei" charset="-122"/>
                <a:cs typeface="Microsoft YaHei" charset="-122"/>
              </a:rPr>
              <a:t>某移动结点位于一个外部网络时，所有指向此</a:t>
            </a:r>
            <a:r>
              <a:rPr lang="zh-CN" altLang="en-US" sz="2000" dirty="0" smtClean="0">
                <a:latin typeface="Microsoft YaHei" charset="-122"/>
                <a:ea typeface="Microsoft YaHei" charset="-122"/>
                <a:cs typeface="Microsoft YaHei" charset="-122"/>
              </a:rPr>
              <a:t>结点</a:t>
            </a:r>
            <a:r>
              <a:rPr lang="zh-CN" altLang="en-US" sz="2000" dirty="0">
                <a:latin typeface="Microsoft YaHei" charset="-122"/>
                <a:ea typeface="Microsoft YaHei" charset="-122"/>
                <a:cs typeface="Microsoft YaHei" charset="-122"/>
              </a:rPr>
              <a:t>永久地址的流量需要导向外部网络。 </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a:solidFill>
                  <a:srgbClr val="C00000"/>
                </a:solidFill>
                <a:latin typeface="Microsoft YaHei" charset="-122"/>
                <a:ea typeface="Microsoft YaHei" charset="-122"/>
                <a:cs typeface="Microsoft YaHei" charset="-122"/>
              </a:rPr>
              <a:t>转交</a:t>
            </a:r>
            <a:r>
              <a:rPr lang="zh-CN" altLang="en-US" sz="2000" dirty="0" smtClean="0">
                <a:solidFill>
                  <a:srgbClr val="C00000"/>
                </a:solidFill>
                <a:latin typeface="Microsoft YaHei" charset="-122"/>
                <a:ea typeface="Microsoft YaHei" charset="-122"/>
                <a:cs typeface="Microsoft YaHei" charset="-122"/>
              </a:rPr>
              <a:t>地址：</a:t>
            </a:r>
            <a:r>
              <a:rPr lang="zh-CN" altLang="en-US" sz="2000" dirty="0" smtClean="0">
                <a:latin typeface="Microsoft YaHei" charset="-122"/>
                <a:ea typeface="Microsoft YaHei" charset="-122"/>
                <a:cs typeface="Microsoft YaHei" charset="-122"/>
              </a:rPr>
              <a:t>外部</a:t>
            </a:r>
            <a:r>
              <a:rPr lang="zh-CN" altLang="en-US" sz="2000" dirty="0">
                <a:latin typeface="Microsoft YaHei" charset="-122"/>
                <a:ea typeface="Microsoft YaHei" charset="-122"/>
                <a:cs typeface="Microsoft YaHei" charset="-122"/>
              </a:rPr>
              <a:t>代理为移动结点</a:t>
            </a:r>
            <a:r>
              <a:rPr lang="zh-CN" altLang="en-US" sz="2000" dirty="0" smtClean="0">
                <a:latin typeface="Microsoft YaHei" charset="-122"/>
                <a:ea typeface="Microsoft YaHei" charset="-122"/>
                <a:cs typeface="Microsoft YaHei" charset="-122"/>
              </a:rPr>
              <a:t>创造。移动</a:t>
            </a:r>
            <a:r>
              <a:rPr lang="zh-CN" altLang="en-US" sz="2000" dirty="0">
                <a:latin typeface="Microsoft YaHei" charset="-122"/>
                <a:ea typeface="Microsoft YaHei" charset="-122"/>
                <a:cs typeface="Microsoft YaHei" charset="-122"/>
              </a:rPr>
              <a:t>结点与</a:t>
            </a:r>
            <a:r>
              <a:rPr lang="zh-CN" altLang="en-US" sz="2000" dirty="0">
                <a:solidFill>
                  <a:srgbClr val="C00000"/>
                </a:solidFill>
                <a:latin typeface="Microsoft YaHei" charset="-122"/>
                <a:ea typeface="Microsoft YaHei" charset="-122"/>
                <a:cs typeface="Microsoft YaHei" charset="-122"/>
              </a:rPr>
              <a:t>永久地址</a:t>
            </a:r>
            <a:r>
              <a:rPr lang="zh-CN" altLang="en-US" sz="2000" dirty="0" smtClean="0">
                <a:latin typeface="Microsoft YaHei" charset="-122"/>
                <a:ea typeface="Microsoft YaHei" charset="-122"/>
                <a:cs typeface="Microsoft YaHei" charset="-122"/>
              </a:rPr>
              <a:t>和</a:t>
            </a:r>
            <a:r>
              <a:rPr lang="en-US" altLang="zh-CN" sz="2000" dirty="0" smtClean="0">
                <a:solidFill>
                  <a:srgbClr val="C00000"/>
                </a:solidFill>
                <a:latin typeface="Microsoft YaHei" charset="-122"/>
                <a:ea typeface="Microsoft YaHei" charset="-122"/>
                <a:cs typeface="Microsoft YaHei" charset="-122"/>
              </a:rPr>
              <a:t>COA</a:t>
            </a:r>
            <a:r>
              <a:rPr lang="zh-CN" altLang="en-US" sz="2000" dirty="0" smtClean="0">
                <a:latin typeface="Microsoft YaHei" charset="-122"/>
                <a:ea typeface="Microsoft YaHei" charset="-122"/>
                <a:cs typeface="Microsoft YaHei" charset="-122"/>
              </a:rPr>
              <a:t>都</a:t>
            </a:r>
            <a:r>
              <a:rPr lang="zh-CN" altLang="en-US" sz="2000" dirty="0">
                <a:latin typeface="Microsoft YaHei" charset="-122"/>
                <a:ea typeface="Microsoft YaHei" charset="-122"/>
                <a:cs typeface="Microsoft YaHei" charset="-122"/>
              </a:rPr>
              <a:t>相连。</a:t>
            </a:r>
          </a:p>
          <a:p>
            <a:pPr>
              <a:lnSpc>
                <a:spcPct val="150000"/>
              </a:lnSpc>
            </a:pPr>
            <a:r>
              <a:rPr lang="zh-CN" altLang="en-US" sz="2000" dirty="0" smtClean="0">
                <a:solidFill>
                  <a:srgbClr val="C00000"/>
                </a:solidFill>
                <a:latin typeface="Microsoft YaHei" charset="-122"/>
                <a:ea typeface="Microsoft YaHei" charset="-122"/>
                <a:cs typeface="Microsoft YaHei" charset="-122"/>
              </a:rPr>
              <a:t>外部</a:t>
            </a:r>
            <a:r>
              <a:rPr lang="zh-CN" altLang="en-US" sz="2000" dirty="0">
                <a:solidFill>
                  <a:srgbClr val="C00000"/>
                </a:solidFill>
                <a:latin typeface="Microsoft YaHei" charset="-122"/>
                <a:ea typeface="Microsoft YaHei" charset="-122"/>
                <a:cs typeface="Microsoft YaHei" charset="-122"/>
              </a:rPr>
              <a:t>代理</a:t>
            </a:r>
            <a:r>
              <a:rPr lang="zh-CN" altLang="en-US" sz="2000" dirty="0">
                <a:latin typeface="Microsoft YaHei" charset="-122"/>
                <a:ea typeface="Microsoft YaHei" charset="-122"/>
                <a:cs typeface="Microsoft YaHei" charset="-122"/>
              </a:rPr>
              <a:t>告诉</a:t>
            </a:r>
            <a:r>
              <a:rPr lang="zh-CN" altLang="en-US" sz="2000" dirty="0">
                <a:solidFill>
                  <a:srgbClr val="C00000"/>
                </a:solidFill>
                <a:latin typeface="Microsoft YaHei" charset="-122"/>
                <a:ea typeface="Microsoft YaHei" charset="-122"/>
                <a:cs typeface="Microsoft YaHei" charset="-122"/>
              </a:rPr>
              <a:t>归属代理</a:t>
            </a:r>
            <a:r>
              <a:rPr lang="zh-CN" altLang="en-US" sz="2000" dirty="0">
                <a:latin typeface="Microsoft YaHei" charset="-122"/>
                <a:ea typeface="Microsoft YaHei" charset="-122"/>
                <a:cs typeface="Microsoft YaHei" charset="-122"/>
              </a:rPr>
              <a:t>该移动结点的</a:t>
            </a:r>
            <a:r>
              <a:rPr lang="en-US" altLang="zh-CN" sz="2000" dirty="0">
                <a:latin typeface="Microsoft YaHei" charset="-122"/>
                <a:ea typeface="Microsoft YaHei" charset="-122"/>
                <a:cs typeface="Microsoft YaHei" charset="-122"/>
              </a:rPr>
              <a:t>COA</a:t>
            </a:r>
            <a:r>
              <a:rPr lang="zh-CN" altLang="en-US" sz="2000" dirty="0" smtClean="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43096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4337" y="277209"/>
            <a:ext cx="10831178" cy="581057"/>
          </a:xfrm>
          <a:prstGeom prst="rect">
            <a:avLst/>
          </a:prstGeom>
          <a:noFill/>
        </p:spPr>
        <p:txBody>
          <a:bodyPr wrap="square" rtlCol="0">
            <a:spAutoFit/>
          </a:bodyPr>
          <a:lstStyle/>
          <a:p>
            <a:pPr>
              <a:lnSpc>
                <a:spcPct val="150000"/>
              </a:lnSpc>
            </a:pPr>
            <a:r>
              <a:rPr lang="en-US" altLang="zh-CN" sz="2400" b="1" smtClean="0">
                <a:latin typeface="Microsoft YaHei" charset="-122"/>
                <a:ea typeface="Microsoft YaHei" charset="-122"/>
                <a:cs typeface="Microsoft YaHei" charset="-122"/>
              </a:rPr>
              <a:t>MAC</a:t>
            </a:r>
            <a:r>
              <a:rPr lang="zh-CN" altLang="en-US" sz="2400" b="1" dirty="0">
                <a:latin typeface="Microsoft YaHei" charset="-122"/>
                <a:ea typeface="Microsoft YaHei" charset="-122"/>
                <a:cs typeface="Microsoft YaHei" charset="-122"/>
              </a:rPr>
              <a:t>协议的根本任务：解决信道的</a:t>
            </a:r>
            <a:r>
              <a:rPr lang="zh-CN" altLang="en-US" sz="2400" b="1" dirty="0">
                <a:solidFill>
                  <a:srgbClr val="FF0000"/>
                </a:solidFill>
                <a:latin typeface="Microsoft YaHei" charset="-122"/>
                <a:ea typeface="Microsoft YaHei" charset="-122"/>
                <a:cs typeface="Microsoft YaHei" charset="-122"/>
              </a:rPr>
              <a:t>共享问题</a:t>
            </a:r>
            <a:r>
              <a:rPr lang="zh-CN" altLang="en-US" sz="2400" b="1" dirty="0" smtClean="0">
                <a:latin typeface="Microsoft YaHei" charset="-122"/>
                <a:ea typeface="Microsoft YaHei" charset="-122"/>
                <a:cs typeface="Microsoft YaHei" charset="-122"/>
              </a:rPr>
              <a:t>。 </a:t>
            </a:r>
            <a:endParaRPr lang="zh-CN" altLang="en-US" sz="2400" b="1" dirty="0">
              <a:latin typeface="Microsoft YaHei" charset="-122"/>
              <a:ea typeface="Microsoft YaHei" charset="-122"/>
              <a:cs typeface="Microsoft YaHei" charset="-122"/>
            </a:endParaRPr>
          </a:p>
        </p:txBody>
      </p:sp>
      <p:graphicFrame>
        <p:nvGraphicFramePr>
          <p:cNvPr id="2" name="表格 1"/>
          <p:cNvGraphicFramePr>
            <a:graphicFrameLocks noGrp="1"/>
          </p:cNvGraphicFramePr>
          <p:nvPr>
            <p:extLst/>
          </p:nvPr>
        </p:nvGraphicFramePr>
        <p:xfrm>
          <a:off x="1168316" y="1130981"/>
          <a:ext cx="9964903" cy="4991100"/>
        </p:xfrm>
        <a:graphic>
          <a:graphicData uri="http://schemas.openxmlformats.org/drawingml/2006/table">
            <a:tbl>
              <a:tblPr firstRow="1" bandRow="1">
                <a:tableStyleId>{5940675A-B579-460E-94D1-54222C63F5DA}</a:tableStyleId>
              </a:tblPr>
              <a:tblGrid>
                <a:gridCol w="1510819"/>
                <a:gridCol w="2782130"/>
                <a:gridCol w="2835977"/>
                <a:gridCol w="2835977"/>
              </a:tblGrid>
              <a:tr h="0">
                <a:tc rowSpan="10">
                  <a:txBody>
                    <a:bodyPr/>
                    <a:lstStyle/>
                    <a:p>
                      <a:pPr lvl="0" algn="ctr">
                        <a:lnSpc>
                          <a:spcPct val="150000"/>
                        </a:lnSpc>
                      </a:pPr>
                      <a:r>
                        <a:rPr lang="en-US" altLang="zh-CN" sz="2000" dirty="0" smtClean="0">
                          <a:solidFill>
                            <a:schemeClr val="tx1"/>
                          </a:solidFill>
                          <a:latin typeface="Microsoft YaHei" charset="-122"/>
                          <a:ea typeface="Microsoft YaHei" charset="-122"/>
                          <a:cs typeface="Microsoft YaHei" charset="-122"/>
                        </a:rPr>
                        <a:t>MAC</a:t>
                      </a:r>
                      <a:r>
                        <a:rPr lang="zh-CN" altLang="en-US" sz="2000" dirty="0" smtClean="0">
                          <a:solidFill>
                            <a:schemeClr val="tx1"/>
                          </a:solidFill>
                          <a:latin typeface="Microsoft YaHei" charset="-122"/>
                          <a:ea typeface="Microsoft YaHei" charset="-122"/>
                          <a:cs typeface="Microsoft YaHei" charset="-122"/>
                        </a:rPr>
                        <a:t>协议</a:t>
                      </a:r>
                      <a:endParaRPr lang="zh-CN" altLang="en-US" sz="2000" dirty="0">
                        <a:solidFill>
                          <a:schemeClr val="tx1"/>
                        </a:solidFill>
                        <a:latin typeface="Microsoft YaHei" charset="-122"/>
                        <a:ea typeface="Microsoft YaHei" charset="-122"/>
                        <a:cs typeface="Microsoft YaHei" charset="-122"/>
                      </a:endParaRPr>
                    </a:p>
                  </a:txBody>
                  <a:tcPr anchor="ctr"/>
                </a:tc>
                <a:tc rowSpan="4">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solidFill>
                            <a:schemeClr val="tx1"/>
                          </a:solidFill>
                          <a:latin typeface="Microsoft YaHei" charset="-122"/>
                          <a:ea typeface="Microsoft YaHei" charset="-122"/>
                          <a:cs typeface="Microsoft YaHei" charset="-122"/>
                        </a:rPr>
                        <a:t>信道划分</a:t>
                      </a:r>
                      <a:r>
                        <a:rPr lang="en-US" altLang="zh-CN" sz="2000" dirty="0" smtClean="0">
                          <a:solidFill>
                            <a:schemeClr val="tx1"/>
                          </a:solidFill>
                          <a:latin typeface="Microsoft YaHei" charset="-122"/>
                          <a:ea typeface="Microsoft YaHei" charset="-122"/>
                          <a:cs typeface="Microsoft YaHei" charset="-122"/>
                        </a:rPr>
                        <a:t>MAC</a:t>
                      </a:r>
                      <a:r>
                        <a:rPr lang="zh-CN" altLang="en-US" sz="2000" dirty="0" smtClean="0">
                          <a:solidFill>
                            <a:schemeClr val="tx1"/>
                          </a:solidFill>
                          <a:latin typeface="Microsoft YaHei" charset="-122"/>
                          <a:ea typeface="Microsoft YaHei" charset="-122"/>
                          <a:cs typeface="Microsoft YaHei" charset="-122"/>
                        </a:rPr>
                        <a:t>协议</a:t>
                      </a:r>
                    </a:p>
                  </a:txBody>
                  <a:tcPr anchor="ctr"/>
                </a:tc>
                <a:tc gridSpan="2">
                  <a:txBody>
                    <a:bodyPr/>
                    <a:lstStyle/>
                    <a:p>
                      <a:pPr lvl="0" algn="ctr">
                        <a:lnSpc>
                          <a:spcPct val="150000"/>
                        </a:lnSpc>
                      </a:pPr>
                      <a:r>
                        <a:rPr lang="zh-CN" altLang="en-US" sz="2000" dirty="0" smtClean="0">
                          <a:solidFill>
                            <a:schemeClr val="tx1"/>
                          </a:solidFill>
                          <a:latin typeface="Microsoft YaHei" charset="-122"/>
                          <a:ea typeface="Microsoft YaHei" charset="-122"/>
                          <a:cs typeface="Microsoft YaHei" charset="-122"/>
                        </a:rPr>
                        <a:t>频分多路复用</a:t>
                      </a:r>
                      <a:r>
                        <a:rPr lang="en-US" altLang="zh-CN" sz="2000" dirty="0" smtClean="0">
                          <a:solidFill>
                            <a:schemeClr val="tx1"/>
                          </a:solidFill>
                          <a:latin typeface="Microsoft YaHei" charset="-122"/>
                          <a:ea typeface="Microsoft YaHei" charset="-122"/>
                          <a:cs typeface="Microsoft YaHei" charset="-122"/>
                        </a:rPr>
                        <a:t>(FDM)</a:t>
                      </a:r>
                      <a:endParaRPr lang="zh-CN" altLang="en-US" sz="2000" dirty="0">
                        <a:solidFill>
                          <a:schemeClr val="tx1"/>
                        </a:solidFill>
                        <a:latin typeface="Microsoft YaHei" charset="-122"/>
                        <a:ea typeface="Microsoft YaHei" charset="-122"/>
                        <a:cs typeface="Microsoft YaHei" charset="-122"/>
                      </a:endParaRPr>
                    </a:p>
                  </a:txBody>
                  <a:tcPr anchor="ctr"/>
                </a:tc>
                <a:tc hMerge="1">
                  <a:txBody>
                    <a:bodyPr/>
                    <a:lstStyle/>
                    <a:p>
                      <a:endParaRPr lang="zh-CN" altLang="en-US"/>
                    </a:p>
                  </a:txBody>
                  <a:tcPr/>
                </a:tc>
              </a:tr>
              <a:tr h="273050">
                <a:tc vMerge="1">
                  <a:txBody>
                    <a:bodyPr/>
                    <a:lstStyle/>
                    <a:p>
                      <a:endParaRPr lang="zh-CN" altLang="en-US"/>
                    </a:p>
                  </a:txBody>
                  <a:tcPr/>
                </a:tc>
                <a:tc vMerge="1">
                  <a:txBody>
                    <a:bodyPr/>
                    <a:lstStyle/>
                    <a:p>
                      <a:endParaRPr lang="zh-CN" altLang="en-US"/>
                    </a:p>
                  </a:txBody>
                  <a:tcPr/>
                </a:tc>
                <a:tc grid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solidFill>
                            <a:schemeClr val="tx1"/>
                          </a:solidFill>
                          <a:latin typeface="Microsoft YaHei" charset="-122"/>
                          <a:ea typeface="Microsoft YaHei" charset="-122"/>
                          <a:cs typeface="Microsoft YaHei" charset="-122"/>
                        </a:rPr>
                        <a:t>时分多路复用</a:t>
                      </a:r>
                      <a:r>
                        <a:rPr lang="en-US" altLang="zh-CN" sz="2000" dirty="0" smtClean="0">
                          <a:solidFill>
                            <a:schemeClr val="tx1"/>
                          </a:solidFill>
                          <a:latin typeface="Microsoft YaHei" charset="-122"/>
                          <a:ea typeface="Microsoft YaHei" charset="-122"/>
                          <a:cs typeface="Microsoft YaHei" charset="-122"/>
                        </a:rPr>
                        <a:t>(TDM </a:t>
                      </a:r>
                      <a:endParaRPr lang="zh-CN" altLang="en-US" sz="2000" dirty="0" smtClean="0">
                        <a:solidFill>
                          <a:schemeClr val="tx1"/>
                        </a:solidFill>
                        <a:latin typeface="Microsoft YaHei" charset="-122"/>
                        <a:ea typeface="Microsoft YaHei" charset="-122"/>
                        <a:cs typeface="Microsoft YaHei" charset="-122"/>
                      </a:endParaRPr>
                    </a:p>
                  </a:txBody>
                  <a:tcPr anchor="ctr"/>
                </a:tc>
                <a:tc hMerge="1">
                  <a:txBody>
                    <a:bodyPr/>
                    <a:lstStyle/>
                    <a:p>
                      <a:endParaRPr lang="zh-CN" altLang="en-US"/>
                    </a:p>
                  </a:txBody>
                  <a:tcPr/>
                </a:tc>
              </a:tr>
              <a:tr h="180340">
                <a:tc vMerge="1">
                  <a:txBody>
                    <a:bodyPr/>
                    <a:lstStyle/>
                    <a:p>
                      <a:endParaRPr lang="zh-CN" altLang="en-US"/>
                    </a:p>
                  </a:txBody>
                  <a:tcPr/>
                </a:tc>
                <a:tc vMerge="1">
                  <a:txBody>
                    <a:bodyPr/>
                    <a:lstStyle/>
                    <a:p>
                      <a:endParaRPr lang="zh-CN" altLang="en-US"/>
                    </a:p>
                  </a:txBody>
                  <a:tcPr/>
                </a:tc>
                <a:tc grid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solidFill>
                            <a:schemeClr val="tx1"/>
                          </a:solidFill>
                          <a:latin typeface="Microsoft YaHei" charset="-122"/>
                          <a:ea typeface="Microsoft YaHei" charset="-122"/>
                          <a:cs typeface="Microsoft YaHei" charset="-122"/>
                        </a:rPr>
                        <a:t>波分多路复用</a:t>
                      </a:r>
                      <a:r>
                        <a:rPr lang="en-US" altLang="zh-CN" sz="2000" dirty="0" smtClean="0">
                          <a:solidFill>
                            <a:schemeClr val="tx1"/>
                          </a:solidFill>
                          <a:latin typeface="Microsoft YaHei" charset="-122"/>
                          <a:ea typeface="Microsoft YaHei" charset="-122"/>
                          <a:cs typeface="Microsoft YaHei" charset="-122"/>
                        </a:rPr>
                        <a:t>(WDM) </a:t>
                      </a:r>
                      <a:endParaRPr lang="zh-CN" altLang="en-US" sz="2000" dirty="0" smtClean="0">
                        <a:solidFill>
                          <a:schemeClr val="tx1"/>
                        </a:solidFill>
                        <a:latin typeface="Microsoft YaHei" charset="-122"/>
                        <a:ea typeface="Microsoft YaHei" charset="-122"/>
                        <a:cs typeface="Microsoft YaHei" charset="-122"/>
                      </a:endParaRPr>
                    </a:p>
                  </a:txBody>
                  <a:tcPr anchor="ctr"/>
                </a:tc>
                <a:tc hMerge="1">
                  <a:txBody>
                    <a:bodyPr/>
                    <a:lstStyle/>
                    <a:p>
                      <a:endParaRPr lang="zh-CN" altLang="en-US"/>
                    </a:p>
                  </a:txBody>
                  <a:tcPr/>
                </a:tc>
              </a:tr>
              <a:tr h="0">
                <a:tc vMerge="1">
                  <a:txBody>
                    <a:bodyPr/>
                    <a:lstStyle/>
                    <a:p>
                      <a:endParaRPr lang="zh-CN" altLang="en-US"/>
                    </a:p>
                  </a:txBody>
                  <a:tcPr/>
                </a:tc>
                <a:tc vMerge="1">
                  <a:txBody>
                    <a:bodyPr/>
                    <a:lstStyle/>
                    <a:p>
                      <a:endParaRPr lang="zh-CN" altLang="en-US"/>
                    </a:p>
                  </a:txBody>
                  <a:tcPr/>
                </a:tc>
                <a:tc grid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solidFill>
                            <a:schemeClr val="tx1"/>
                          </a:solidFill>
                          <a:latin typeface="Microsoft YaHei" charset="-122"/>
                          <a:ea typeface="Microsoft YaHei" charset="-122"/>
                          <a:cs typeface="Microsoft YaHei" charset="-122"/>
                        </a:rPr>
                        <a:t>码分多路复用</a:t>
                      </a:r>
                      <a:r>
                        <a:rPr lang="en-US" altLang="zh-CN" sz="2000" dirty="0" smtClean="0">
                          <a:solidFill>
                            <a:schemeClr val="tx1"/>
                          </a:solidFill>
                          <a:latin typeface="Microsoft YaHei" charset="-122"/>
                          <a:ea typeface="Microsoft YaHei" charset="-122"/>
                          <a:cs typeface="Microsoft YaHei" charset="-122"/>
                        </a:rPr>
                        <a:t>(CDM )</a:t>
                      </a:r>
                      <a:endParaRPr lang="zh-CN" altLang="en-US" sz="2000" dirty="0" smtClean="0">
                        <a:solidFill>
                          <a:schemeClr val="tx1"/>
                        </a:solidFill>
                        <a:latin typeface="Microsoft YaHei" charset="-122"/>
                        <a:ea typeface="Microsoft YaHei" charset="-122"/>
                        <a:cs typeface="Microsoft YaHei" charset="-122"/>
                      </a:endParaRPr>
                    </a:p>
                  </a:txBody>
                  <a:tcPr anchor="ctr"/>
                </a:tc>
                <a:tc hMerge="1">
                  <a:txBody>
                    <a:bodyPr/>
                    <a:lstStyle/>
                    <a:p>
                      <a:endParaRPr lang="zh-CN" altLang="en-US"/>
                    </a:p>
                  </a:txBody>
                  <a:tcPr/>
                </a:tc>
              </a:tr>
              <a:tr h="274320">
                <a:tc vMerge="1">
                  <a:txBody>
                    <a:bodyPr/>
                    <a:lstStyle/>
                    <a:p>
                      <a:endParaRPr lang="zh-CN" altLang="en-US" dirty="0"/>
                    </a:p>
                  </a:txBody>
                  <a:tcPr/>
                </a:tc>
                <a:tc rowSpan="4">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solidFill>
                            <a:schemeClr val="tx1"/>
                          </a:solidFill>
                          <a:latin typeface="Microsoft YaHei" charset="-122"/>
                          <a:ea typeface="Microsoft YaHei" charset="-122"/>
                          <a:cs typeface="Microsoft YaHei" charset="-122"/>
                        </a:rPr>
                        <a:t>随机访问</a:t>
                      </a:r>
                      <a:r>
                        <a:rPr lang="en-US" altLang="zh-CN" sz="2000" dirty="0" smtClean="0">
                          <a:solidFill>
                            <a:schemeClr val="tx1"/>
                          </a:solidFill>
                          <a:latin typeface="Microsoft YaHei" charset="-122"/>
                          <a:ea typeface="Microsoft YaHei" charset="-122"/>
                          <a:cs typeface="Microsoft YaHei" charset="-122"/>
                          <a:sym typeface="+mn-ea"/>
                        </a:rPr>
                        <a:t>MAC</a:t>
                      </a:r>
                      <a:r>
                        <a:rPr lang="zh-CN" altLang="en-US" sz="2000" dirty="0" smtClean="0">
                          <a:solidFill>
                            <a:schemeClr val="tx1"/>
                          </a:solidFill>
                          <a:latin typeface="Microsoft YaHei" charset="-122"/>
                          <a:ea typeface="Microsoft YaHei" charset="-122"/>
                          <a:cs typeface="Microsoft YaHei" charset="-122"/>
                          <a:sym typeface="+mn-ea"/>
                        </a:rPr>
                        <a:t>协议</a:t>
                      </a:r>
                      <a:endParaRPr lang="zh-CN" altLang="en-US" sz="2000" dirty="0" smtClean="0">
                        <a:solidFill>
                          <a:schemeClr val="tx1"/>
                        </a:solidFill>
                        <a:latin typeface="Microsoft YaHei" charset="-122"/>
                        <a:ea typeface="Microsoft YaHei" charset="-122"/>
                        <a:cs typeface="Microsoft YaHei" charset="-122"/>
                      </a:endParaRPr>
                    </a:p>
                  </a:txBody>
                  <a:tcPr anchor="ctr"/>
                </a:tc>
                <a:tc rowSpan="2">
                  <a:txBody>
                    <a:bodyPr/>
                    <a:lstStyle/>
                    <a:p>
                      <a:pPr algn="ctr">
                        <a:lnSpc>
                          <a:spcPct val="150000"/>
                        </a:lnSpc>
                      </a:pPr>
                      <a:r>
                        <a:rPr lang="en-US" altLang="zh-CN" sz="1600" dirty="0" smtClean="0">
                          <a:solidFill>
                            <a:schemeClr val="tx1"/>
                          </a:solidFill>
                          <a:latin typeface="Microsoft YaHei" charset="-122"/>
                          <a:ea typeface="Microsoft YaHei" charset="-122"/>
                          <a:cs typeface="Microsoft YaHei" charset="-122"/>
                        </a:rPr>
                        <a:t>ALOHA</a:t>
                      </a:r>
                      <a:r>
                        <a:rPr lang="zh-CN" altLang="en-US" sz="1600" dirty="0" smtClean="0">
                          <a:solidFill>
                            <a:schemeClr val="tx1"/>
                          </a:solidFill>
                          <a:latin typeface="Microsoft YaHei" charset="-122"/>
                          <a:ea typeface="Microsoft YaHei" charset="-122"/>
                          <a:cs typeface="Microsoft YaHei" charset="-122"/>
                        </a:rPr>
                        <a:t>协议</a:t>
                      </a:r>
                      <a:endParaRPr lang="en-US" altLang="zh-CN" sz="1600" dirty="0" smtClean="0">
                        <a:solidFill>
                          <a:schemeClr val="tx1"/>
                        </a:solidFill>
                        <a:latin typeface="Microsoft YaHei" charset="-122"/>
                        <a:ea typeface="Microsoft YaHei" charset="-122"/>
                        <a:cs typeface="Microsoft YaHei" charset="-122"/>
                      </a:endParaRPr>
                    </a:p>
                    <a:p>
                      <a:pPr algn="ctr">
                        <a:lnSpc>
                          <a:spcPct val="150000"/>
                        </a:lnSpc>
                      </a:pPr>
                      <a:r>
                        <a:rPr lang="zh-CN" altLang="en-US" sz="1600" dirty="0" smtClean="0">
                          <a:solidFill>
                            <a:srgbClr val="FF0000"/>
                          </a:solidFill>
                          <a:latin typeface="Microsoft YaHei" charset="-122"/>
                          <a:ea typeface="Microsoft YaHei" charset="-122"/>
                          <a:cs typeface="Microsoft YaHei" charset="-122"/>
                        </a:rPr>
                        <a:t>（只说不听）</a:t>
                      </a:r>
                      <a:endParaRPr lang="zh-CN" altLang="en-US" sz="1600" dirty="0">
                        <a:solidFill>
                          <a:srgbClr val="FF0000"/>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sz="1600" dirty="0" smtClean="0">
                          <a:solidFill>
                            <a:schemeClr val="tx1"/>
                          </a:solidFill>
                          <a:latin typeface="Microsoft YaHei" charset="-122"/>
                          <a:ea typeface="Microsoft YaHei" charset="-122"/>
                          <a:cs typeface="Microsoft YaHei" charset="-122"/>
                        </a:rPr>
                        <a:t>纯</a:t>
                      </a:r>
                      <a:r>
                        <a:rPr lang="en-US" altLang="zh-CN" sz="1600" dirty="0" smtClean="0">
                          <a:solidFill>
                            <a:schemeClr val="tx1"/>
                          </a:solidFill>
                          <a:latin typeface="Microsoft YaHei" charset="-122"/>
                          <a:ea typeface="Microsoft YaHei" charset="-122"/>
                          <a:cs typeface="Microsoft YaHei" charset="-122"/>
                        </a:rPr>
                        <a:t>ALOHA</a:t>
                      </a:r>
                      <a:endParaRPr lang="zh-CN" altLang="en-US" sz="1600" dirty="0">
                        <a:solidFill>
                          <a:schemeClr val="tx1"/>
                        </a:solidFill>
                        <a:latin typeface="Microsoft YaHei" charset="-122"/>
                        <a:ea typeface="Microsoft YaHei" charset="-122"/>
                        <a:cs typeface="Microsoft YaHei" charset="-122"/>
                      </a:endParaRPr>
                    </a:p>
                  </a:txBody>
                  <a:tcPr anchor="ctr"/>
                </a:tc>
              </a:tr>
              <a:tr h="27432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lnSpc>
                          <a:spcPct val="150000"/>
                        </a:lnSpc>
                      </a:pPr>
                      <a:r>
                        <a:rPr lang="zh-CN" altLang="en-US" sz="1600" dirty="0" smtClean="0">
                          <a:solidFill>
                            <a:schemeClr val="tx1"/>
                          </a:solidFill>
                          <a:latin typeface="Microsoft YaHei" charset="-122"/>
                          <a:ea typeface="Microsoft YaHei" charset="-122"/>
                          <a:cs typeface="Microsoft YaHei" charset="-122"/>
                        </a:rPr>
                        <a:t>时隙</a:t>
                      </a:r>
                      <a:r>
                        <a:rPr lang="en-US" altLang="zh-CN" sz="1600" dirty="0" smtClean="0">
                          <a:solidFill>
                            <a:schemeClr val="tx1"/>
                          </a:solidFill>
                          <a:latin typeface="Microsoft YaHei" charset="-122"/>
                          <a:ea typeface="Microsoft YaHei" charset="-122"/>
                          <a:cs typeface="Microsoft YaHei" charset="-122"/>
                        </a:rPr>
                        <a:t>ALOHA</a:t>
                      </a:r>
                      <a:endParaRPr lang="zh-CN" altLang="en-US" sz="1600" dirty="0">
                        <a:solidFill>
                          <a:schemeClr val="tx1"/>
                        </a:solidFill>
                        <a:latin typeface="Microsoft YaHei" charset="-122"/>
                        <a:ea typeface="Microsoft YaHei" charset="-122"/>
                        <a:cs typeface="Microsoft YaHei" charset="-122"/>
                      </a:endParaRPr>
                    </a:p>
                  </a:txBody>
                  <a:tcPr anchor="ctr"/>
                </a:tc>
              </a:tr>
              <a:tr h="242147">
                <a:tc vMerge="1">
                  <a:txBody>
                    <a:bodyPr/>
                    <a:lstStyle/>
                    <a:p>
                      <a:endParaRPr lang="zh-CN" altLang="en-US"/>
                    </a:p>
                  </a:txBody>
                  <a:tcPr/>
                </a:tc>
                <a:tc vMerge="1">
                  <a:txBody>
                    <a:bodyPr/>
                    <a:lstStyle/>
                    <a:p>
                      <a:endParaRPr lang="zh-CN" altLang="en-US"/>
                    </a:p>
                  </a:txBody>
                  <a:tcPr/>
                </a:tc>
                <a:tc gridSpan="2">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dirty="0" smtClean="0">
                          <a:solidFill>
                            <a:schemeClr val="tx1"/>
                          </a:solidFill>
                          <a:latin typeface="Microsoft YaHei" charset="-122"/>
                          <a:ea typeface="Microsoft YaHei" charset="-122"/>
                          <a:cs typeface="Microsoft YaHei" charset="-122"/>
                        </a:rPr>
                        <a:t>载波监听多路访问协议</a:t>
                      </a:r>
                      <a:r>
                        <a:rPr lang="zh-CN" altLang="en-US" sz="1600" dirty="0" smtClean="0">
                          <a:solidFill>
                            <a:srgbClr val="FF0000"/>
                          </a:solidFill>
                          <a:latin typeface="Microsoft YaHei" charset="-122"/>
                          <a:ea typeface="Microsoft YaHei" charset="-122"/>
                          <a:cs typeface="Microsoft YaHei" charset="-122"/>
                        </a:rPr>
                        <a:t>（</a:t>
                      </a:r>
                      <a:r>
                        <a:rPr kumimoji="1" lang="zh-CN" altLang="en-US" sz="1600" dirty="0" smtClean="0">
                          <a:solidFill>
                            <a:srgbClr val="FF0000"/>
                          </a:solidFill>
                          <a:latin typeface="Microsoft YaHei" charset="-122"/>
                          <a:ea typeface="Microsoft YaHei" charset="-122"/>
                          <a:cs typeface="Microsoft YaHei" charset="-122"/>
                        </a:rPr>
                        <a:t>先听后说</a:t>
                      </a:r>
                      <a:r>
                        <a:rPr lang="zh-CN" altLang="en-US" sz="1600" dirty="0" smtClean="0">
                          <a:solidFill>
                            <a:srgbClr val="FF0000"/>
                          </a:solidFill>
                          <a:latin typeface="Microsoft YaHei" charset="-122"/>
                          <a:ea typeface="Microsoft YaHei" charset="-122"/>
                          <a:cs typeface="Microsoft YaHei" charset="-122"/>
                        </a:rPr>
                        <a:t>）</a:t>
                      </a:r>
                      <a:endParaRPr lang="zh-CN" altLang="en-US" sz="1600" dirty="0">
                        <a:solidFill>
                          <a:srgbClr val="FF0000"/>
                        </a:solidFill>
                        <a:latin typeface="Microsoft YaHei" charset="-122"/>
                        <a:ea typeface="Microsoft YaHei" charset="-122"/>
                        <a:cs typeface="Microsoft YaHei" charset="-122"/>
                      </a:endParaRPr>
                    </a:p>
                  </a:txBody>
                  <a:tcPr anchor="ctr"/>
                </a:tc>
                <a:tc hMerge="1">
                  <a:txBody>
                    <a:bodyPr/>
                    <a:lstStyle/>
                    <a:p>
                      <a:endParaRPr lang="zh-CN" altLang="en-US"/>
                    </a:p>
                  </a:txBody>
                  <a:tcPr/>
                </a:tc>
              </a:tr>
              <a:tr h="123613">
                <a:tc vMerge="1">
                  <a:txBody>
                    <a:bodyPr/>
                    <a:lstStyle/>
                    <a:p>
                      <a:endParaRPr lang="zh-CN" altLang="en-US"/>
                    </a:p>
                  </a:txBody>
                  <a:tcPr/>
                </a:tc>
                <a:tc vMerge="1">
                  <a:txBody>
                    <a:bodyPr/>
                    <a:lstStyle/>
                    <a:p>
                      <a:endParaRPr lang="zh-CN" altLang="en-US"/>
                    </a:p>
                  </a:txBody>
                  <a:tcPr/>
                </a:tc>
                <a:tc gridSpan="2">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dirty="0" smtClean="0">
                          <a:solidFill>
                            <a:schemeClr val="tx1"/>
                          </a:solidFill>
                          <a:latin typeface="Microsoft YaHei" charset="-122"/>
                          <a:ea typeface="Microsoft YaHei" charset="-122"/>
                          <a:cs typeface="Microsoft YaHei" charset="-122"/>
                        </a:rPr>
                        <a:t>带冲突检测的载波监听多路访问协议</a:t>
                      </a:r>
                      <a:endParaRPr lang="en-US" altLang="zh-CN" sz="1600" dirty="0" smtClean="0">
                        <a:solidFill>
                          <a:schemeClr val="tx1"/>
                        </a:solidFill>
                        <a:latin typeface="Microsoft YaHei" charset="-122"/>
                        <a:ea typeface="Microsoft YaHei" charset="-122"/>
                        <a:cs typeface="Microsoft YaHei" charset="-122"/>
                      </a:endParaRPr>
                    </a:p>
                    <a:p>
                      <a:pPr marL="0" marR="0" indent="0" algn="ctr" defTabSz="914400" rtl="0" eaLnBrk="1" fontAlgn="auto" latinLnBrk="0" hangingPunct="1">
                        <a:lnSpc>
                          <a:spcPct val="150000"/>
                        </a:lnSpc>
                        <a:spcBef>
                          <a:spcPts val="0"/>
                        </a:spcBef>
                        <a:spcAft>
                          <a:spcPts val="0"/>
                        </a:spcAft>
                        <a:buClrTx/>
                        <a:buSzTx/>
                        <a:buFontTx/>
                        <a:buNone/>
                        <a:tabLst/>
                        <a:defRPr/>
                      </a:pPr>
                      <a:r>
                        <a:rPr kumimoji="1" lang="zh-CN" altLang="en-US" sz="1600" dirty="0" smtClean="0">
                          <a:solidFill>
                            <a:srgbClr val="FF0000"/>
                          </a:solidFill>
                          <a:latin typeface="Microsoft YaHei" charset="-122"/>
                          <a:ea typeface="Microsoft YaHei" charset="-122"/>
                          <a:cs typeface="Microsoft YaHei" charset="-122"/>
                        </a:rPr>
                        <a:t>（先听后说，边听边说）</a:t>
                      </a:r>
                    </a:p>
                  </a:txBody>
                  <a:tcPr anchor="ctr"/>
                </a:tc>
                <a:tc hMerge="1">
                  <a:txBody>
                    <a:bodyPr/>
                    <a:lstStyle/>
                    <a:p>
                      <a:endParaRPr lang="zh-CN" altLang="en-US"/>
                    </a:p>
                  </a:txBody>
                  <a:tcPr/>
                </a:tc>
              </a:tr>
              <a:tr h="185420">
                <a:tc vMerge="1">
                  <a:txBody>
                    <a:bodyPr/>
                    <a:lstStyle/>
                    <a:p>
                      <a:endParaRPr lang="zh-CN" altLang="en-US" dirty="0"/>
                    </a:p>
                  </a:txBody>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solidFill>
                            <a:schemeClr val="tx1"/>
                          </a:solidFill>
                          <a:latin typeface="Microsoft YaHei" charset="-122"/>
                          <a:ea typeface="Microsoft YaHei" charset="-122"/>
                          <a:cs typeface="Microsoft YaHei" charset="-122"/>
                          <a:sym typeface="+mn-ea"/>
                        </a:rPr>
                        <a:t>受控接入</a:t>
                      </a:r>
                      <a:r>
                        <a:rPr lang="en-US" altLang="zh-CN" sz="2000" dirty="0" smtClean="0">
                          <a:solidFill>
                            <a:schemeClr val="tx1"/>
                          </a:solidFill>
                          <a:latin typeface="Microsoft YaHei" charset="-122"/>
                          <a:ea typeface="Microsoft YaHei" charset="-122"/>
                          <a:cs typeface="Microsoft YaHei" charset="-122"/>
                          <a:sym typeface="+mn-ea"/>
                        </a:rPr>
                        <a:t>MAC</a:t>
                      </a:r>
                      <a:r>
                        <a:rPr lang="zh-CN" altLang="en-US" sz="2000" dirty="0" smtClean="0">
                          <a:solidFill>
                            <a:schemeClr val="tx1"/>
                          </a:solidFill>
                          <a:latin typeface="Microsoft YaHei" charset="-122"/>
                          <a:ea typeface="Microsoft YaHei" charset="-122"/>
                          <a:cs typeface="Microsoft YaHei" charset="-122"/>
                          <a:sym typeface="+mn-ea"/>
                        </a:rPr>
                        <a:t>协议</a:t>
                      </a:r>
                      <a:endParaRPr lang="zh-CN" altLang="en-US" sz="2000" dirty="0" smtClean="0">
                        <a:solidFill>
                          <a:schemeClr val="tx1"/>
                        </a:solidFill>
                        <a:latin typeface="Microsoft YaHei" charset="-122"/>
                        <a:ea typeface="Microsoft YaHei" charset="-122"/>
                        <a:cs typeface="Microsoft YaHei" charset="-122"/>
                      </a:endParaRPr>
                    </a:p>
                  </a:txBody>
                  <a:tcPr anchor="ctr"/>
                </a:tc>
                <a:tc gridSpan="2">
                  <a:txBody>
                    <a:bodyPr/>
                    <a:lstStyle/>
                    <a:p>
                      <a:pPr algn="ctr">
                        <a:lnSpc>
                          <a:spcPct val="150000"/>
                        </a:lnSpc>
                      </a:pPr>
                      <a:r>
                        <a:rPr lang="zh-CN" altLang="en-US" sz="2000" dirty="0" smtClean="0">
                          <a:solidFill>
                            <a:schemeClr val="tx1"/>
                          </a:solidFill>
                          <a:latin typeface="Microsoft YaHei" charset="-122"/>
                          <a:ea typeface="Microsoft YaHei" charset="-122"/>
                          <a:cs typeface="Microsoft YaHei" charset="-122"/>
                        </a:rPr>
                        <a:t>集中式控制</a:t>
                      </a:r>
                      <a:endParaRPr lang="zh-CN" altLang="en-US" sz="2000" dirty="0">
                        <a:solidFill>
                          <a:schemeClr val="tx1"/>
                        </a:solidFill>
                        <a:latin typeface="Microsoft YaHei" charset="-122"/>
                        <a:ea typeface="Microsoft YaHei" charset="-122"/>
                        <a:cs typeface="Microsoft YaHei" charset="-122"/>
                      </a:endParaRPr>
                    </a:p>
                  </a:txBody>
                  <a:tcPr anchor="ctr"/>
                </a:tc>
                <a:tc hMerge="1">
                  <a:txBody>
                    <a:bodyPr/>
                    <a:lstStyle/>
                    <a:p>
                      <a:endParaRPr lang="zh-CN" altLang="en-US"/>
                    </a:p>
                  </a:txBody>
                  <a:tcPr/>
                </a:tc>
              </a:tr>
              <a:tr h="185420">
                <a:tc vMerge="1">
                  <a:txBody>
                    <a:bodyPr/>
                    <a:lstStyle/>
                    <a:p>
                      <a:endParaRPr lang="zh-CN" altLang="en-US"/>
                    </a:p>
                  </a:txBody>
                  <a:tcPr/>
                </a:tc>
                <a:tc vMerge="1">
                  <a:txBody>
                    <a:bodyPr/>
                    <a:lstStyle/>
                    <a:p>
                      <a:endParaRPr lang="zh-CN" altLang="en-US"/>
                    </a:p>
                  </a:txBody>
                  <a:tcPr/>
                </a:tc>
                <a:tc gridSpan="2">
                  <a:txBody>
                    <a:bodyPr/>
                    <a:lstStyle/>
                    <a:p>
                      <a:pPr algn="ctr">
                        <a:lnSpc>
                          <a:spcPct val="150000"/>
                        </a:lnSpc>
                      </a:pPr>
                      <a:r>
                        <a:rPr lang="zh-CN" altLang="en-US" sz="2000" dirty="0" smtClean="0">
                          <a:solidFill>
                            <a:schemeClr val="tx1"/>
                          </a:solidFill>
                          <a:latin typeface="Microsoft YaHei" charset="-122"/>
                          <a:ea typeface="Microsoft YaHei" charset="-122"/>
                          <a:cs typeface="Microsoft YaHei" charset="-122"/>
                        </a:rPr>
                        <a:t>分散式控制</a:t>
                      </a:r>
                      <a:endParaRPr lang="zh-CN" altLang="en-US" sz="2000" dirty="0">
                        <a:solidFill>
                          <a:schemeClr val="tx1"/>
                        </a:solidFill>
                        <a:latin typeface="Microsoft YaHei" charset="-122"/>
                        <a:ea typeface="Microsoft YaHei" charset="-122"/>
                        <a:cs typeface="Microsoft YaHei" charset="-122"/>
                      </a:endParaRPr>
                    </a:p>
                  </a:txBody>
                  <a:tcPr anchor="ctr"/>
                </a:tc>
                <a:tc hMerge="1">
                  <a:txBody>
                    <a:bodyPr/>
                    <a:lstStyle/>
                    <a:p>
                      <a:endParaRPr lang="zh-CN" altLang="en-US"/>
                    </a:p>
                  </a:txBody>
                  <a:tcPr/>
                </a:tc>
              </a:tr>
            </a:tbl>
          </a:graphicData>
        </a:graphic>
      </p:graphicFrame>
    </p:spTree>
    <p:extLst>
      <p:ext uri="{BB962C8B-B14F-4D97-AF65-F5344CB8AC3E}">
        <p14:creationId xmlns:p14="http://schemas.microsoft.com/office/powerpoint/2010/main" val="200944084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 y="2930529"/>
            <a:ext cx="1283368" cy="400110"/>
          </a:xfrm>
          <a:prstGeom prst="rect">
            <a:avLst/>
          </a:prstGeom>
          <a:noFill/>
        </p:spPr>
        <p:txBody>
          <a:bodyPr wrap="square" rtlCol="0">
            <a:spAutoFit/>
          </a:bodyPr>
          <a:lstStyle/>
          <a:p>
            <a:r>
              <a:rPr kumimoji="1" lang="zh-CN" altLang="en-US" sz="2000" dirty="0" smtClean="0">
                <a:latin typeface="Microsoft YaHei" charset="-122"/>
                <a:ea typeface="Microsoft YaHei" charset="-122"/>
                <a:cs typeface="Microsoft YaHei" charset="-122"/>
              </a:rPr>
              <a:t>移动网络</a:t>
            </a:r>
            <a:endParaRPr kumimoji="1" lang="zh-CN" altLang="en-US" sz="2000" dirty="0">
              <a:latin typeface="Microsoft YaHei" charset="-122"/>
              <a:ea typeface="Microsoft YaHei" charset="-122"/>
              <a:cs typeface="Microsoft YaHei" charset="-122"/>
            </a:endParaRPr>
          </a:p>
        </p:txBody>
      </p:sp>
      <p:sp>
        <p:nvSpPr>
          <p:cNvPr id="6" name="左大括号 5"/>
          <p:cNvSpPr/>
          <p:nvPr/>
        </p:nvSpPr>
        <p:spPr>
          <a:xfrm>
            <a:off x="1235243" y="719406"/>
            <a:ext cx="507388" cy="4847204"/>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000">
              <a:latin typeface="Microsoft YaHei" charset="-122"/>
              <a:ea typeface="Microsoft YaHei" charset="-122"/>
              <a:cs typeface="Microsoft YaHei" charset="-122"/>
            </a:endParaRPr>
          </a:p>
        </p:txBody>
      </p:sp>
      <p:sp>
        <p:nvSpPr>
          <p:cNvPr id="9" name="文本框 8"/>
          <p:cNvSpPr txBox="1"/>
          <p:nvPr/>
        </p:nvSpPr>
        <p:spPr>
          <a:xfrm>
            <a:off x="1742631" y="545261"/>
            <a:ext cx="4017724" cy="5170646"/>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移动网络基本</a:t>
            </a:r>
            <a:r>
              <a:rPr kumimoji="1" lang="zh-CN" altLang="en-US" sz="2000" dirty="0" smtClean="0">
                <a:latin typeface="Microsoft YaHei" charset="-122"/>
                <a:ea typeface="Microsoft YaHei" charset="-122"/>
                <a:cs typeface="Microsoft YaHei" charset="-122"/>
              </a:rPr>
              <a:t>原理</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寻址</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smtClean="0">
                <a:solidFill>
                  <a:srgbClr val="FF0000"/>
                </a:solidFill>
                <a:latin typeface="Microsoft YaHei" charset="-122"/>
                <a:ea typeface="Microsoft YaHei" charset="-122"/>
                <a:cs typeface="Microsoft YaHei" charset="-122"/>
              </a:rPr>
              <a:t>移动</a:t>
            </a:r>
            <a:r>
              <a:rPr kumimoji="1" lang="zh-CN" altLang="en-US" sz="2000" dirty="0" smtClean="0">
                <a:solidFill>
                  <a:srgbClr val="FF0000"/>
                </a:solidFill>
                <a:latin typeface="Microsoft YaHei" charset="-122"/>
                <a:ea typeface="Microsoft YaHei" charset="-122"/>
                <a:cs typeface="Microsoft YaHei" charset="-122"/>
              </a:rPr>
              <a:t>结点的路由选择</a:t>
            </a:r>
            <a:endParaRPr kumimoji="1" lang="en-US" altLang="zh-CN" sz="2000" dirty="0" smtClean="0">
              <a:solidFill>
                <a:srgbClr val="FF0000"/>
              </a:solidFill>
              <a:latin typeface="Microsoft YaHei" charset="-122"/>
              <a:ea typeface="Microsoft YaHei" charset="-122"/>
              <a:cs typeface="Microsoft YaHei" charset="-122"/>
            </a:endParaRPr>
          </a:p>
        </p:txBody>
      </p:sp>
      <p:sp>
        <p:nvSpPr>
          <p:cNvPr id="2" name="矩形 1"/>
          <p:cNvSpPr/>
          <p:nvPr/>
        </p:nvSpPr>
        <p:spPr>
          <a:xfrm>
            <a:off x="4614941" y="2604396"/>
            <a:ext cx="1723549" cy="3785652"/>
          </a:xfrm>
          <a:prstGeom prst="rect">
            <a:avLst/>
          </a:prstGeom>
        </p:spPr>
        <p:txBody>
          <a:bodyPr wrap="none">
            <a:spAutoFit/>
          </a:bodyPr>
          <a:lstStyle/>
          <a:p>
            <a:pPr>
              <a:lnSpc>
                <a:spcPct val="150000"/>
              </a:lnSpc>
            </a:pPr>
            <a:r>
              <a:rPr lang="zh-CN" altLang="en-US" sz="2000" dirty="0">
                <a:latin typeface="Microsoft YaHei" charset="-122"/>
                <a:ea typeface="Microsoft YaHei" charset="-122"/>
                <a:cs typeface="Microsoft YaHei" charset="-122"/>
              </a:rPr>
              <a:t>间接路由</a:t>
            </a:r>
            <a:r>
              <a:rPr lang="zh-CN" altLang="en-US" sz="2000" dirty="0" smtClean="0">
                <a:latin typeface="Microsoft YaHei" charset="-122"/>
                <a:ea typeface="Microsoft YaHei" charset="-122"/>
                <a:cs typeface="Microsoft YaHei" charset="-122"/>
              </a:rPr>
              <a:t>选择</a:t>
            </a:r>
            <a:endParaRPr lang="en-US" altLang="zh-CN" sz="2000" dirty="0" smtClean="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endParaRPr lang="en-US" altLang="zh-CN" sz="2000" dirty="0" smtClean="0">
              <a:latin typeface="Microsoft YaHei" charset="-122"/>
              <a:ea typeface="Microsoft YaHei" charset="-122"/>
              <a:cs typeface="Microsoft YaHei" charset="-122"/>
            </a:endParaRPr>
          </a:p>
          <a:p>
            <a:pPr>
              <a:lnSpc>
                <a:spcPct val="150000"/>
              </a:lnSpc>
            </a:pPr>
            <a:endParaRPr lang="en-US" altLang="zh-CN" sz="2000" dirty="0" smtClean="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endParaRPr lang="en-US" altLang="zh-CN" sz="2000" dirty="0" smtClean="0">
              <a:latin typeface="Microsoft YaHei" charset="-122"/>
              <a:ea typeface="Microsoft YaHei" charset="-122"/>
              <a:cs typeface="Microsoft YaHei" charset="-122"/>
            </a:endParaRPr>
          </a:p>
          <a:p>
            <a:pPr>
              <a:lnSpc>
                <a:spcPct val="150000"/>
              </a:lnSpc>
            </a:pP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直接</a:t>
            </a:r>
            <a:r>
              <a:rPr lang="zh-CN" altLang="en-US" sz="2000" dirty="0">
                <a:latin typeface="Microsoft YaHei" charset="-122"/>
                <a:ea typeface="Microsoft YaHei" charset="-122"/>
                <a:cs typeface="Microsoft YaHei" charset="-122"/>
              </a:rPr>
              <a:t>路由选择</a:t>
            </a:r>
          </a:p>
        </p:txBody>
      </p:sp>
      <p:sp>
        <p:nvSpPr>
          <p:cNvPr id="8" name="左大括号 7"/>
          <p:cNvSpPr/>
          <p:nvPr/>
        </p:nvSpPr>
        <p:spPr>
          <a:xfrm>
            <a:off x="4185624" y="2930529"/>
            <a:ext cx="418460" cy="3133387"/>
          </a:xfrm>
          <a:prstGeom prst="leftBrace">
            <a:avLst>
              <a:gd name="adj1" fmla="val 8333"/>
              <a:gd name="adj2" fmla="val 78671"/>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000">
              <a:latin typeface="Microsoft YaHei" charset="-122"/>
              <a:ea typeface="Microsoft YaHei" charset="-122"/>
              <a:cs typeface="Microsoft YaHei" charset="-122"/>
            </a:endParaRPr>
          </a:p>
        </p:txBody>
      </p:sp>
      <p:sp>
        <p:nvSpPr>
          <p:cNvPr id="3" name="矩形 2"/>
          <p:cNvSpPr/>
          <p:nvPr/>
        </p:nvSpPr>
        <p:spPr>
          <a:xfrm>
            <a:off x="6553662" y="2604396"/>
            <a:ext cx="5314275" cy="499624"/>
          </a:xfrm>
          <a:prstGeom prst="rect">
            <a:avLst/>
          </a:prstGeom>
          <a:ln>
            <a:solidFill>
              <a:schemeClr val="tx1"/>
            </a:solidFill>
          </a:ln>
        </p:spPr>
        <p:txBody>
          <a:bodyPr wrap="none">
            <a:spAutoFit/>
          </a:bodyPr>
          <a:lstStyle/>
          <a:p>
            <a:pPr>
              <a:lnSpc>
                <a:spcPct val="150000"/>
              </a:lnSpc>
            </a:pPr>
            <a:r>
              <a:rPr lang="zh-CN" altLang="en-US" sz="2000">
                <a:latin typeface="Microsoft YaHei" charset="-122"/>
                <a:ea typeface="Microsoft YaHei" charset="-122"/>
                <a:cs typeface="Microsoft YaHei" charset="-122"/>
              </a:rPr>
              <a:t>通信者将数据报寻址到移动结点的</a:t>
            </a:r>
            <a:r>
              <a:rPr lang="zh-CN" altLang="en-US" sz="2000">
                <a:solidFill>
                  <a:srgbClr val="FF0000"/>
                </a:solidFill>
                <a:latin typeface="Microsoft YaHei" charset="-122"/>
                <a:ea typeface="Microsoft YaHei" charset="-122"/>
                <a:cs typeface="Microsoft YaHei" charset="-122"/>
              </a:rPr>
              <a:t>永久地址</a:t>
            </a:r>
            <a:r>
              <a:rPr lang="zh-CN" altLang="en-US" sz="200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5990822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7831" y="2513263"/>
            <a:ext cx="1214460" cy="1214460"/>
          </a:xfrm>
          <a:prstGeom prst="rect">
            <a:avLst/>
          </a:prstGeom>
        </p:spPr>
      </p:pic>
      <p:sp>
        <p:nvSpPr>
          <p:cNvPr id="5" name="文本框 4"/>
          <p:cNvSpPr txBox="1"/>
          <p:nvPr/>
        </p:nvSpPr>
        <p:spPr>
          <a:xfrm>
            <a:off x="2403642" y="3120493"/>
            <a:ext cx="834189" cy="400110"/>
          </a:xfrm>
          <a:prstGeom prst="rect">
            <a:avLst/>
          </a:prstGeom>
          <a:noFill/>
        </p:spPr>
        <p:txBody>
          <a:bodyPr wrap="square" rtlCol="0">
            <a:spAutoFit/>
          </a:bodyPr>
          <a:lstStyle/>
          <a:p>
            <a:r>
              <a:rPr kumimoji="1" lang="zh-CN" altLang="en-US" sz="2000" smtClean="0">
                <a:latin typeface="Microsoft YaHei" charset="-122"/>
                <a:ea typeface="Microsoft YaHei" charset="-122"/>
                <a:cs typeface="Microsoft YaHei" charset="-122"/>
              </a:rPr>
              <a:t>我家</a:t>
            </a:r>
            <a:endParaRPr kumimoji="1" lang="zh-CN" altLang="en-US" sz="2000">
              <a:latin typeface="Microsoft YaHei" charset="-122"/>
              <a:ea typeface="Microsoft YaHei" charset="-122"/>
              <a:cs typeface="Microsoft YaHei" charset="-122"/>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1186" y="2461430"/>
            <a:ext cx="1318126" cy="1318126"/>
          </a:xfrm>
          <a:prstGeom prst="rect">
            <a:avLst/>
          </a:prstGeom>
        </p:spPr>
      </p:pic>
      <p:sp>
        <p:nvSpPr>
          <p:cNvPr id="12" name="文本框 11"/>
          <p:cNvSpPr txBox="1"/>
          <p:nvPr/>
        </p:nvSpPr>
        <p:spPr>
          <a:xfrm>
            <a:off x="9053095" y="3127560"/>
            <a:ext cx="1598862" cy="400110"/>
          </a:xfrm>
          <a:prstGeom prst="rect">
            <a:avLst/>
          </a:prstGeom>
          <a:noFill/>
        </p:spPr>
        <p:txBody>
          <a:bodyPr wrap="square" rtlCol="0">
            <a:spAutoFit/>
          </a:bodyPr>
          <a:lstStyle/>
          <a:p>
            <a:r>
              <a:rPr kumimoji="1" lang="zh-CN" altLang="en-US" sz="2000" dirty="0" smtClean="0">
                <a:latin typeface="Microsoft YaHei" charset="-122"/>
                <a:ea typeface="Microsoft YaHei" charset="-122"/>
                <a:cs typeface="Microsoft YaHei" charset="-122"/>
              </a:rPr>
              <a:t>外出旅游</a:t>
            </a:r>
            <a:endParaRPr kumimoji="1" lang="zh-CN" altLang="en-US" sz="2000" dirty="0">
              <a:latin typeface="Microsoft YaHei" charset="-122"/>
              <a:ea typeface="Microsoft YaHei" charset="-122"/>
              <a:cs typeface="Microsoft YaHei" charset="-122"/>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5557" y="5165558"/>
            <a:ext cx="1297343" cy="1297343"/>
          </a:xfrm>
          <a:prstGeom prst="rect">
            <a:avLst/>
          </a:prstGeom>
        </p:spPr>
      </p:pic>
      <p:sp>
        <p:nvSpPr>
          <p:cNvPr id="14" name="文本框 13"/>
          <p:cNvSpPr txBox="1"/>
          <p:nvPr/>
        </p:nvSpPr>
        <p:spPr>
          <a:xfrm>
            <a:off x="6551755" y="6001236"/>
            <a:ext cx="1196581" cy="400110"/>
          </a:xfrm>
          <a:prstGeom prst="rect">
            <a:avLst/>
          </a:prstGeom>
          <a:noFill/>
        </p:spPr>
        <p:txBody>
          <a:bodyPr wrap="square" rtlCol="0">
            <a:spAutoFit/>
          </a:bodyPr>
          <a:lstStyle/>
          <a:p>
            <a:r>
              <a:rPr kumimoji="1" lang="zh-CN" altLang="en-US" sz="2000" dirty="0" smtClean="0">
                <a:latin typeface="Microsoft YaHei" charset="-122"/>
                <a:ea typeface="Microsoft YaHei" charset="-122"/>
                <a:cs typeface="Microsoft YaHei" charset="-122"/>
              </a:rPr>
              <a:t>男朋友</a:t>
            </a:r>
            <a:endParaRPr kumimoji="1" lang="zh-CN" altLang="en-US" sz="2000" dirty="0">
              <a:latin typeface="Microsoft YaHei" charset="-122"/>
              <a:ea typeface="Microsoft YaHei" charset="-122"/>
              <a:cs typeface="Microsoft YaHei" charset="-122"/>
            </a:endParaRPr>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2020" y="3298961"/>
            <a:ext cx="961189" cy="961189"/>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0916" y="3298960"/>
            <a:ext cx="961189" cy="961189"/>
          </a:xfrm>
          <a:prstGeom prst="rect">
            <a:avLst/>
          </a:prstGeom>
        </p:spPr>
      </p:pic>
      <p:cxnSp>
        <p:nvCxnSpPr>
          <p:cNvPr id="18" name="直线箭头连接符 17"/>
          <p:cNvCxnSpPr>
            <a:stCxn id="13" idx="1"/>
            <a:endCxn id="15" idx="2"/>
          </p:cNvCxnSpPr>
          <p:nvPr/>
        </p:nvCxnSpPr>
        <p:spPr>
          <a:xfrm flipH="1" flipV="1">
            <a:off x="4552615" y="4260150"/>
            <a:ext cx="612942" cy="15540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15" idx="3"/>
            <a:endCxn id="16" idx="1"/>
          </p:cNvCxnSpPr>
          <p:nvPr/>
        </p:nvCxnSpPr>
        <p:spPr>
          <a:xfrm flipV="1">
            <a:off x="5033209" y="3779555"/>
            <a:ext cx="1917707"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5597" y="1452880"/>
            <a:ext cx="1314709" cy="1314709"/>
          </a:xfrm>
          <a:prstGeom prst="rect">
            <a:avLst/>
          </a:prstGeom>
        </p:spPr>
      </p:pic>
      <p:sp>
        <p:nvSpPr>
          <p:cNvPr id="23" name="文本框 22"/>
          <p:cNvSpPr txBox="1"/>
          <p:nvPr/>
        </p:nvSpPr>
        <p:spPr>
          <a:xfrm>
            <a:off x="3218165" y="4965503"/>
            <a:ext cx="1927725" cy="400110"/>
          </a:xfrm>
          <a:prstGeom prst="rect">
            <a:avLst/>
          </a:prstGeom>
          <a:noFill/>
        </p:spPr>
        <p:txBody>
          <a:bodyPr wrap="square" rtlCol="0">
            <a:spAutoFit/>
          </a:bodyPr>
          <a:lstStyle/>
          <a:p>
            <a:r>
              <a:rPr kumimoji="1" lang="zh-CN" altLang="en-US" sz="2000" smtClean="0">
                <a:latin typeface="Microsoft YaHei" charset="-122"/>
                <a:ea typeface="Microsoft YaHei" charset="-122"/>
                <a:cs typeface="Microsoft YaHei" charset="-122"/>
              </a:rPr>
              <a:t>我家的地址</a:t>
            </a:r>
            <a:endParaRPr kumimoji="1" lang="zh-CN" altLang="en-US" sz="2000" dirty="0">
              <a:latin typeface="Microsoft YaHei" charset="-122"/>
              <a:ea typeface="Microsoft YaHei" charset="-122"/>
              <a:cs typeface="Microsoft YaHei" charset="-122"/>
            </a:endParaRPr>
          </a:p>
        </p:txBody>
      </p:sp>
      <p:sp>
        <p:nvSpPr>
          <p:cNvPr id="24" name="文本框 23"/>
          <p:cNvSpPr txBox="1"/>
          <p:nvPr/>
        </p:nvSpPr>
        <p:spPr>
          <a:xfrm>
            <a:off x="5169512" y="2999948"/>
            <a:ext cx="1567746" cy="707886"/>
          </a:xfrm>
          <a:prstGeom prst="rect">
            <a:avLst/>
          </a:prstGeom>
          <a:noFill/>
        </p:spPr>
        <p:txBody>
          <a:bodyPr wrap="square" rtlCol="0">
            <a:spAutoFit/>
          </a:bodyPr>
          <a:lstStyle/>
          <a:p>
            <a:r>
              <a:rPr kumimoji="1" lang="zh-CN" altLang="en-US" sz="2000" dirty="0" smtClean="0">
                <a:latin typeface="Microsoft YaHei" charset="-122"/>
                <a:ea typeface="Microsoft YaHei" charset="-122"/>
                <a:cs typeface="Microsoft YaHei" charset="-122"/>
              </a:rPr>
              <a:t>外出</a:t>
            </a:r>
            <a:r>
              <a:rPr kumimoji="1" lang="zh-CN" altLang="en-US" sz="2000" smtClean="0">
                <a:latin typeface="Microsoft YaHei" charset="-122"/>
                <a:ea typeface="Microsoft YaHei" charset="-122"/>
                <a:cs typeface="Microsoft YaHei" charset="-122"/>
              </a:rPr>
              <a:t>旅游的地址</a:t>
            </a:r>
            <a:endParaRPr kumimoji="1" lang="zh-CN" altLang="en-US" sz="2000" dirty="0">
              <a:latin typeface="Microsoft YaHei" charset="-122"/>
              <a:ea typeface="Microsoft YaHei" charset="-122"/>
              <a:cs typeface="Microsoft YaHei" charset="-122"/>
            </a:endParaRPr>
          </a:p>
        </p:txBody>
      </p:sp>
      <p:cxnSp>
        <p:nvCxnSpPr>
          <p:cNvPr id="26" name="直线箭头连接符 25"/>
          <p:cNvCxnSpPr>
            <a:stCxn id="11" idx="1"/>
            <a:endCxn id="11" idx="0"/>
          </p:cNvCxnSpPr>
          <p:nvPr/>
        </p:nvCxnSpPr>
        <p:spPr>
          <a:xfrm flipV="1">
            <a:off x="7351186" y="2461430"/>
            <a:ext cx="659063" cy="6590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796707" y="4545222"/>
            <a:ext cx="486132" cy="461665"/>
          </a:xfrm>
          <a:prstGeom prst="rect">
            <a:avLst/>
          </a:prstGeom>
          <a:noFill/>
        </p:spPr>
        <p:txBody>
          <a:bodyPr wrap="square" rtlCol="0">
            <a:spAutoFit/>
          </a:bodyPr>
          <a:lstStyle/>
          <a:p>
            <a:r>
              <a:rPr kumimoji="1" lang="en-US" altLang="zh-CN" sz="2400" smtClean="0">
                <a:latin typeface="Microsoft YaHei" charset="-122"/>
                <a:ea typeface="Microsoft YaHei" charset="-122"/>
                <a:cs typeface="Microsoft YaHei" charset="-122"/>
              </a:rPr>
              <a:t>1</a:t>
            </a:r>
            <a:endParaRPr kumimoji="1" lang="zh-CN" altLang="en-US" sz="2400" dirty="0">
              <a:latin typeface="Microsoft YaHei" charset="-122"/>
              <a:ea typeface="Microsoft YaHei" charset="-122"/>
              <a:cs typeface="Microsoft YaHei" charset="-122"/>
            </a:endParaRPr>
          </a:p>
        </p:txBody>
      </p:sp>
      <p:sp>
        <p:nvSpPr>
          <p:cNvPr id="30" name="文本框 29"/>
          <p:cNvSpPr txBox="1"/>
          <p:nvPr/>
        </p:nvSpPr>
        <p:spPr>
          <a:xfrm>
            <a:off x="5721092" y="3851277"/>
            <a:ext cx="486132" cy="461665"/>
          </a:xfrm>
          <a:prstGeom prst="rect">
            <a:avLst/>
          </a:prstGeom>
          <a:noFill/>
        </p:spPr>
        <p:txBody>
          <a:bodyPr wrap="square" rtlCol="0">
            <a:spAutoFit/>
          </a:bodyPr>
          <a:lstStyle/>
          <a:p>
            <a:r>
              <a:rPr kumimoji="1" lang="en-US" altLang="zh-CN" sz="2400" smtClean="0">
                <a:latin typeface="Microsoft YaHei" charset="-122"/>
                <a:ea typeface="Microsoft YaHei" charset="-122"/>
                <a:cs typeface="Microsoft YaHei" charset="-122"/>
              </a:rPr>
              <a:t>2</a:t>
            </a:r>
            <a:endParaRPr kumimoji="1" lang="zh-CN" altLang="en-US" sz="2400" dirty="0">
              <a:latin typeface="Microsoft YaHei" charset="-122"/>
              <a:ea typeface="Microsoft YaHei" charset="-122"/>
              <a:cs typeface="Microsoft YaHei" charset="-122"/>
            </a:endParaRPr>
          </a:p>
        </p:txBody>
      </p:sp>
      <p:sp>
        <p:nvSpPr>
          <p:cNvPr id="31" name="文本框 30"/>
          <p:cNvSpPr txBox="1"/>
          <p:nvPr/>
        </p:nvSpPr>
        <p:spPr>
          <a:xfrm>
            <a:off x="7131720" y="2333020"/>
            <a:ext cx="486132" cy="461665"/>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3</a:t>
            </a:r>
            <a:endParaRPr kumimoji="1" lang="zh-CN" altLang="en-US" sz="2400" dirty="0">
              <a:latin typeface="Microsoft YaHei" charset="-122"/>
              <a:ea typeface="Microsoft YaHei" charset="-122"/>
              <a:cs typeface="Microsoft YaHei" charset="-122"/>
            </a:endParaRPr>
          </a:p>
        </p:txBody>
      </p:sp>
      <p:sp>
        <p:nvSpPr>
          <p:cNvPr id="32" name="TextBox 5"/>
          <p:cNvSpPr txBox="1"/>
          <p:nvPr/>
        </p:nvSpPr>
        <p:spPr>
          <a:xfrm>
            <a:off x="276843" y="446402"/>
            <a:ext cx="10765155" cy="646331"/>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一、移动结点的</a:t>
            </a:r>
            <a:r>
              <a:rPr lang="zh-CN" altLang="en-US" sz="2400" dirty="0" smtClean="0">
                <a:solidFill>
                  <a:srgbClr val="FF0000"/>
                </a:solidFill>
                <a:latin typeface="Microsoft YaHei" charset="-122"/>
                <a:ea typeface="Microsoft YaHei" charset="-122"/>
                <a:cs typeface="Microsoft YaHei" charset="-122"/>
              </a:rPr>
              <a:t>间接</a:t>
            </a:r>
            <a:r>
              <a:rPr lang="zh-CN" altLang="en-US" sz="2400" dirty="0" smtClean="0">
                <a:latin typeface="Microsoft YaHei" charset="-122"/>
                <a:ea typeface="Microsoft YaHei" charset="-122"/>
                <a:cs typeface="Microsoft YaHei" charset="-122"/>
              </a:rPr>
              <a:t>路由选择：通信者将数据报寻址到移动结点的</a:t>
            </a:r>
            <a:r>
              <a:rPr lang="zh-CN" altLang="en-US" sz="2400" dirty="0" smtClean="0">
                <a:solidFill>
                  <a:srgbClr val="FF0000"/>
                </a:solidFill>
                <a:latin typeface="Microsoft YaHei" charset="-122"/>
                <a:ea typeface="Microsoft YaHei" charset="-122"/>
                <a:cs typeface="Microsoft YaHei" charset="-122"/>
              </a:rPr>
              <a:t>永久地址</a:t>
            </a:r>
            <a:r>
              <a:rPr lang="zh-CN" altLang="en-US" sz="2400" dirty="0" smtClean="0">
                <a:latin typeface="Microsoft YaHei" charset="-122"/>
                <a:ea typeface="Microsoft YaHei" charset="-122"/>
                <a:cs typeface="Microsoft YaHei" charset="-122"/>
              </a:rPr>
              <a:t>。</a:t>
            </a:r>
          </a:p>
        </p:txBody>
      </p:sp>
    </p:spTree>
    <p:extLst>
      <p:ext uri="{BB962C8B-B14F-4D97-AF65-F5344CB8AC3E}">
        <p14:creationId xmlns:p14="http://schemas.microsoft.com/office/powerpoint/2010/main" val="71926134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
          <p:cNvSpPr txBox="1"/>
          <p:nvPr/>
        </p:nvSpPr>
        <p:spPr>
          <a:xfrm>
            <a:off x="276843" y="446402"/>
            <a:ext cx="10765155" cy="646331"/>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一、移动结点的</a:t>
            </a:r>
            <a:r>
              <a:rPr lang="zh-CN" altLang="en-US" sz="2400" dirty="0" smtClean="0">
                <a:solidFill>
                  <a:srgbClr val="FF0000"/>
                </a:solidFill>
                <a:latin typeface="Microsoft YaHei" charset="-122"/>
                <a:ea typeface="Microsoft YaHei" charset="-122"/>
                <a:cs typeface="Microsoft YaHei" charset="-122"/>
              </a:rPr>
              <a:t>间接</a:t>
            </a:r>
            <a:r>
              <a:rPr lang="zh-CN" altLang="en-US" sz="2400" dirty="0" smtClean="0">
                <a:latin typeface="Microsoft YaHei" charset="-122"/>
                <a:ea typeface="Microsoft YaHei" charset="-122"/>
                <a:cs typeface="Microsoft YaHei" charset="-122"/>
              </a:rPr>
              <a:t>路由选择：通信者将数据报寻址到移动结点的</a:t>
            </a:r>
            <a:r>
              <a:rPr lang="zh-CN" altLang="en-US" sz="2400" dirty="0" smtClean="0">
                <a:solidFill>
                  <a:srgbClr val="FF0000"/>
                </a:solidFill>
                <a:latin typeface="Microsoft YaHei" charset="-122"/>
                <a:ea typeface="Microsoft YaHei" charset="-122"/>
                <a:cs typeface="Microsoft YaHei" charset="-122"/>
              </a:rPr>
              <a:t>永久地址</a:t>
            </a:r>
            <a:r>
              <a:rPr lang="zh-CN" altLang="en-US" sz="2400" dirty="0" smtClean="0">
                <a:latin typeface="Microsoft YaHei" charset="-122"/>
                <a:ea typeface="Microsoft YaHei" charset="-122"/>
                <a:cs typeface="Microsoft YaHei" charset="-122"/>
              </a:rPr>
              <a:t>。</a:t>
            </a: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21" y="3087099"/>
            <a:ext cx="803200" cy="803200"/>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770" y="3947234"/>
            <a:ext cx="683149" cy="683149"/>
          </a:xfrm>
          <a:prstGeom prst="rect">
            <a:avLst/>
          </a:prstGeom>
        </p:spPr>
      </p:pic>
      <p:sp>
        <p:nvSpPr>
          <p:cNvPr id="15" name="椭圆 14"/>
          <p:cNvSpPr/>
          <p:nvPr/>
        </p:nvSpPr>
        <p:spPr>
          <a:xfrm>
            <a:off x="1028699" y="2514448"/>
            <a:ext cx="3886200" cy="24891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9174" y="3914576"/>
            <a:ext cx="683149" cy="683149"/>
          </a:xfrm>
          <a:prstGeom prst="rect">
            <a:avLst/>
          </a:prstGeom>
        </p:spPr>
      </p:pic>
      <p:sp>
        <p:nvSpPr>
          <p:cNvPr id="17" name="椭圆 16"/>
          <p:cNvSpPr/>
          <p:nvPr/>
        </p:nvSpPr>
        <p:spPr>
          <a:xfrm>
            <a:off x="6116772" y="2576971"/>
            <a:ext cx="3886200" cy="24266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2988128" y="2624754"/>
            <a:ext cx="1714500" cy="874407"/>
          </a:xfrm>
          <a:prstGeom prst="rect">
            <a:avLst/>
          </a:prstGeom>
          <a:noFill/>
        </p:spPr>
        <p:txBody>
          <a:bodyPr wrap="square" rtlCol="0">
            <a:spAutoFit/>
          </a:bodyPr>
          <a:lstStyle/>
          <a:p>
            <a:pPr>
              <a:lnSpc>
                <a:spcPct val="150000"/>
              </a:lnSpc>
            </a:pPr>
            <a:r>
              <a:rPr kumimoji="1" lang="zh-CN" altLang="en-US" dirty="0" smtClean="0">
                <a:latin typeface="Microsoft YaHei" charset="-122"/>
                <a:ea typeface="Microsoft YaHei" charset="-122"/>
                <a:cs typeface="Microsoft YaHei" charset="-122"/>
              </a:rPr>
              <a:t>永久地址：</a:t>
            </a:r>
            <a:endParaRPr kumimoji="1" lang="en-US" altLang="zh-CN" dirty="0" smtClean="0">
              <a:latin typeface="Microsoft YaHei" charset="-122"/>
              <a:ea typeface="Microsoft YaHei" charset="-122"/>
              <a:cs typeface="Microsoft YaHei" charset="-122"/>
            </a:endParaRPr>
          </a:p>
          <a:p>
            <a:pPr>
              <a:lnSpc>
                <a:spcPct val="150000"/>
              </a:lnSpc>
            </a:pPr>
            <a:r>
              <a:rPr kumimoji="1" lang="en-US" altLang="zh-CN" dirty="0" smtClean="0">
                <a:latin typeface="Microsoft YaHei" charset="-122"/>
                <a:ea typeface="Microsoft YaHei" charset="-122"/>
                <a:cs typeface="Microsoft YaHei" charset="-122"/>
              </a:rPr>
              <a:t>172.198.92.7</a:t>
            </a:r>
            <a:endParaRPr kumimoji="1" lang="zh-CN" altLang="en-US" dirty="0">
              <a:latin typeface="Microsoft YaHei" charset="-122"/>
              <a:ea typeface="Microsoft YaHei" charset="-122"/>
              <a:cs typeface="Microsoft YaHei" charset="-122"/>
            </a:endParaRPr>
          </a:p>
        </p:txBody>
      </p:sp>
      <p:sp>
        <p:nvSpPr>
          <p:cNvPr id="19" name="文本框 18"/>
          <p:cNvSpPr txBox="1"/>
          <p:nvPr/>
        </p:nvSpPr>
        <p:spPr>
          <a:xfrm>
            <a:off x="1851319" y="4129757"/>
            <a:ext cx="1714500" cy="458908"/>
          </a:xfrm>
          <a:prstGeom prst="rect">
            <a:avLst/>
          </a:prstGeom>
          <a:noFill/>
        </p:spPr>
        <p:txBody>
          <a:bodyPr wrap="square" rtlCol="0">
            <a:spAutoFit/>
          </a:bodyPr>
          <a:lstStyle/>
          <a:p>
            <a:pPr>
              <a:lnSpc>
                <a:spcPct val="150000"/>
              </a:lnSpc>
            </a:pPr>
            <a:r>
              <a:rPr kumimoji="1" lang="zh-CN" altLang="en-US" dirty="0" smtClean="0">
                <a:latin typeface="Microsoft YaHei" charset="-122"/>
                <a:ea typeface="Microsoft YaHei" charset="-122"/>
                <a:cs typeface="Microsoft YaHei" charset="-122"/>
              </a:rPr>
              <a:t>归属代理</a:t>
            </a:r>
            <a:endParaRPr kumimoji="1" lang="zh-CN" altLang="en-US" dirty="0">
              <a:latin typeface="Microsoft YaHei" charset="-122"/>
              <a:ea typeface="Microsoft YaHei" charset="-122"/>
              <a:cs typeface="Microsoft YaHei" charset="-122"/>
            </a:endParaRPr>
          </a:p>
        </p:txBody>
      </p:sp>
      <p:cxnSp>
        <p:nvCxnSpPr>
          <p:cNvPr id="20" name="直线连接符 19"/>
          <p:cNvCxnSpPr>
            <a:stCxn id="13" idx="2"/>
          </p:cNvCxnSpPr>
          <p:nvPr/>
        </p:nvCxnSpPr>
        <p:spPr>
          <a:xfrm>
            <a:off x="1519221" y="3890299"/>
            <a:ext cx="1984164" cy="56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903819" y="2576972"/>
            <a:ext cx="1714500" cy="874407"/>
          </a:xfrm>
          <a:prstGeom prst="rect">
            <a:avLst/>
          </a:prstGeom>
          <a:noFill/>
        </p:spPr>
        <p:txBody>
          <a:bodyPr wrap="square" rtlCol="0">
            <a:spAutoFit/>
          </a:bodyPr>
          <a:lstStyle/>
          <a:p>
            <a:pPr>
              <a:lnSpc>
                <a:spcPct val="150000"/>
              </a:lnSpc>
            </a:pPr>
            <a:r>
              <a:rPr kumimoji="1" lang="zh-CN" altLang="en-US" dirty="0" smtClean="0">
                <a:latin typeface="Microsoft YaHei" charset="-122"/>
                <a:ea typeface="Microsoft YaHei" charset="-122"/>
                <a:cs typeface="Microsoft YaHei" charset="-122"/>
              </a:rPr>
              <a:t>永久地址：</a:t>
            </a:r>
            <a:endParaRPr kumimoji="1" lang="en-US" altLang="zh-CN" dirty="0" smtClean="0">
              <a:latin typeface="Microsoft YaHei" charset="-122"/>
              <a:ea typeface="Microsoft YaHei" charset="-122"/>
              <a:cs typeface="Microsoft YaHei" charset="-122"/>
            </a:endParaRPr>
          </a:p>
          <a:p>
            <a:pPr>
              <a:lnSpc>
                <a:spcPct val="150000"/>
              </a:lnSpc>
            </a:pPr>
            <a:r>
              <a:rPr kumimoji="1" lang="en-US" altLang="zh-CN" dirty="0" smtClean="0">
                <a:latin typeface="Microsoft YaHei" charset="-122"/>
                <a:ea typeface="Microsoft YaHei" charset="-122"/>
                <a:cs typeface="Microsoft YaHei" charset="-122"/>
              </a:rPr>
              <a:t>172.198.92.7</a:t>
            </a:r>
            <a:endParaRPr kumimoji="1" lang="zh-CN" altLang="en-US" dirty="0">
              <a:latin typeface="Microsoft YaHei" charset="-122"/>
              <a:ea typeface="Microsoft YaHei" charset="-122"/>
              <a:cs typeface="Microsoft YaHei" charset="-122"/>
            </a:endParaRPr>
          </a:p>
        </p:txBody>
      </p:sp>
      <p:pic>
        <p:nvPicPr>
          <p:cNvPr id="23" name="图片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2350" y="2547105"/>
            <a:ext cx="753821" cy="753821"/>
          </a:xfrm>
          <a:prstGeom prst="rect">
            <a:avLst/>
          </a:prstGeom>
        </p:spPr>
      </p:pic>
      <p:sp>
        <p:nvSpPr>
          <p:cNvPr id="24" name="文本框 23"/>
          <p:cNvSpPr txBox="1"/>
          <p:nvPr/>
        </p:nvSpPr>
        <p:spPr>
          <a:xfrm>
            <a:off x="2398199" y="2056113"/>
            <a:ext cx="1714500" cy="458908"/>
          </a:xfrm>
          <a:prstGeom prst="rect">
            <a:avLst/>
          </a:prstGeom>
          <a:noFill/>
        </p:spPr>
        <p:txBody>
          <a:bodyPr wrap="square" rtlCol="0">
            <a:spAutoFit/>
          </a:bodyPr>
          <a:lstStyle/>
          <a:p>
            <a:pPr>
              <a:lnSpc>
                <a:spcPct val="150000"/>
              </a:lnSpc>
            </a:pPr>
            <a:r>
              <a:rPr kumimoji="1" lang="zh-CN" altLang="en-US" smtClean="0">
                <a:latin typeface="Microsoft YaHei" charset="-122"/>
                <a:ea typeface="Microsoft YaHei" charset="-122"/>
                <a:cs typeface="Microsoft YaHei" charset="-122"/>
              </a:rPr>
              <a:t>归属网络</a:t>
            </a:r>
            <a:endParaRPr kumimoji="1" lang="zh-CN" altLang="en-US" dirty="0">
              <a:latin typeface="Microsoft YaHei" charset="-122"/>
              <a:ea typeface="Microsoft YaHei" charset="-122"/>
              <a:cs typeface="Microsoft YaHei" charset="-122"/>
            </a:endParaRPr>
          </a:p>
        </p:txBody>
      </p:sp>
      <p:sp>
        <p:nvSpPr>
          <p:cNvPr id="25" name="文本框 24"/>
          <p:cNvSpPr txBox="1"/>
          <p:nvPr/>
        </p:nvSpPr>
        <p:spPr>
          <a:xfrm>
            <a:off x="7522323" y="2112592"/>
            <a:ext cx="1714500" cy="458908"/>
          </a:xfrm>
          <a:prstGeom prst="rect">
            <a:avLst/>
          </a:prstGeom>
          <a:noFill/>
        </p:spPr>
        <p:txBody>
          <a:bodyPr wrap="square" rtlCol="0">
            <a:spAutoFit/>
          </a:bodyPr>
          <a:lstStyle/>
          <a:p>
            <a:pPr>
              <a:lnSpc>
                <a:spcPct val="150000"/>
              </a:lnSpc>
            </a:pPr>
            <a:r>
              <a:rPr kumimoji="1" lang="zh-CN" altLang="en-US" dirty="0" smtClean="0">
                <a:latin typeface="Microsoft YaHei" charset="-122"/>
                <a:ea typeface="Microsoft YaHei" charset="-122"/>
                <a:cs typeface="Microsoft YaHei" charset="-122"/>
              </a:rPr>
              <a:t>被访网络</a:t>
            </a:r>
            <a:endParaRPr kumimoji="1" lang="zh-CN" altLang="en-US" dirty="0">
              <a:latin typeface="Microsoft YaHei" charset="-122"/>
              <a:ea typeface="Microsoft YaHei" charset="-122"/>
              <a:cs typeface="Microsoft YaHei" charset="-122"/>
            </a:endParaRPr>
          </a:p>
        </p:txBody>
      </p:sp>
      <p:sp>
        <p:nvSpPr>
          <p:cNvPr id="26" name="文本框 25"/>
          <p:cNvSpPr txBox="1"/>
          <p:nvPr/>
        </p:nvSpPr>
        <p:spPr>
          <a:xfrm>
            <a:off x="8820192" y="2514448"/>
            <a:ext cx="1714500" cy="923330"/>
          </a:xfrm>
          <a:prstGeom prst="rect">
            <a:avLst/>
          </a:prstGeom>
          <a:noFill/>
        </p:spPr>
        <p:txBody>
          <a:bodyPr wrap="square" rtlCol="0">
            <a:spAutoFit/>
          </a:bodyPr>
          <a:lstStyle/>
          <a:p>
            <a:pPr>
              <a:lnSpc>
                <a:spcPct val="150000"/>
              </a:lnSpc>
            </a:pPr>
            <a:r>
              <a:rPr kumimoji="1" lang="zh-CN" altLang="en-US" dirty="0" smtClean="0">
                <a:latin typeface="Microsoft YaHei" charset="-122"/>
                <a:ea typeface="Microsoft YaHei" charset="-122"/>
                <a:cs typeface="Microsoft YaHei" charset="-122"/>
              </a:rPr>
              <a:t>转交地址：</a:t>
            </a:r>
            <a:endParaRPr kumimoji="1" lang="en-US" altLang="zh-CN" dirty="0" smtClean="0">
              <a:latin typeface="Microsoft YaHei" charset="-122"/>
              <a:ea typeface="Microsoft YaHei" charset="-122"/>
              <a:cs typeface="Microsoft YaHei" charset="-122"/>
            </a:endParaRPr>
          </a:p>
          <a:p>
            <a:pPr>
              <a:lnSpc>
                <a:spcPct val="150000"/>
              </a:lnSpc>
            </a:pPr>
            <a:r>
              <a:rPr kumimoji="1" lang="en-US" altLang="zh-CN" dirty="0" smtClean="0">
                <a:latin typeface="Microsoft YaHei" charset="-122"/>
                <a:ea typeface="Microsoft YaHei" charset="-122"/>
                <a:cs typeface="Microsoft YaHei" charset="-122"/>
              </a:rPr>
              <a:t>79.168.14.2</a:t>
            </a:r>
            <a:endParaRPr kumimoji="1" lang="zh-CN" altLang="en-US" dirty="0">
              <a:latin typeface="Microsoft YaHei" charset="-122"/>
              <a:ea typeface="Microsoft YaHei" charset="-122"/>
              <a:cs typeface="Microsoft YaHei" charset="-122"/>
            </a:endParaRPr>
          </a:p>
        </p:txBody>
      </p:sp>
      <p:sp>
        <p:nvSpPr>
          <p:cNvPr id="27" name="文本框 26"/>
          <p:cNvSpPr txBox="1"/>
          <p:nvPr/>
        </p:nvSpPr>
        <p:spPr>
          <a:xfrm>
            <a:off x="7757336" y="4129757"/>
            <a:ext cx="1714500" cy="458908"/>
          </a:xfrm>
          <a:prstGeom prst="rect">
            <a:avLst/>
          </a:prstGeom>
          <a:noFill/>
        </p:spPr>
        <p:txBody>
          <a:bodyPr wrap="square" rtlCol="0">
            <a:spAutoFit/>
          </a:bodyPr>
          <a:lstStyle/>
          <a:p>
            <a:pPr>
              <a:lnSpc>
                <a:spcPct val="150000"/>
              </a:lnSpc>
            </a:pPr>
            <a:r>
              <a:rPr kumimoji="1" lang="zh-CN" altLang="en-US" smtClean="0">
                <a:latin typeface="Microsoft YaHei" charset="-122"/>
                <a:ea typeface="Microsoft YaHei" charset="-122"/>
                <a:cs typeface="Microsoft YaHei" charset="-122"/>
              </a:rPr>
              <a:t>外部代理</a:t>
            </a:r>
            <a:endParaRPr kumimoji="1" lang="zh-CN" altLang="en-US" dirty="0">
              <a:latin typeface="Microsoft YaHei" charset="-122"/>
              <a:ea typeface="Microsoft YaHei" charset="-122"/>
              <a:cs typeface="Microsoft YaHei" charset="-122"/>
            </a:endParaRPr>
          </a:p>
        </p:txBody>
      </p:sp>
      <p:sp>
        <p:nvSpPr>
          <p:cNvPr id="28" name="云形 27"/>
          <p:cNvSpPr/>
          <p:nvPr/>
        </p:nvSpPr>
        <p:spPr>
          <a:xfrm>
            <a:off x="4203945" y="4777695"/>
            <a:ext cx="2562904" cy="934542"/>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smtClean="0">
                <a:solidFill>
                  <a:schemeClr val="tx1"/>
                </a:solidFill>
                <a:latin typeface="Microsoft YaHei" charset="-122"/>
                <a:ea typeface="Microsoft YaHei" charset="-122"/>
                <a:cs typeface="Microsoft YaHei" charset="-122"/>
              </a:rPr>
              <a:t>互联网</a:t>
            </a:r>
            <a:endParaRPr kumimoji="1" lang="zh-CN" altLang="en-US" sz="2400">
              <a:solidFill>
                <a:schemeClr val="tx1"/>
              </a:solidFill>
              <a:latin typeface="Microsoft YaHei" charset="-122"/>
              <a:ea typeface="Microsoft YaHei" charset="-122"/>
              <a:cs typeface="Microsoft YaHei" charset="-122"/>
            </a:endParaRPr>
          </a:p>
        </p:txBody>
      </p:sp>
      <p:cxnSp>
        <p:nvCxnSpPr>
          <p:cNvPr id="29" name="直线连接符 28"/>
          <p:cNvCxnSpPr>
            <a:stCxn id="14" idx="2"/>
            <a:endCxn id="28" idx="2"/>
          </p:cNvCxnSpPr>
          <p:nvPr/>
        </p:nvCxnSpPr>
        <p:spPr>
          <a:xfrm>
            <a:off x="3411345" y="4630383"/>
            <a:ext cx="800550" cy="614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线连接符 29"/>
          <p:cNvCxnSpPr>
            <a:stCxn id="16" idx="2"/>
            <a:endCxn id="28" idx="0"/>
          </p:cNvCxnSpPr>
          <p:nvPr/>
        </p:nvCxnSpPr>
        <p:spPr>
          <a:xfrm flipH="1">
            <a:off x="6764713" y="4597725"/>
            <a:ext cx="416036" cy="6472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7697082" y="3300925"/>
            <a:ext cx="1714500" cy="458908"/>
          </a:xfrm>
          <a:prstGeom prst="rect">
            <a:avLst/>
          </a:prstGeom>
          <a:noFill/>
        </p:spPr>
        <p:txBody>
          <a:bodyPr wrap="square" rtlCol="0">
            <a:spAutoFit/>
          </a:bodyPr>
          <a:lstStyle/>
          <a:p>
            <a:pPr>
              <a:lnSpc>
                <a:spcPct val="150000"/>
              </a:lnSpc>
            </a:pPr>
            <a:r>
              <a:rPr kumimoji="1" lang="zh-CN" altLang="en-US" dirty="0" smtClean="0">
                <a:latin typeface="Microsoft YaHei" charset="-122"/>
                <a:ea typeface="Microsoft YaHei" charset="-122"/>
                <a:cs typeface="Microsoft YaHei" charset="-122"/>
              </a:rPr>
              <a:t>移动结点</a:t>
            </a:r>
            <a:endParaRPr kumimoji="1" lang="zh-CN" altLang="en-US" dirty="0">
              <a:latin typeface="Microsoft YaHei" charset="-122"/>
              <a:ea typeface="Microsoft YaHei" charset="-122"/>
              <a:cs typeface="Microsoft YaHei" charset="-122"/>
            </a:endParaRPr>
          </a:p>
        </p:txBody>
      </p:sp>
      <p:pic>
        <p:nvPicPr>
          <p:cNvPr id="32" name="图片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9818" y="5584988"/>
            <a:ext cx="824768" cy="672186"/>
          </a:xfrm>
          <a:prstGeom prst="rect">
            <a:avLst/>
          </a:prstGeom>
        </p:spPr>
      </p:pic>
      <p:cxnSp>
        <p:nvCxnSpPr>
          <p:cNvPr id="33" name="直线连接符 32"/>
          <p:cNvCxnSpPr>
            <a:stCxn id="28" idx="1"/>
            <a:endCxn id="32" idx="1"/>
          </p:cNvCxnSpPr>
          <p:nvPr/>
        </p:nvCxnSpPr>
        <p:spPr>
          <a:xfrm>
            <a:off x="5485397" y="5711242"/>
            <a:ext cx="2304421" cy="209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8759948" y="5634878"/>
            <a:ext cx="1714500" cy="458908"/>
          </a:xfrm>
          <a:prstGeom prst="rect">
            <a:avLst/>
          </a:prstGeom>
          <a:noFill/>
        </p:spPr>
        <p:txBody>
          <a:bodyPr wrap="square" rtlCol="0">
            <a:spAutoFit/>
          </a:bodyPr>
          <a:lstStyle/>
          <a:p>
            <a:pPr>
              <a:lnSpc>
                <a:spcPct val="150000"/>
              </a:lnSpc>
            </a:pPr>
            <a:r>
              <a:rPr kumimoji="1" lang="zh-CN" altLang="en-US" dirty="0" smtClean="0">
                <a:latin typeface="Microsoft YaHei" charset="-122"/>
                <a:ea typeface="Microsoft YaHei" charset="-122"/>
                <a:cs typeface="Microsoft YaHei" charset="-122"/>
              </a:rPr>
              <a:t>通信者</a:t>
            </a:r>
            <a:endParaRPr kumimoji="1" lang="zh-CN" altLang="en-US" dirty="0">
              <a:latin typeface="Microsoft YaHei" charset="-122"/>
              <a:ea typeface="Microsoft YaHei" charset="-122"/>
              <a:cs typeface="Microsoft YaHei" charset="-122"/>
            </a:endParaRPr>
          </a:p>
        </p:txBody>
      </p:sp>
      <p:cxnSp>
        <p:nvCxnSpPr>
          <p:cNvPr id="48" name="直线连接符 47"/>
          <p:cNvCxnSpPr>
            <a:stCxn id="23" idx="2"/>
            <a:endCxn id="16" idx="0"/>
          </p:cNvCxnSpPr>
          <p:nvPr/>
        </p:nvCxnSpPr>
        <p:spPr>
          <a:xfrm flipH="1">
            <a:off x="7180749" y="3300926"/>
            <a:ext cx="768512" cy="613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6660732" y="5115459"/>
            <a:ext cx="398370" cy="581057"/>
          </a:xfrm>
          <a:prstGeom prst="rect">
            <a:avLst/>
          </a:prstGeom>
          <a:noFill/>
        </p:spPr>
        <p:txBody>
          <a:bodyPr wrap="square" rtlCol="0">
            <a:spAutoFit/>
          </a:bodyPr>
          <a:lstStyle/>
          <a:p>
            <a:pPr>
              <a:lnSpc>
                <a:spcPct val="150000"/>
              </a:lnSpc>
            </a:pPr>
            <a:r>
              <a:rPr kumimoji="1" lang="en-US" altLang="zh-CN" sz="2400" dirty="0" smtClean="0">
                <a:solidFill>
                  <a:srgbClr val="C00000"/>
                </a:solidFill>
                <a:latin typeface="Microsoft YaHei" charset="-122"/>
                <a:ea typeface="Microsoft YaHei" charset="-122"/>
                <a:cs typeface="Microsoft YaHei" charset="-122"/>
              </a:rPr>
              <a:t>1</a:t>
            </a:r>
            <a:endParaRPr kumimoji="1" lang="zh-CN" altLang="en-US" sz="2400" dirty="0">
              <a:solidFill>
                <a:srgbClr val="C00000"/>
              </a:solidFill>
              <a:latin typeface="Microsoft YaHei" charset="-122"/>
              <a:ea typeface="Microsoft YaHei" charset="-122"/>
              <a:cs typeface="Microsoft YaHei" charset="-122"/>
            </a:endParaRPr>
          </a:p>
        </p:txBody>
      </p:sp>
      <p:sp>
        <p:nvSpPr>
          <p:cNvPr id="52" name="文本框 51"/>
          <p:cNvSpPr txBox="1"/>
          <p:nvPr/>
        </p:nvSpPr>
        <p:spPr>
          <a:xfrm>
            <a:off x="5261051" y="3637963"/>
            <a:ext cx="398370" cy="581057"/>
          </a:xfrm>
          <a:prstGeom prst="rect">
            <a:avLst/>
          </a:prstGeom>
          <a:noFill/>
        </p:spPr>
        <p:txBody>
          <a:bodyPr wrap="square" rtlCol="0">
            <a:spAutoFit/>
          </a:bodyPr>
          <a:lstStyle/>
          <a:p>
            <a:pPr>
              <a:lnSpc>
                <a:spcPct val="150000"/>
              </a:lnSpc>
            </a:pPr>
            <a:r>
              <a:rPr kumimoji="1" lang="en-US" altLang="zh-CN" sz="2400" dirty="0" smtClean="0">
                <a:solidFill>
                  <a:srgbClr val="C00000"/>
                </a:solidFill>
                <a:latin typeface="Microsoft YaHei" charset="-122"/>
                <a:ea typeface="Microsoft YaHei" charset="-122"/>
                <a:cs typeface="Microsoft YaHei" charset="-122"/>
              </a:rPr>
              <a:t>2</a:t>
            </a:r>
            <a:endParaRPr kumimoji="1" lang="zh-CN" altLang="en-US" sz="2400" dirty="0">
              <a:solidFill>
                <a:srgbClr val="C00000"/>
              </a:solidFill>
              <a:latin typeface="Microsoft YaHei" charset="-122"/>
              <a:ea typeface="Microsoft YaHei" charset="-122"/>
              <a:cs typeface="Microsoft YaHei" charset="-122"/>
            </a:endParaRPr>
          </a:p>
        </p:txBody>
      </p:sp>
      <p:sp>
        <p:nvSpPr>
          <p:cNvPr id="56" name="文本框 55"/>
          <p:cNvSpPr txBox="1"/>
          <p:nvPr/>
        </p:nvSpPr>
        <p:spPr>
          <a:xfrm>
            <a:off x="6878936" y="3281533"/>
            <a:ext cx="398370" cy="581057"/>
          </a:xfrm>
          <a:prstGeom prst="rect">
            <a:avLst/>
          </a:prstGeom>
          <a:noFill/>
        </p:spPr>
        <p:txBody>
          <a:bodyPr wrap="square" rtlCol="0">
            <a:spAutoFit/>
          </a:bodyPr>
          <a:lstStyle/>
          <a:p>
            <a:pPr>
              <a:lnSpc>
                <a:spcPct val="150000"/>
              </a:lnSpc>
            </a:pPr>
            <a:r>
              <a:rPr kumimoji="1" lang="en-US" altLang="zh-CN" sz="2400" dirty="0" smtClean="0">
                <a:solidFill>
                  <a:srgbClr val="C00000"/>
                </a:solidFill>
                <a:latin typeface="Microsoft YaHei" charset="-122"/>
                <a:ea typeface="Microsoft YaHei" charset="-122"/>
                <a:cs typeface="Microsoft YaHei" charset="-122"/>
              </a:rPr>
              <a:t>3</a:t>
            </a:r>
            <a:endParaRPr kumimoji="1" lang="zh-CN" altLang="en-US" sz="2400" dirty="0">
              <a:solidFill>
                <a:srgbClr val="C00000"/>
              </a:solidFill>
              <a:latin typeface="Microsoft YaHei" charset="-122"/>
              <a:ea typeface="Microsoft YaHei" charset="-122"/>
              <a:cs typeface="Microsoft YaHei" charset="-122"/>
            </a:endParaRPr>
          </a:p>
        </p:txBody>
      </p:sp>
      <p:cxnSp>
        <p:nvCxnSpPr>
          <p:cNvPr id="57" name="直线箭头连接符 56"/>
          <p:cNvCxnSpPr>
            <a:stCxn id="32" idx="1"/>
            <a:endCxn id="14" idx="2"/>
          </p:cNvCxnSpPr>
          <p:nvPr/>
        </p:nvCxnSpPr>
        <p:spPr>
          <a:xfrm flipH="1" flipV="1">
            <a:off x="3411345" y="4630383"/>
            <a:ext cx="4378473" cy="12906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a:stCxn id="14" idx="3"/>
            <a:endCxn id="16" idx="1"/>
          </p:cNvCxnSpPr>
          <p:nvPr/>
        </p:nvCxnSpPr>
        <p:spPr>
          <a:xfrm flipV="1">
            <a:off x="3752919" y="4256151"/>
            <a:ext cx="3086255" cy="326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p:cNvCxnSpPr>
            <a:stCxn id="16" idx="0"/>
            <a:endCxn id="23" idx="1"/>
          </p:cNvCxnSpPr>
          <p:nvPr/>
        </p:nvCxnSpPr>
        <p:spPr>
          <a:xfrm flipV="1">
            <a:off x="7180749" y="2924016"/>
            <a:ext cx="391601" cy="9905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78277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 y="2930529"/>
            <a:ext cx="1283368" cy="400110"/>
          </a:xfrm>
          <a:prstGeom prst="rect">
            <a:avLst/>
          </a:prstGeom>
          <a:noFill/>
        </p:spPr>
        <p:txBody>
          <a:bodyPr wrap="square" rtlCol="0">
            <a:spAutoFit/>
          </a:bodyPr>
          <a:lstStyle/>
          <a:p>
            <a:r>
              <a:rPr kumimoji="1" lang="zh-CN" altLang="en-US" sz="2000" dirty="0" smtClean="0">
                <a:latin typeface="Microsoft YaHei" charset="-122"/>
                <a:ea typeface="Microsoft YaHei" charset="-122"/>
                <a:cs typeface="Microsoft YaHei" charset="-122"/>
              </a:rPr>
              <a:t>移动网络</a:t>
            </a:r>
            <a:endParaRPr kumimoji="1" lang="zh-CN" altLang="en-US" sz="2000" dirty="0">
              <a:latin typeface="Microsoft YaHei" charset="-122"/>
              <a:ea typeface="Microsoft YaHei" charset="-122"/>
              <a:cs typeface="Microsoft YaHei" charset="-122"/>
            </a:endParaRPr>
          </a:p>
        </p:txBody>
      </p:sp>
      <p:sp>
        <p:nvSpPr>
          <p:cNvPr id="6" name="左大括号 5"/>
          <p:cNvSpPr/>
          <p:nvPr/>
        </p:nvSpPr>
        <p:spPr>
          <a:xfrm>
            <a:off x="1235243" y="719406"/>
            <a:ext cx="507388" cy="4847204"/>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000">
              <a:latin typeface="Microsoft YaHei" charset="-122"/>
              <a:ea typeface="Microsoft YaHei" charset="-122"/>
              <a:cs typeface="Microsoft YaHei" charset="-122"/>
            </a:endParaRPr>
          </a:p>
        </p:txBody>
      </p:sp>
      <p:sp>
        <p:nvSpPr>
          <p:cNvPr id="9" name="文本框 8"/>
          <p:cNvSpPr txBox="1"/>
          <p:nvPr/>
        </p:nvSpPr>
        <p:spPr>
          <a:xfrm>
            <a:off x="1742631" y="545261"/>
            <a:ext cx="4017724" cy="5170646"/>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移动网络基本</a:t>
            </a:r>
            <a:r>
              <a:rPr kumimoji="1" lang="zh-CN" altLang="en-US" sz="2000" dirty="0" smtClean="0">
                <a:latin typeface="Microsoft YaHei" charset="-122"/>
                <a:ea typeface="Microsoft YaHei" charset="-122"/>
                <a:cs typeface="Microsoft YaHei" charset="-122"/>
              </a:rPr>
              <a:t>原理</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寻址</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smtClean="0">
                <a:solidFill>
                  <a:srgbClr val="FF0000"/>
                </a:solidFill>
                <a:latin typeface="Microsoft YaHei" charset="-122"/>
                <a:ea typeface="Microsoft YaHei" charset="-122"/>
                <a:cs typeface="Microsoft YaHei" charset="-122"/>
              </a:rPr>
              <a:t>移动</a:t>
            </a:r>
            <a:r>
              <a:rPr kumimoji="1" lang="zh-CN" altLang="en-US" sz="2000" dirty="0" smtClean="0">
                <a:solidFill>
                  <a:srgbClr val="FF0000"/>
                </a:solidFill>
                <a:latin typeface="Microsoft YaHei" charset="-122"/>
                <a:ea typeface="Microsoft YaHei" charset="-122"/>
                <a:cs typeface="Microsoft YaHei" charset="-122"/>
              </a:rPr>
              <a:t>结点的路由选择</a:t>
            </a:r>
            <a:endParaRPr kumimoji="1" lang="en-US" altLang="zh-CN" sz="2000" dirty="0" smtClean="0">
              <a:solidFill>
                <a:srgbClr val="FF0000"/>
              </a:solidFill>
              <a:latin typeface="Microsoft YaHei" charset="-122"/>
              <a:ea typeface="Microsoft YaHei" charset="-122"/>
              <a:cs typeface="Microsoft YaHei" charset="-122"/>
            </a:endParaRPr>
          </a:p>
        </p:txBody>
      </p:sp>
      <p:sp>
        <p:nvSpPr>
          <p:cNvPr id="2" name="矩形 1"/>
          <p:cNvSpPr/>
          <p:nvPr/>
        </p:nvSpPr>
        <p:spPr>
          <a:xfrm>
            <a:off x="4614941" y="2604396"/>
            <a:ext cx="1723549" cy="3785652"/>
          </a:xfrm>
          <a:prstGeom prst="rect">
            <a:avLst/>
          </a:prstGeom>
        </p:spPr>
        <p:txBody>
          <a:bodyPr wrap="none">
            <a:spAutoFit/>
          </a:bodyPr>
          <a:lstStyle/>
          <a:p>
            <a:pPr>
              <a:lnSpc>
                <a:spcPct val="150000"/>
              </a:lnSpc>
            </a:pPr>
            <a:r>
              <a:rPr lang="zh-CN" altLang="en-US" sz="2000" dirty="0">
                <a:latin typeface="Microsoft YaHei" charset="-122"/>
                <a:ea typeface="Microsoft YaHei" charset="-122"/>
                <a:cs typeface="Microsoft YaHei" charset="-122"/>
              </a:rPr>
              <a:t>间接路由</a:t>
            </a:r>
            <a:r>
              <a:rPr lang="zh-CN" altLang="en-US" sz="2000" dirty="0" smtClean="0">
                <a:latin typeface="Microsoft YaHei" charset="-122"/>
                <a:ea typeface="Microsoft YaHei" charset="-122"/>
                <a:cs typeface="Microsoft YaHei" charset="-122"/>
              </a:rPr>
              <a:t>选择</a:t>
            </a:r>
            <a:endParaRPr lang="en-US" altLang="zh-CN" sz="2000" dirty="0" smtClean="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endParaRPr lang="en-US" altLang="zh-CN" sz="2000" dirty="0" smtClean="0">
              <a:latin typeface="Microsoft YaHei" charset="-122"/>
              <a:ea typeface="Microsoft YaHei" charset="-122"/>
              <a:cs typeface="Microsoft YaHei" charset="-122"/>
            </a:endParaRPr>
          </a:p>
          <a:p>
            <a:pPr>
              <a:lnSpc>
                <a:spcPct val="150000"/>
              </a:lnSpc>
            </a:pPr>
            <a:endParaRPr lang="en-US" altLang="zh-CN" sz="2000" dirty="0" smtClean="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endParaRPr lang="en-US" altLang="zh-CN" sz="2000" dirty="0" smtClean="0">
              <a:latin typeface="Microsoft YaHei" charset="-122"/>
              <a:ea typeface="Microsoft YaHei" charset="-122"/>
              <a:cs typeface="Microsoft YaHei" charset="-122"/>
            </a:endParaRPr>
          </a:p>
          <a:p>
            <a:pPr>
              <a:lnSpc>
                <a:spcPct val="150000"/>
              </a:lnSpc>
            </a:pP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直接</a:t>
            </a:r>
            <a:r>
              <a:rPr lang="zh-CN" altLang="en-US" sz="2000" dirty="0">
                <a:latin typeface="Microsoft YaHei" charset="-122"/>
                <a:ea typeface="Microsoft YaHei" charset="-122"/>
                <a:cs typeface="Microsoft YaHei" charset="-122"/>
              </a:rPr>
              <a:t>路由选择</a:t>
            </a:r>
          </a:p>
        </p:txBody>
      </p:sp>
      <p:sp>
        <p:nvSpPr>
          <p:cNvPr id="8" name="左大括号 7"/>
          <p:cNvSpPr/>
          <p:nvPr/>
        </p:nvSpPr>
        <p:spPr>
          <a:xfrm>
            <a:off x="4185624" y="2930529"/>
            <a:ext cx="418460" cy="3133387"/>
          </a:xfrm>
          <a:prstGeom prst="leftBrace">
            <a:avLst>
              <a:gd name="adj1" fmla="val 8333"/>
              <a:gd name="adj2" fmla="val 78671"/>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000">
              <a:latin typeface="Microsoft YaHei" charset="-122"/>
              <a:ea typeface="Microsoft YaHei" charset="-122"/>
              <a:cs typeface="Microsoft YaHei" charset="-122"/>
            </a:endParaRPr>
          </a:p>
        </p:txBody>
      </p:sp>
      <p:sp>
        <p:nvSpPr>
          <p:cNvPr id="3" name="矩形 2"/>
          <p:cNvSpPr/>
          <p:nvPr/>
        </p:nvSpPr>
        <p:spPr>
          <a:xfrm>
            <a:off x="6553662" y="2604396"/>
            <a:ext cx="5314275" cy="499624"/>
          </a:xfrm>
          <a:prstGeom prst="rect">
            <a:avLst/>
          </a:prstGeom>
          <a:ln>
            <a:solidFill>
              <a:schemeClr val="tx1"/>
            </a:solidFill>
          </a:ln>
        </p:spPr>
        <p:txBody>
          <a:bodyPr wrap="none">
            <a:spAutoFit/>
          </a:bodyPr>
          <a:lstStyle/>
          <a:p>
            <a:pPr>
              <a:lnSpc>
                <a:spcPct val="150000"/>
              </a:lnSpc>
            </a:pPr>
            <a:r>
              <a:rPr lang="zh-CN" altLang="en-US" sz="2000">
                <a:latin typeface="Microsoft YaHei" charset="-122"/>
                <a:ea typeface="Microsoft YaHei" charset="-122"/>
                <a:cs typeface="Microsoft YaHei" charset="-122"/>
              </a:rPr>
              <a:t>通信者将数据报寻址到移动结点的</a:t>
            </a:r>
            <a:r>
              <a:rPr lang="zh-CN" altLang="en-US" sz="2000">
                <a:solidFill>
                  <a:srgbClr val="FF0000"/>
                </a:solidFill>
                <a:latin typeface="Microsoft YaHei" charset="-122"/>
                <a:ea typeface="Microsoft YaHei" charset="-122"/>
                <a:cs typeface="Microsoft YaHei" charset="-122"/>
              </a:rPr>
              <a:t>永久地址</a:t>
            </a:r>
            <a:r>
              <a:rPr lang="zh-CN" altLang="en-US" sz="200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p:txBody>
      </p:sp>
      <p:sp>
        <p:nvSpPr>
          <p:cNvPr id="10" name="TextBox 4"/>
          <p:cNvSpPr txBox="1"/>
          <p:nvPr/>
        </p:nvSpPr>
        <p:spPr>
          <a:xfrm>
            <a:off x="6553661" y="5116704"/>
            <a:ext cx="5314275" cy="1477328"/>
          </a:xfrm>
          <a:prstGeom prst="rect">
            <a:avLst/>
          </a:prstGeom>
          <a:noFill/>
          <a:ln>
            <a:solidFill>
              <a:schemeClr val="tx1"/>
            </a:solidFill>
          </a:ln>
        </p:spPr>
        <p:txBody>
          <a:bodyPr wrap="square" rtlCol="0">
            <a:spAutoFit/>
          </a:bodyPr>
          <a:lstStyle/>
          <a:p>
            <a:pPr>
              <a:lnSpc>
                <a:spcPct val="150000"/>
              </a:lnSpc>
            </a:pPr>
            <a:r>
              <a:rPr lang="zh-CN" altLang="en-US" sz="2000" smtClean="0">
                <a:latin typeface="Microsoft YaHei" charset="-122"/>
                <a:ea typeface="Microsoft YaHei" charset="-122"/>
                <a:cs typeface="Microsoft YaHei" charset="-122"/>
              </a:rPr>
              <a:t>通信</a:t>
            </a:r>
            <a:r>
              <a:rPr lang="zh-CN" altLang="en-US" sz="2000" dirty="0">
                <a:latin typeface="Microsoft YaHei" charset="-122"/>
                <a:ea typeface="Microsoft YaHei" charset="-122"/>
                <a:cs typeface="Microsoft YaHei" charset="-122"/>
              </a:rPr>
              <a:t>者所在网络中</a:t>
            </a:r>
            <a:r>
              <a:rPr lang="zh-CN" altLang="en-US" sz="2000" dirty="0" smtClean="0">
                <a:latin typeface="Microsoft YaHei" charset="-122"/>
                <a:ea typeface="Microsoft YaHei" charset="-122"/>
                <a:cs typeface="Microsoft YaHei" charset="-122"/>
              </a:rPr>
              <a:t>的</a:t>
            </a:r>
            <a:r>
              <a:rPr lang="zh-CN" altLang="en-US" sz="2000" dirty="0" smtClean="0">
                <a:solidFill>
                  <a:srgbClr val="FF0000"/>
                </a:solidFill>
                <a:latin typeface="Microsoft YaHei" charset="-122"/>
                <a:ea typeface="Microsoft YaHei" charset="-122"/>
                <a:cs typeface="Microsoft YaHei" charset="-122"/>
              </a:rPr>
              <a:t>通信</a:t>
            </a:r>
            <a:r>
              <a:rPr lang="zh-CN" altLang="en-US" sz="2000" dirty="0">
                <a:solidFill>
                  <a:srgbClr val="FF0000"/>
                </a:solidFill>
                <a:latin typeface="Microsoft YaHei" charset="-122"/>
                <a:ea typeface="Microsoft YaHei" charset="-122"/>
                <a:cs typeface="Microsoft YaHei" charset="-122"/>
              </a:rPr>
              <a:t>者</a:t>
            </a:r>
            <a:r>
              <a:rPr lang="zh-CN" altLang="en-US" sz="2000" dirty="0" smtClean="0">
                <a:solidFill>
                  <a:srgbClr val="FF0000"/>
                </a:solidFill>
                <a:latin typeface="Microsoft YaHei" charset="-122"/>
                <a:ea typeface="Microsoft YaHei" charset="-122"/>
                <a:cs typeface="Microsoft YaHei" charset="-122"/>
              </a:rPr>
              <a:t>代理</a:t>
            </a:r>
            <a:r>
              <a:rPr lang="zh-CN" altLang="en-US" sz="2000" dirty="0" smtClean="0">
                <a:latin typeface="Microsoft YaHei" charset="-122"/>
                <a:ea typeface="Microsoft YaHei" charset="-122"/>
                <a:cs typeface="Microsoft YaHei" charset="-122"/>
              </a:rPr>
              <a:t>先获取移动</a:t>
            </a:r>
            <a:r>
              <a:rPr lang="zh-CN" altLang="en-US" sz="2000" dirty="0">
                <a:latin typeface="Microsoft YaHei" charset="-122"/>
                <a:ea typeface="Microsoft YaHei" charset="-122"/>
                <a:cs typeface="Microsoft YaHei" charset="-122"/>
              </a:rPr>
              <a:t>结点的</a:t>
            </a:r>
            <a:r>
              <a:rPr lang="en-US" altLang="zh-CN" sz="2000" dirty="0">
                <a:latin typeface="Microsoft YaHei" charset="-122"/>
                <a:ea typeface="Microsoft YaHei" charset="-122"/>
                <a:cs typeface="Microsoft YaHei" charset="-122"/>
              </a:rPr>
              <a:t>COA</a:t>
            </a:r>
            <a:r>
              <a:rPr lang="zh-CN" altLang="en-US" sz="2000" dirty="0">
                <a:latin typeface="Microsoft YaHei" charset="-122"/>
                <a:ea typeface="Microsoft YaHei" charset="-122"/>
                <a:cs typeface="Microsoft YaHei" charset="-122"/>
              </a:rPr>
              <a:t>。通信者代理将数据</a:t>
            </a:r>
            <a:r>
              <a:rPr lang="zh-CN" altLang="en-US" sz="2000" dirty="0" smtClean="0">
                <a:latin typeface="Microsoft YaHei" charset="-122"/>
                <a:ea typeface="Microsoft YaHei" charset="-122"/>
                <a:cs typeface="Microsoft YaHei" charset="-122"/>
              </a:rPr>
              <a:t>报发</a:t>
            </a:r>
            <a:r>
              <a:rPr lang="zh-CN" altLang="en-US" sz="2000" dirty="0">
                <a:latin typeface="Microsoft YaHei" charset="-122"/>
                <a:ea typeface="Microsoft YaHei" charset="-122"/>
                <a:cs typeface="Microsoft YaHei" charset="-122"/>
              </a:rPr>
              <a:t>往移动结点的</a:t>
            </a:r>
            <a:r>
              <a:rPr lang="en-US" altLang="zh-CN" sz="2000" dirty="0">
                <a:solidFill>
                  <a:srgbClr val="FF0000"/>
                </a:solidFill>
                <a:latin typeface="Microsoft YaHei" charset="-122"/>
                <a:ea typeface="Microsoft YaHei" charset="-122"/>
                <a:cs typeface="Microsoft YaHei" charset="-122"/>
              </a:rPr>
              <a:t>COA</a:t>
            </a:r>
            <a:r>
              <a:rPr lang="zh-CN" altLang="en-US" sz="2000" dirty="0">
                <a:latin typeface="Microsoft YaHei" charset="-122"/>
                <a:ea typeface="Microsoft YaHei" charset="-122"/>
                <a:cs typeface="Microsoft YaHei" charset="-122"/>
              </a:rPr>
              <a:t>。</a:t>
            </a:r>
          </a:p>
        </p:txBody>
      </p:sp>
    </p:spTree>
    <p:extLst>
      <p:ext uri="{BB962C8B-B14F-4D97-AF65-F5344CB8AC3E}">
        <p14:creationId xmlns:p14="http://schemas.microsoft.com/office/powerpoint/2010/main" val="112273361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1266" y="2012637"/>
            <a:ext cx="1214460" cy="1214460"/>
          </a:xfrm>
          <a:prstGeom prst="rect">
            <a:avLst/>
          </a:prstGeom>
        </p:spPr>
      </p:pic>
      <p:sp>
        <p:nvSpPr>
          <p:cNvPr id="5" name="文本框 4"/>
          <p:cNvSpPr txBox="1"/>
          <p:nvPr/>
        </p:nvSpPr>
        <p:spPr>
          <a:xfrm>
            <a:off x="2147077" y="2619867"/>
            <a:ext cx="834189" cy="461665"/>
          </a:xfrm>
          <a:prstGeom prst="rect">
            <a:avLst/>
          </a:prstGeom>
          <a:noFill/>
        </p:spPr>
        <p:txBody>
          <a:bodyPr wrap="square" rtlCol="0">
            <a:spAutoFit/>
          </a:bodyPr>
          <a:lstStyle/>
          <a:p>
            <a:r>
              <a:rPr kumimoji="1" lang="zh-CN" altLang="en-US" sz="2400" smtClean="0">
                <a:latin typeface="Microsoft YaHei" charset="-122"/>
                <a:ea typeface="Microsoft YaHei" charset="-122"/>
                <a:cs typeface="Microsoft YaHei" charset="-122"/>
              </a:rPr>
              <a:t>我家</a:t>
            </a:r>
            <a:endParaRPr kumimoji="1" lang="zh-CN" altLang="en-US" sz="2400">
              <a:latin typeface="Microsoft YaHei" charset="-122"/>
              <a:ea typeface="Microsoft YaHei" charset="-122"/>
              <a:cs typeface="Microsoft YaHei" charset="-122"/>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21" y="1960804"/>
            <a:ext cx="1318126" cy="1318126"/>
          </a:xfrm>
          <a:prstGeom prst="rect">
            <a:avLst/>
          </a:prstGeom>
        </p:spPr>
      </p:pic>
      <p:sp>
        <p:nvSpPr>
          <p:cNvPr id="12" name="文本框 11"/>
          <p:cNvSpPr txBox="1"/>
          <p:nvPr/>
        </p:nvSpPr>
        <p:spPr>
          <a:xfrm>
            <a:off x="8796530" y="2626934"/>
            <a:ext cx="1598862"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外出旅游</a:t>
            </a:r>
            <a:endParaRPr kumimoji="1" lang="zh-CN" altLang="en-US" sz="2400" dirty="0">
              <a:latin typeface="Microsoft YaHei" charset="-122"/>
              <a:ea typeface="Microsoft YaHei" charset="-122"/>
              <a:cs typeface="Microsoft YaHei" charset="-122"/>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6683" y="5381311"/>
            <a:ext cx="1297343" cy="1297343"/>
          </a:xfrm>
          <a:prstGeom prst="rect">
            <a:avLst/>
          </a:prstGeom>
        </p:spPr>
      </p:pic>
      <p:sp>
        <p:nvSpPr>
          <p:cNvPr id="14" name="文本框 13"/>
          <p:cNvSpPr txBox="1"/>
          <p:nvPr/>
        </p:nvSpPr>
        <p:spPr>
          <a:xfrm>
            <a:off x="6702881" y="6216989"/>
            <a:ext cx="1196581"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男朋友</a:t>
            </a:r>
            <a:endParaRPr kumimoji="1" lang="zh-CN" altLang="en-US" sz="2400" dirty="0">
              <a:latin typeface="Microsoft YaHei" charset="-122"/>
              <a:ea typeface="Microsoft YaHei" charset="-122"/>
              <a:cs typeface="Microsoft YaHei" charset="-122"/>
            </a:endParaRPr>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5455" y="2798335"/>
            <a:ext cx="961189" cy="961189"/>
          </a:xfrm>
          <a:prstGeom prst="rect">
            <a:avLst/>
          </a:prstGeom>
        </p:spPr>
      </p:pic>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8486" y="915246"/>
            <a:ext cx="1314709" cy="1314709"/>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4026" y="2798334"/>
            <a:ext cx="961189" cy="961189"/>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4753" y="5218332"/>
            <a:ext cx="961189" cy="961189"/>
          </a:xfrm>
          <a:prstGeom prst="rect">
            <a:avLst/>
          </a:prstGeom>
        </p:spPr>
      </p:pic>
      <p:cxnSp>
        <p:nvCxnSpPr>
          <p:cNvPr id="19" name="直线箭头连接符 18"/>
          <p:cNvCxnSpPr>
            <a:stCxn id="18" idx="0"/>
            <a:endCxn id="15" idx="2"/>
          </p:cNvCxnSpPr>
          <p:nvPr/>
        </p:nvCxnSpPr>
        <p:spPr>
          <a:xfrm flipH="1" flipV="1">
            <a:off x="4296050" y="3759524"/>
            <a:ext cx="789298" cy="14588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p:nvPr/>
        </p:nvCxnSpPr>
        <p:spPr>
          <a:xfrm>
            <a:off x="4003344" y="3915098"/>
            <a:ext cx="825727" cy="15984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8" idx="0"/>
            <a:endCxn id="17" idx="2"/>
          </p:cNvCxnSpPr>
          <p:nvPr/>
        </p:nvCxnSpPr>
        <p:spPr>
          <a:xfrm flipV="1">
            <a:off x="5085348" y="3759523"/>
            <a:ext cx="2009273" cy="1458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a:stCxn id="17" idx="0"/>
            <a:endCxn id="16" idx="1"/>
          </p:cNvCxnSpPr>
          <p:nvPr/>
        </p:nvCxnSpPr>
        <p:spPr>
          <a:xfrm flipV="1">
            <a:off x="7094621" y="1572601"/>
            <a:ext cx="703865" cy="122573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599217" y="4105050"/>
            <a:ext cx="486132" cy="461665"/>
          </a:xfrm>
          <a:prstGeom prst="rect">
            <a:avLst/>
          </a:prstGeom>
          <a:noFill/>
        </p:spPr>
        <p:txBody>
          <a:bodyPr wrap="square" rtlCol="0">
            <a:spAutoFit/>
          </a:bodyPr>
          <a:lstStyle/>
          <a:p>
            <a:r>
              <a:rPr kumimoji="1" lang="en-US" altLang="zh-CN" sz="2400" smtClean="0">
                <a:latin typeface="Microsoft YaHei" charset="-122"/>
                <a:ea typeface="Microsoft YaHei" charset="-122"/>
                <a:cs typeface="Microsoft YaHei" charset="-122"/>
              </a:rPr>
              <a:t>1</a:t>
            </a:r>
            <a:endParaRPr kumimoji="1" lang="zh-CN" altLang="en-US" sz="2400" dirty="0">
              <a:latin typeface="Microsoft YaHei" charset="-122"/>
              <a:ea typeface="Microsoft YaHei" charset="-122"/>
              <a:cs typeface="Microsoft YaHei" charset="-122"/>
            </a:endParaRPr>
          </a:p>
        </p:txBody>
      </p:sp>
      <p:sp>
        <p:nvSpPr>
          <p:cNvPr id="27" name="文本框 26"/>
          <p:cNvSpPr txBox="1"/>
          <p:nvPr/>
        </p:nvSpPr>
        <p:spPr>
          <a:xfrm>
            <a:off x="3796707" y="4545222"/>
            <a:ext cx="486132" cy="461665"/>
          </a:xfrm>
          <a:prstGeom prst="rect">
            <a:avLst/>
          </a:prstGeom>
          <a:noFill/>
        </p:spPr>
        <p:txBody>
          <a:bodyPr wrap="square" rtlCol="0">
            <a:spAutoFit/>
          </a:bodyPr>
          <a:lstStyle/>
          <a:p>
            <a:r>
              <a:rPr kumimoji="1" lang="en-US" altLang="zh-CN" sz="2400" smtClean="0">
                <a:latin typeface="Microsoft YaHei" charset="-122"/>
                <a:ea typeface="Microsoft YaHei" charset="-122"/>
                <a:cs typeface="Microsoft YaHei" charset="-122"/>
              </a:rPr>
              <a:t>2</a:t>
            </a:r>
            <a:endParaRPr kumimoji="1" lang="zh-CN" altLang="en-US" sz="2400" dirty="0">
              <a:latin typeface="Microsoft YaHei" charset="-122"/>
              <a:ea typeface="Microsoft YaHei" charset="-122"/>
              <a:cs typeface="Microsoft YaHei" charset="-122"/>
            </a:endParaRPr>
          </a:p>
        </p:txBody>
      </p:sp>
      <p:sp>
        <p:nvSpPr>
          <p:cNvPr id="28" name="文本框 27"/>
          <p:cNvSpPr txBox="1"/>
          <p:nvPr/>
        </p:nvSpPr>
        <p:spPr>
          <a:xfrm>
            <a:off x="6113200" y="4448052"/>
            <a:ext cx="486132" cy="461665"/>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3</a:t>
            </a:r>
            <a:endParaRPr kumimoji="1" lang="zh-CN" altLang="en-US" sz="2400" dirty="0">
              <a:latin typeface="Microsoft YaHei" charset="-122"/>
              <a:ea typeface="Microsoft YaHei" charset="-122"/>
              <a:cs typeface="Microsoft YaHei" charset="-122"/>
            </a:endParaRPr>
          </a:p>
        </p:txBody>
      </p:sp>
      <p:sp>
        <p:nvSpPr>
          <p:cNvPr id="29" name="文本框 28"/>
          <p:cNvSpPr txBox="1"/>
          <p:nvPr/>
        </p:nvSpPr>
        <p:spPr>
          <a:xfrm>
            <a:off x="6928571" y="1808971"/>
            <a:ext cx="486132" cy="461665"/>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4</a:t>
            </a:r>
            <a:endParaRPr kumimoji="1" lang="zh-CN" altLang="en-US" sz="2400" dirty="0">
              <a:latin typeface="Microsoft YaHei" charset="-122"/>
              <a:ea typeface="Microsoft YaHei" charset="-122"/>
              <a:cs typeface="Microsoft YaHei" charset="-122"/>
            </a:endParaRPr>
          </a:p>
        </p:txBody>
      </p:sp>
      <p:sp>
        <p:nvSpPr>
          <p:cNvPr id="30" name="TextBox 4"/>
          <p:cNvSpPr txBox="1"/>
          <p:nvPr/>
        </p:nvSpPr>
        <p:spPr>
          <a:xfrm>
            <a:off x="336457" y="467809"/>
            <a:ext cx="11560629"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二、</a:t>
            </a:r>
            <a:r>
              <a:rPr lang="zh-CN" altLang="en-US" sz="2400" dirty="0">
                <a:latin typeface="Microsoft YaHei" charset="-122"/>
                <a:ea typeface="Microsoft YaHei" charset="-122"/>
                <a:cs typeface="Microsoft YaHei" charset="-122"/>
              </a:rPr>
              <a:t>移动结点</a:t>
            </a:r>
            <a:r>
              <a:rPr lang="zh-CN" altLang="en-US" sz="2400" dirty="0" smtClean="0">
                <a:latin typeface="Microsoft YaHei" charset="-122"/>
                <a:ea typeface="Microsoft YaHei" charset="-122"/>
                <a:cs typeface="Microsoft YaHei" charset="-122"/>
              </a:rPr>
              <a:t>的</a:t>
            </a:r>
            <a:r>
              <a:rPr lang="zh-CN" altLang="en-US" sz="2400" dirty="0" smtClean="0">
                <a:solidFill>
                  <a:srgbClr val="FF0000"/>
                </a:solidFill>
                <a:latin typeface="Microsoft YaHei" charset="-122"/>
                <a:ea typeface="Microsoft YaHei" charset="-122"/>
                <a:cs typeface="Microsoft YaHei" charset="-122"/>
              </a:rPr>
              <a:t>直接</a:t>
            </a:r>
            <a:r>
              <a:rPr lang="zh-CN" altLang="en-US" sz="2400" dirty="0" smtClean="0">
                <a:latin typeface="Microsoft YaHei" charset="-122"/>
                <a:ea typeface="Microsoft YaHei" charset="-122"/>
                <a:cs typeface="Microsoft YaHei" charset="-122"/>
              </a:rPr>
              <a:t>路由选择</a:t>
            </a:r>
            <a:endParaRPr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38494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
          <p:cNvSpPr txBox="1"/>
          <p:nvPr/>
        </p:nvSpPr>
        <p:spPr>
          <a:xfrm>
            <a:off x="336457" y="467809"/>
            <a:ext cx="11560629"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二、</a:t>
            </a:r>
            <a:r>
              <a:rPr lang="zh-CN" altLang="en-US" sz="2400" dirty="0">
                <a:latin typeface="Microsoft YaHei" charset="-122"/>
                <a:ea typeface="Microsoft YaHei" charset="-122"/>
                <a:cs typeface="Microsoft YaHei" charset="-122"/>
              </a:rPr>
              <a:t>移动结点</a:t>
            </a:r>
            <a:r>
              <a:rPr lang="zh-CN" altLang="en-US" sz="2400" dirty="0" smtClean="0">
                <a:latin typeface="Microsoft YaHei" charset="-122"/>
                <a:ea typeface="Microsoft YaHei" charset="-122"/>
                <a:cs typeface="Microsoft YaHei" charset="-122"/>
              </a:rPr>
              <a:t>的</a:t>
            </a:r>
            <a:r>
              <a:rPr lang="zh-CN" altLang="en-US" sz="2400" dirty="0" smtClean="0">
                <a:solidFill>
                  <a:srgbClr val="FF0000"/>
                </a:solidFill>
                <a:latin typeface="Microsoft YaHei" charset="-122"/>
                <a:ea typeface="Microsoft YaHei" charset="-122"/>
                <a:cs typeface="Microsoft YaHei" charset="-122"/>
              </a:rPr>
              <a:t>直接</a:t>
            </a:r>
            <a:r>
              <a:rPr lang="zh-CN" altLang="en-US" sz="2400" dirty="0" smtClean="0">
                <a:latin typeface="Microsoft YaHei" charset="-122"/>
                <a:ea typeface="Microsoft YaHei" charset="-122"/>
                <a:cs typeface="Microsoft YaHei" charset="-122"/>
              </a:rPr>
              <a:t>路由选择</a:t>
            </a:r>
            <a:endParaRPr lang="en-US" altLang="zh-CN" sz="2400" dirty="0" smtClean="0">
              <a:latin typeface="Microsoft YaHei" charset="-122"/>
              <a:ea typeface="Microsoft YaHei" charset="-122"/>
              <a:cs typeface="Microsoft YaHei"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21" y="3087099"/>
            <a:ext cx="803200" cy="803200"/>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9770" y="3947234"/>
            <a:ext cx="683149" cy="683149"/>
          </a:xfrm>
          <a:prstGeom prst="rect">
            <a:avLst/>
          </a:prstGeom>
        </p:spPr>
      </p:pic>
      <p:sp>
        <p:nvSpPr>
          <p:cNvPr id="13" name="椭圆 12"/>
          <p:cNvSpPr/>
          <p:nvPr/>
        </p:nvSpPr>
        <p:spPr>
          <a:xfrm>
            <a:off x="1028699" y="2514448"/>
            <a:ext cx="3886200" cy="24891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9174" y="3914576"/>
            <a:ext cx="683149" cy="683149"/>
          </a:xfrm>
          <a:prstGeom prst="rect">
            <a:avLst/>
          </a:prstGeom>
        </p:spPr>
      </p:pic>
      <p:sp>
        <p:nvSpPr>
          <p:cNvPr id="15" name="椭圆 14"/>
          <p:cNvSpPr/>
          <p:nvPr/>
        </p:nvSpPr>
        <p:spPr>
          <a:xfrm>
            <a:off x="6116772" y="2576971"/>
            <a:ext cx="3886200" cy="24266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p:cNvSpPr txBox="1"/>
          <p:nvPr/>
        </p:nvSpPr>
        <p:spPr>
          <a:xfrm>
            <a:off x="2988128" y="2624754"/>
            <a:ext cx="1714500" cy="874407"/>
          </a:xfrm>
          <a:prstGeom prst="rect">
            <a:avLst/>
          </a:prstGeom>
          <a:noFill/>
        </p:spPr>
        <p:txBody>
          <a:bodyPr wrap="square" rtlCol="0">
            <a:spAutoFit/>
          </a:bodyPr>
          <a:lstStyle/>
          <a:p>
            <a:pPr>
              <a:lnSpc>
                <a:spcPct val="150000"/>
              </a:lnSpc>
            </a:pPr>
            <a:r>
              <a:rPr kumimoji="1" lang="zh-CN" altLang="en-US" dirty="0" smtClean="0">
                <a:latin typeface="Microsoft YaHei" charset="-122"/>
                <a:ea typeface="Microsoft YaHei" charset="-122"/>
                <a:cs typeface="Microsoft YaHei" charset="-122"/>
              </a:rPr>
              <a:t>永久地址：</a:t>
            </a:r>
            <a:endParaRPr kumimoji="1" lang="en-US" altLang="zh-CN" dirty="0" smtClean="0">
              <a:latin typeface="Microsoft YaHei" charset="-122"/>
              <a:ea typeface="Microsoft YaHei" charset="-122"/>
              <a:cs typeface="Microsoft YaHei" charset="-122"/>
            </a:endParaRPr>
          </a:p>
          <a:p>
            <a:pPr>
              <a:lnSpc>
                <a:spcPct val="150000"/>
              </a:lnSpc>
            </a:pPr>
            <a:r>
              <a:rPr kumimoji="1" lang="en-US" altLang="zh-CN" dirty="0" smtClean="0">
                <a:latin typeface="Microsoft YaHei" charset="-122"/>
                <a:ea typeface="Microsoft YaHei" charset="-122"/>
                <a:cs typeface="Microsoft YaHei" charset="-122"/>
              </a:rPr>
              <a:t>172.198.92.7</a:t>
            </a:r>
            <a:endParaRPr kumimoji="1" lang="zh-CN" altLang="en-US" dirty="0">
              <a:latin typeface="Microsoft YaHei" charset="-122"/>
              <a:ea typeface="Microsoft YaHei" charset="-122"/>
              <a:cs typeface="Microsoft YaHei" charset="-122"/>
            </a:endParaRPr>
          </a:p>
        </p:txBody>
      </p:sp>
      <p:sp>
        <p:nvSpPr>
          <p:cNvPr id="17" name="文本框 16"/>
          <p:cNvSpPr txBox="1"/>
          <p:nvPr/>
        </p:nvSpPr>
        <p:spPr>
          <a:xfrm>
            <a:off x="1851319" y="4129757"/>
            <a:ext cx="1136809" cy="507831"/>
          </a:xfrm>
          <a:prstGeom prst="rect">
            <a:avLst/>
          </a:prstGeom>
          <a:noFill/>
        </p:spPr>
        <p:txBody>
          <a:bodyPr wrap="square" rtlCol="0">
            <a:spAutoFit/>
          </a:bodyPr>
          <a:lstStyle/>
          <a:p>
            <a:pPr>
              <a:lnSpc>
                <a:spcPct val="150000"/>
              </a:lnSpc>
            </a:pPr>
            <a:r>
              <a:rPr kumimoji="1" lang="zh-CN" altLang="en-US" dirty="0" smtClean="0">
                <a:latin typeface="Microsoft YaHei" charset="-122"/>
                <a:ea typeface="Microsoft YaHei" charset="-122"/>
                <a:cs typeface="Microsoft YaHei" charset="-122"/>
              </a:rPr>
              <a:t>归属代理</a:t>
            </a:r>
            <a:endParaRPr kumimoji="1" lang="zh-CN" altLang="en-US" dirty="0">
              <a:latin typeface="Microsoft YaHei" charset="-122"/>
              <a:ea typeface="Microsoft YaHei" charset="-122"/>
              <a:cs typeface="Microsoft YaHei" charset="-122"/>
            </a:endParaRPr>
          </a:p>
        </p:txBody>
      </p:sp>
      <p:cxnSp>
        <p:nvCxnSpPr>
          <p:cNvPr id="18" name="直线连接符 17"/>
          <p:cNvCxnSpPr>
            <a:stCxn id="22" idx="2"/>
          </p:cNvCxnSpPr>
          <p:nvPr/>
        </p:nvCxnSpPr>
        <p:spPr>
          <a:xfrm>
            <a:off x="1519221" y="3890299"/>
            <a:ext cx="1984164" cy="56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903819" y="2576972"/>
            <a:ext cx="1714500" cy="874407"/>
          </a:xfrm>
          <a:prstGeom prst="rect">
            <a:avLst/>
          </a:prstGeom>
          <a:noFill/>
        </p:spPr>
        <p:txBody>
          <a:bodyPr wrap="square" rtlCol="0">
            <a:spAutoFit/>
          </a:bodyPr>
          <a:lstStyle/>
          <a:p>
            <a:pPr>
              <a:lnSpc>
                <a:spcPct val="150000"/>
              </a:lnSpc>
            </a:pPr>
            <a:r>
              <a:rPr kumimoji="1" lang="zh-CN" altLang="en-US" dirty="0" smtClean="0">
                <a:latin typeface="Microsoft YaHei" charset="-122"/>
                <a:ea typeface="Microsoft YaHei" charset="-122"/>
                <a:cs typeface="Microsoft YaHei" charset="-122"/>
              </a:rPr>
              <a:t>永久地址：</a:t>
            </a:r>
            <a:endParaRPr kumimoji="1" lang="en-US" altLang="zh-CN" dirty="0" smtClean="0">
              <a:latin typeface="Microsoft YaHei" charset="-122"/>
              <a:ea typeface="Microsoft YaHei" charset="-122"/>
              <a:cs typeface="Microsoft YaHei" charset="-122"/>
            </a:endParaRPr>
          </a:p>
          <a:p>
            <a:pPr>
              <a:lnSpc>
                <a:spcPct val="150000"/>
              </a:lnSpc>
            </a:pPr>
            <a:r>
              <a:rPr kumimoji="1" lang="en-US" altLang="zh-CN" dirty="0" smtClean="0">
                <a:latin typeface="Microsoft YaHei" charset="-122"/>
                <a:ea typeface="Microsoft YaHei" charset="-122"/>
                <a:cs typeface="Microsoft YaHei" charset="-122"/>
              </a:rPr>
              <a:t>172.198.92.7</a:t>
            </a:r>
            <a:endParaRPr kumimoji="1" lang="zh-CN" altLang="en-US" dirty="0">
              <a:latin typeface="Microsoft YaHei" charset="-122"/>
              <a:ea typeface="Microsoft YaHei" charset="-122"/>
              <a:cs typeface="Microsoft YaHei" charset="-122"/>
            </a:endParaRPr>
          </a:p>
        </p:txBody>
      </p:sp>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2350" y="2547105"/>
            <a:ext cx="753821" cy="753821"/>
          </a:xfrm>
          <a:prstGeom prst="rect">
            <a:avLst/>
          </a:prstGeom>
        </p:spPr>
      </p:pic>
      <p:sp>
        <p:nvSpPr>
          <p:cNvPr id="21" name="文本框 20"/>
          <p:cNvSpPr txBox="1"/>
          <p:nvPr/>
        </p:nvSpPr>
        <p:spPr>
          <a:xfrm>
            <a:off x="2398199" y="2056113"/>
            <a:ext cx="1714500" cy="458908"/>
          </a:xfrm>
          <a:prstGeom prst="rect">
            <a:avLst/>
          </a:prstGeom>
          <a:noFill/>
        </p:spPr>
        <p:txBody>
          <a:bodyPr wrap="square" rtlCol="0">
            <a:spAutoFit/>
          </a:bodyPr>
          <a:lstStyle/>
          <a:p>
            <a:pPr>
              <a:lnSpc>
                <a:spcPct val="150000"/>
              </a:lnSpc>
            </a:pPr>
            <a:r>
              <a:rPr kumimoji="1" lang="zh-CN" altLang="en-US" smtClean="0">
                <a:latin typeface="Microsoft YaHei" charset="-122"/>
                <a:ea typeface="Microsoft YaHei" charset="-122"/>
                <a:cs typeface="Microsoft YaHei" charset="-122"/>
              </a:rPr>
              <a:t>归属网络</a:t>
            </a:r>
            <a:endParaRPr kumimoji="1" lang="zh-CN" altLang="en-US" dirty="0">
              <a:latin typeface="Microsoft YaHei" charset="-122"/>
              <a:ea typeface="Microsoft YaHei" charset="-122"/>
              <a:cs typeface="Microsoft YaHei" charset="-122"/>
            </a:endParaRPr>
          </a:p>
        </p:txBody>
      </p:sp>
      <p:sp>
        <p:nvSpPr>
          <p:cNvPr id="22" name="文本框 21"/>
          <p:cNvSpPr txBox="1"/>
          <p:nvPr/>
        </p:nvSpPr>
        <p:spPr>
          <a:xfrm>
            <a:off x="7522323" y="2112592"/>
            <a:ext cx="1714500" cy="458908"/>
          </a:xfrm>
          <a:prstGeom prst="rect">
            <a:avLst/>
          </a:prstGeom>
          <a:noFill/>
        </p:spPr>
        <p:txBody>
          <a:bodyPr wrap="square" rtlCol="0">
            <a:spAutoFit/>
          </a:bodyPr>
          <a:lstStyle/>
          <a:p>
            <a:pPr>
              <a:lnSpc>
                <a:spcPct val="150000"/>
              </a:lnSpc>
            </a:pPr>
            <a:r>
              <a:rPr kumimoji="1" lang="zh-CN" altLang="en-US" dirty="0" smtClean="0">
                <a:latin typeface="Microsoft YaHei" charset="-122"/>
                <a:ea typeface="Microsoft YaHei" charset="-122"/>
                <a:cs typeface="Microsoft YaHei" charset="-122"/>
              </a:rPr>
              <a:t>被访网络</a:t>
            </a:r>
            <a:endParaRPr kumimoji="1" lang="zh-CN" altLang="en-US" dirty="0">
              <a:latin typeface="Microsoft YaHei" charset="-122"/>
              <a:ea typeface="Microsoft YaHei" charset="-122"/>
              <a:cs typeface="Microsoft YaHei" charset="-122"/>
            </a:endParaRPr>
          </a:p>
        </p:txBody>
      </p:sp>
      <p:sp>
        <p:nvSpPr>
          <p:cNvPr id="23" name="文本框 22"/>
          <p:cNvSpPr txBox="1"/>
          <p:nvPr/>
        </p:nvSpPr>
        <p:spPr>
          <a:xfrm>
            <a:off x="8820192" y="2514448"/>
            <a:ext cx="1714500" cy="923330"/>
          </a:xfrm>
          <a:prstGeom prst="rect">
            <a:avLst/>
          </a:prstGeom>
          <a:noFill/>
        </p:spPr>
        <p:txBody>
          <a:bodyPr wrap="square" rtlCol="0">
            <a:spAutoFit/>
          </a:bodyPr>
          <a:lstStyle/>
          <a:p>
            <a:pPr>
              <a:lnSpc>
                <a:spcPct val="150000"/>
              </a:lnSpc>
            </a:pPr>
            <a:r>
              <a:rPr kumimoji="1" lang="zh-CN" altLang="en-US" dirty="0" smtClean="0">
                <a:latin typeface="Microsoft YaHei" charset="-122"/>
                <a:ea typeface="Microsoft YaHei" charset="-122"/>
                <a:cs typeface="Microsoft YaHei" charset="-122"/>
              </a:rPr>
              <a:t>转交地址：</a:t>
            </a:r>
            <a:endParaRPr kumimoji="1" lang="en-US" altLang="zh-CN" dirty="0" smtClean="0">
              <a:latin typeface="Microsoft YaHei" charset="-122"/>
              <a:ea typeface="Microsoft YaHei" charset="-122"/>
              <a:cs typeface="Microsoft YaHei" charset="-122"/>
            </a:endParaRPr>
          </a:p>
          <a:p>
            <a:pPr>
              <a:lnSpc>
                <a:spcPct val="150000"/>
              </a:lnSpc>
            </a:pPr>
            <a:r>
              <a:rPr kumimoji="1" lang="en-US" altLang="zh-CN" dirty="0" smtClean="0">
                <a:latin typeface="Microsoft YaHei" charset="-122"/>
                <a:ea typeface="Microsoft YaHei" charset="-122"/>
                <a:cs typeface="Microsoft YaHei" charset="-122"/>
              </a:rPr>
              <a:t>79.168.14.2</a:t>
            </a:r>
            <a:endParaRPr kumimoji="1" lang="zh-CN" altLang="en-US" dirty="0">
              <a:latin typeface="Microsoft YaHei" charset="-122"/>
              <a:ea typeface="Microsoft YaHei" charset="-122"/>
              <a:cs typeface="Microsoft YaHei" charset="-122"/>
            </a:endParaRPr>
          </a:p>
        </p:txBody>
      </p:sp>
      <p:sp>
        <p:nvSpPr>
          <p:cNvPr id="24" name="文本框 23"/>
          <p:cNvSpPr txBox="1"/>
          <p:nvPr/>
        </p:nvSpPr>
        <p:spPr>
          <a:xfrm>
            <a:off x="7757336" y="4129757"/>
            <a:ext cx="1714500" cy="458908"/>
          </a:xfrm>
          <a:prstGeom prst="rect">
            <a:avLst/>
          </a:prstGeom>
          <a:noFill/>
        </p:spPr>
        <p:txBody>
          <a:bodyPr wrap="square" rtlCol="0">
            <a:spAutoFit/>
          </a:bodyPr>
          <a:lstStyle/>
          <a:p>
            <a:pPr>
              <a:lnSpc>
                <a:spcPct val="150000"/>
              </a:lnSpc>
            </a:pPr>
            <a:r>
              <a:rPr kumimoji="1" lang="zh-CN" altLang="en-US" smtClean="0">
                <a:latin typeface="Microsoft YaHei" charset="-122"/>
                <a:ea typeface="Microsoft YaHei" charset="-122"/>
                <a:cs typeface="Microsoft YaHei" charset="-122"/>
              </a:rPr>
              <a:t>外部代理</a:t>
            </a:r>
            <a:endParaRPr kumimoji="1" lang="zh-CN" altLang="en-US" dirty="0">
              <a:latin typeface="Microsoft YaHei" charset="-122"/>
              <a:ea typeface="Microsoft YaHei" charset="-122"/>
              <a:cs typeface="Microsoft YaHei" charset="-122"/>
            </a:endParaRPr>
          </a:p>
        </p:txBody>
      </p:sp>
      <p:sp>
        <p:nvSpPr>
          <p:cNvPr id="25" name="云形 24"/>
          <p:cNvSpPr/>
          <p:nvPr/>
        </p:nvSpPr>
        <p:spPr>
          <a:xfrm>
            <a:off x="4203945" y="4777695"/>
            <a:ext cx="2562904" cy="934542"/>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smtClean="0">
                <a:solidFill>
                  <a:schemeClr val="tx1"/>
                </a:solidFill>
                <a:latin typeface="Microsoft YaHei" charset="-122"/>
                <a:ea typeface="Microsoft YaHei" charset="-122"/>
                <a:cs typeface="Microsoft YaHei" charset="-122"/>
              </a:rPr>
              <a:t>互联网</a:t>
            </a:r>
            <a:endParaRPr kumimoji="1" lang="zh-CN" altLang="en-US" sz="2400">
              <a:solidFill>
                <a:schemeClr val="tx1"/>
              </a:solidFill>
              <a:latin typeface="Microsoft YaHei" charset="-122"/>
              <a:ea typeface="Microsoft YaHei" charset="-122"/>
              <a:cs typeface="Microsoft YaHei" charset="-122"/>
            </a:endParaRPr>
          </a:p>
        </p:txBody>
      </p:sp>
      <p:cxnSp>
        <p:nvCxnSpPr>
          <p:cNvPr id="27" name="直线连接符 26"/>
          <p:cNvCxnSpPr>
            <a:stCxn id="25" idx="2"/>
          </p:cNvCxnSpPr>
          <p:nvPr/>
        </p:nvCxnSpPr>
        <p:spPr>
          <a:xfrm flipH="1">
            <a:off x="6764713" y="4597725"/>
            <a:ext cx="416036" cy="6472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7697082" y="3300925"/>
            <a:ext cx="1714500" cy="458908"/>
          </a:xfrm>
          <a:prstGeom prst="rect">
            <a:avLst/>
          </a:prstGeom>
          <a:noFill/>
        </p:spPr>
        <p:txBody>
          <a:bodyPr wrap="square" rtlCol="0">
            <a:spAutoFit/>
          </a:bodyPr>
          <a:lstStyle/>
          <a:p>
            <a:pPr>
              <a:lnSpc>
                <a:spcPct val="150000"/>
              </a:lnSpc>
            </a:pPr>
            <a:r>
              <a:rPr kumimoji="1" lang="zh-CN" altLang="en-US" dirty="0" smtClean="0">
                <a:latin typeface="Microsoft YaHei" charset="-122"/>
                <a:ea typeface="Microsoft YaHei" charset="-122"/>
                <a:cs typeface="Microsoft YaHei" charset="-122"/>
              </a:rPr>
              <a:t>移动结点</a:t>
            </a:r>
            <a:endParaRPr kumimoji="1" lang="zh-CN" altLang="en-US" dirty="0">
              <a:latin typeface="Microsoft YaHei" charset="-122"/>
              <a:ea typeface="Microsoft YaHei" charset="-122"/>
              <a:cs typeface="Microsoft YaHei" charset="-122"/>
            </a:endParaRPr>
          </a:p>
        </p:txBody>
      </p:sp>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9818" y="5584988"/>
            <a:ext cx="824768" cy="672186"/>
          </a:xfrm>
          <a:prstGeom prst="rect">
            <a:avLst/>
          </a:prstGeom>
        </p:spPr>
      </p:pic>
      <p:sp>
        <p:nvSpPr>
          <p:cNvPr id="31" name="文本框 30"/>
          <p:cNvSpPr txBox="1"/>
          <p:nvPr/>
        </p:nvSpPr>
        <p:spPr>
          <a:xfrm>
            <a:off x="8759948" y="5634878"/>
            <a:ext cx="1714500" cy="458908"/>
          </a:xfrm>
          <a:prstGeom prst="rect">
            <a:avLst/>
          </a:prstGeom>
          <a:noFill/>
        </p:spPr>
        <p:txBody>
          <a:bodyPr wrap="square" rtlCol="0">
            <a:spAutoFit/>
          </a:bodyPr>
          <a:lstStyle/>
          <a:p>
            <a:pPr>
              <a:lnSpc>
                <a:spcPct val="150000"/>
              </a:lnSpc>
            </a:pPr>
            <a:r>
              <a:rPr kumimoji="1" lang="zh-CN" altLang="en-US" dirty="0" smtClean="0">
                <a:latin typeface="Microsoft YaHei" charset="-122"/>
                <a:ea typeface="Microsoft YaHei" charset="-122"/>
                <a:cs typeface="Microsoft YaHei" charset="-122"/>
              </a:rPr>
              <a:t>通信者</a:t>
            </a:r>
            <a:endParaRPr kumimoji="1" lang="zh-CN" altLang="en-US" dirty="0">
              <a:latin typeface="Microsoft YaHei" charset="-122"/>
              <a:ea typeface="Microsoft YaHei" charset="-122"/>
              <a:cs typeface="Microsoft YaHei" charset="-122"/>
            </a:endParaRPr>
          </a:p>
        </p:txBody>
      </p:sp>
      <p:cxnSp>
        <p:nvCxnSpPr>
          <p:cNvPr id="32" name="直线连接符 31"/>
          <p:cNvCxnSpPr>
            <a:stCxn id="32" idx="2"/>
            <a:endCxn id="25" idx="0"/>
          </p:cNvCxnSpPr>
          <p:nvPr/>
        </p:nvCxnSpPr>
        <p:spPr>
          <a:xfrm flipH="1">
            <a:off x="7180749" y="3300926"/>
            <a:ext cx="768512" cy="613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635019" y="5113335"/>
            <a:ext cx="398370" cy="581057"/>
          </a:xfrm>
          <a:prstGeom prst="rect">
            <a:avLst/>
          </a:prstGeom>
          <a:noFill/>
        </p:spPr>
        <p:txBody>
          <a:bodyPr wrap="square" rtlCol="0">
            <a:spAutoFit/>
          </a:bodyPr>
          <a:lstStyle/>
          <a:p>
            <a:pPr>
              <a:lnSpc>
                <a:spcPct val="150000"/>
              </a:lnSpc>
            </a:pPr>
            <a:r>
              <a:rPr kumimoji="1" lang="en-US" altLang="zh-CN" sz="2400" dirty="0" smtClean="0">
                <a:solidFill>
                  <a:srgbClr val="C00000"/>
                </a:solidFill>
                <a:latin typeface="Microsoft YaHei" charset="-122"/>
                <a:ea typeface="Microsoft YaHei" charset="-122"/>
                <a:cs typeface="Microsoft YaHei" charset="-122"/>
              </a:rPr>
              <a:t>2</a:t>
            </a:r>
            <a:endParaRPr kumimoji="1" lang="zh-CN" altLang="en-US" sz="2400" dirty="0">
              <a:solidFill>
                <a:srgbClr val="C00000"/>
              </a:solidFill>
              <a:latin typeface="Microsoft YaHei" charset="-122"/>
              <a:ea typeface="Microsoft YaHei" charset="-122"/>
              <a:cs typeface="Microsoft YaHei" charset="-122"/>
            </a:endParaRPr>
          </a:p>
        </p:txBody>
      </p:sp>
      <p:sp>
        <p:nvSpPr>
          <p:cNvPr id="34" name="文本框 33"/>
          <p:cNvSpPr txBox="1"/>
          <p:nvPr/>
        </p:nvSpPr>
        <p:spPr>
          <a:xfrm>
            <a:off x="6843846" y="3279757"/>
            <a:ext cx="398370" cy="581057"/>
          </a:xfrm>
          <a:prstGeom prst="rect">
            <a:avLst/>
          </a:prstGeom>
          <a:noFill/>
        </p:spPr>
        <p:txBody>
          <a:bodyPr wrap="square" rtlCol="0">
            <a:spAutoFit/>
          </a:bodyPr>
          <a:lstStyle/>
          <a:p>
            <a:pPr>
              <a:lnSpc>
                <a:spcPct val="150000"/>
              </a:lnSpc>
            </a:pPr>
            <a:r>
              <a:rPr kumimoji="1" lang="en-US" altLang="zh-CN" sz="2400" dirty="0" smtClean="0">
                <a:solidFill>
                  <a:srgbClr val="C00000"/>
                </a:solidFill>
                <a:latin typeface="Microsoft YaHei" charset="-122"/>
                <a:ea typeface="Microsoft YaHei" charset="-122"/>
                <a:cs typeface="Microsoft YaHei" charset="-122"/>
              </a:rPr>
              <a:t>4</a:t>
            </a:r>
            <a:endParaRPr kumimoji="1" lang="zh-CN" altLang="en-US" sz="2400" dirty="0">
              <a:solidFill>
                <a:srgbClr val="C00000"/>
              </a:solidFill>
              <a:latin typeface="Microsoft YaHei" charset="-122"/>
              <a:ea typeface="Microsoft YaHei" charset="-122"/>
              <a:cs typeface="Microsoft YaHei" charset="-122"/>
            </a:endParaRPr>
          </a:p>
        </p:txBody>
      </p:sp>
      <p:sp>
        <p:nvSpPr>
          <p:cNvPr id="36" name="文本框 35"/>
          <p:cNvSpPr txBox="1"/>
          <p:nvPr/>
        </p:nvSpPr>
        <p:spPr>
          <a:xfrm>
            <a:off x="6994071" y="4883155"/>
            <a:ext cx="398370" cy="581057"/>
          </a:xfrm>
          <a:prstGeom prst="rect">
            <a:avLst/>
          </a:prstGeom>
          <a:noFill/>
        </p:spPr>
        <p:txBody>
          <a:bodyPr wrap="square" rtlCol="0">
            <a:spAutoFit/>
          </a:bodyPr>
          <a:lstStyle/>
          <a:p>
            <a:pPr>
              <a:lnSpc>
                <a:spcPct val="150000"/>
              </a:lnSpc>
            </a:pPr>
            <a:r>
              <a:rPr kumimoji="1" lang="en-US" altLang="zh-CN" sz="2400" dirty="0" smtClean="0">
                <a:solidFill>
                  <a:srgbClr val="C00000"/>
                </a:solidFill>
                <a:latin typeface="Microsoft YaHei" charset="-122"/>
                <a:ea typeface="Microsoft YaHei" charset="-122"/>
                <a:cs typeface="Microsoft YaHei" charset="-122"/>
              </a:rPr>
              <a:t>3</a:t>
            </a:r>
            <a:endParaRPr kumimoji="1" lang="zh-CN" altLang="en-US" sz="2400" dirty="0">
              <a:solidFill>
                <a:srgbClr val="C00000"/>
              </a:solidFill>
              <a:latin typeface="Microsoft YaHei" charset="-122"/>
              <a:ea typeface="Microsoft YaHei" charset="-122"/>
              <a:cs typeface="Microsoft YaHei" charset="-122"/>
            </a:endParaRPr>
          </a:p>
        </p:txBody>
      </p:sp>
      <p:pic>
        <p:nvPicPr>
          <p:cNvPr id="37" name="图片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4364" y="5517974"/>
            <a:ext cx="683149" cy="683149"/>
          </a:xfrm>
          <a:prstGeom prst="rect">
            <a:avLst/>
          </a:prstGeom>
        </p:spPr>
      </p:pic>
      <p:cxnSp>
        <p:nvCxnSpPr>
          <p:cNvPr id="41" name="直线连接符 40"/>
          <p:cNvCxnSpPr>
            <a:stCxn id="37" idx="3"/>
            <a:endCxn id="29" idx="1"/>
          </p:cNvCxnSpPr>
          <p:nvPr/>
        </p:nvCxnSpPr>
        <p:spPr>
          <a:xfrm>
            <a:off x="7257513" y="5859549"/>
            <a:ext cx="532305" cy="615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135246" y="5141047"/>
            <a:ext cx="439118" cy="646331"/>
          </a:xfrm>
          <a:prstGeom prst="rect">
            <a:avLst/>
          </a:prstGeom>
          <a:noFill/>
        </p:spPr>
        <p:txBody>
          <a:bodyPr wrap="square" rtlCol="0">
            <a:spAutoFit/>
          </a:bodyPr>
          <a:lstStyle/>
          <a:p>
            <a:pPr>
              <a:lnSpc>
                <a:spcPct val="150000"/>
              </a:lnSpc>
            </a:pPr>
            <a:r>
              <a:rPr kumimoji="1" lang="en-US" altLang="zh-CN" sz="2400" dirty="0" smtClean="0">
                <a:solidFill>
                  <a:srgbClr val="C00000"/>
                </a:solidFill>
                <a:latin typeface="Microsoft YaHei" charset="-122"/>
                <a:ea typeface="Microsoft YaHei" charset="-122"/>
                <a:cs typeface="Microsoft YaHei" charset="-122"/>
              </a:rPr>
              <a:t>1</a:t>
            </a:r>
            <a:endParaRPr kumimoji="1" lang="zh-CN" altLang="en-US" sz="2400" dirty="0">
              <a:solidFill>
                <a:srgbClr val="C00000"/>
              </a:solidFill>
              <a:latin typeface="Microsoft YaHei" charset="-122"/>
              <a:ea typeface="Microsoft YaHei" charset="-122"/>
              <a:cs typeface="Microsoft YaHei" charset="-122"/>
            </a:endParaRPr>
          </a:p>
        </p:txBody>
      </p:sp>
      <p:sp>
        <p:nvSpPr>
          <p:cNvPr id="47" name="文本框 46"/>
          <p:cNvSpPr txBox="1"/>
          <p:nvPr/>
        </p:nvSpPr>
        <p:spPr>
          <a:xfrm>
            <a:off x="6202977" y="6195642"/>
            <a:ext cx="1678492" cy="507831"/>
          </a:xfrm>
          <a:prstGeom prst="rect">
            <a:avLst/>
          </a:prstGeom>
          <a:noFill/>
        </p:spPr>
        <p:txBody>
          <a:bodyPr wrap="square" rtlCol="0">
            <a:spAutoFit/>
          </a:bodyPr>
          <a:lstStyle/>
          <a:p>
            <a:pPr>
              <a:lnSpc>
                <a:spcPct val="150000"/>
              </a:lnSpc>
            </a:pPr>
            <a:r>
              <a:rPr kumimoji="1" lang="zh-CN" altLang="en-US" smtClean="0">
                <a:latin typeface="Microsoft YaHei" charset="-122"/>
                <a:ea typeface="Microsoft YaHei" charset="-122"/>
                <a:cs typeface="Microsoft YaHei" charset="-122"/>
              </a:rPr>
              <a:t>通信者代理</a:t>
            </a:r>
            <a:endParaRPr kumimoji="1" lang="zh-CN" altLang="en-US" dirty="0">
              <a:latin typeface="Microsoft YaHei" charset="-122"/>
              <a:ea typeface="Microsoft YaHei" charset="-122"/>
              <a:cs typeface="Microsoft YaHei" charset="-122"/>
            </a:endParaRPr>
          </a:p>
        </p:txBody>
      </p:sp>
      <p:cxnSp>
        <p:nvCxnSpPr>
          <p:cNvPr id="52" name="直线连接符 51"/>
          <p:cNvCxnSpPr>
            <a:stCxn id="25" idx="1"/>
            <a:endCxn id="37" idx="1"/>
          </p:cNvCxnSpPr>
          <p:nvPr/>
        </p:nvCxnSpPr>
        <p:spPr>
          <a:xfrm>
            <a:off x="5485397" y="5711242"/>
            <a:ext cx="1088967" cy="1483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线连接符 54"/>
          <p:cNvCxnSpPr>
            <a:stCxn id="12" idx="2"/>
            <a:endCxn id="25" idx="3"/>
          </p:cNvCxnSpPr>
          <p:nvPr/>
        </p:nvCxnSpPr>
        <p:spPr>
          <a:xfrm>
            <a:off x="3411345" y="4630383"/>
            <a:ext cx="2074052" cy="200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线箭头连接符 62"/>
          <p:cNvCxnSpPr/>
          <p:nvPr/>
        </p:nvCxnSpPr>
        <p:spPr>
          <a:xfrm flipH="1" flipV="1">
            <a:off x="3660495" y="4458626"/>
            <a:ext cx="3084426" cy="14624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p:cNvCxnSpPr>
            <a:stCxn id="12" idx="2"/>
          </p:cNvCxnSpPr>
          <p:nvPr/>
        </p:nvCxnSpPr>
        <p:spPr>
          <a:xfrm>
            <a:off x="3411345" y="4630383"/>
            <a:ext cx="3276604" cy="14634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p:cNvCxnSpPr>
            <a:stCxn id="37" idx="0"/>
          </p:cNvCxnSpPr>
          <p:nvPr/>
        </p:nvCxnSpPr>
        <p:spPr>
          <a:xfrm flipV="1">
            <a:off x="6915939" y="4546082"/>
            <a:ext cx="195227" cy="97189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p:cNvCxnSpPr>
            <a:stCxn id="14" idx="0"/>
          </p:cNvCxnSpPr>
          <p:nvPr/>
        </p:nvCxnSpPr>
        <p:spPr>
          <a:xfrm flipV="1">
            <a:off x="7180749" y="2924016"/>
            <a:ext cx="512031" cy="9905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42882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2121408" y="3462546"/>
            <a:ext cx="2478207"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无线与移动网络</a:t>
            </a:r>
          </a:p>
        </p:txBody>
      </p:sp>
      <p:sp>
        <p:nvSpPr>
          <p:cNvPr id="28" name="左大括号 27"/>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9" name="文本框 28"/>
          <p:cNvSpPr txBox="1"/>
          <p:nvPr/>
        </p:nvSpPr>
        <p:spPr>
          <a:xfrm>
            <a:off x="5658291" y="2004877"/>
            <a:ext cx="4017724" cy="341632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无线</a:t>
            </a:r>
            <a:r>
              <a:rPr kumimoji="1" lang="zh-CN" altLang="en-US" sz="2400" dirty="0" smtClean="0">
                <a:latin typeface="Microsoft YaHei" charset="-122"/>
                <a:ea typeface="Microsoft YaHei" charset="-122"/>
                <a:cs typeface="Microsoft YaHei" charset="-122"/>
              </a:rPr>
              <a:t>网络</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移动网络</a:t>
            </a:r>
          </a:p>
          <a:p>
            <a:pPr>
              <a:lnSpc>
                <a:spcPct val="150000"/>
              </a:lnSpc>
            </a:pPr>
            <a:r>
              <a:rPr kumimoji="1" lang="zh-CN" altLang="en-US" sz="2400" dirty="0">
                <a:solidFill>
                  <a:srgbClr val="FF0000"/>
                </a:solidFill>
                <a:latin typeface="Microsoft YaHei" charset="-122"/>
                <a:ea typeface="Microsoft YaHei" charset="-122"/>
                <a:cs typeface="Microsoft YaHei" charset="-122"/>
              </a:rPr>
              <a:t>无线</a:t>
            </a:r>
            <a:r>
              <a:rPr kumimoji="1" lang="zh-CN" altLang="en-US" sz="2400" dirty="0" smtClean="0">
                <a:solidFill>
                  <a:srgbClr val="FF0000"/>
                </a:solidFill>
                <a:latin typeface="Microsoft YaHei" charset="-122"/>
                <a:ea typeface="Microsoft YaHei" charset="-122"/>
                <a:cs typeface="Microsoft YaHei" charset="-122"/>
              </a:rPr>
              <a:t>局域网 </a:t>
            </a:r>
            <a:r>
              <a:rPr kumimoji="1" lang="en-US" altLang="zh-CN" sz="2400" dirty="0" smtClean="0">
                <a:solidFill>
                  <a:srgbClr val="FF0000"/>
                </a:solidFill>
                <a:latin typeface="Microsoft YaHei" charset="-122"/>
                <a:ea typeface="Microsoft YaHei" charset="-122"/>
                <a:cs typeface="Microsoft YaHei" charset="-122"/>
              </a:rPr>
              <a:t>IEEE </a:t>
            </a:r>
            <a:r>
              <a:rPr kumimoji="1" lang="en-US" altLang="zh-CN" sz="2400" dirty="0">
                <a:solidFill>
                  <a:srgbClr val="FF0000"/>
                </a:solidFill>
                <a:latin typeface="Microsoft YaHei" charset="-122"/>
                <a:ea typeface="Microsoft YaHei" charset="-122"/>
                <a:cs typeface="Microsoft YaHei" charset="-122"/>
              </a:rPr>
              <a:t>802.11</a:t>
            </a:r>
          </a:p>
          <a:p>
            <a:pPr>
              <a:lnSpc>
                <a:spcPct val="150000"/>
              </a:lnSpc>
            </a:pPr>
            <a:r>
              <a:rPr kumimoji="1" lang="zh-CN" altLang="en-US" sz="2400" dirty="0">
                <a:latin typeface="Microsoft YaHei" charset="-122"/>
                <a:ea typeface="Microsoft YaHei" charset="-122"/>
                <a:cs typeface="Microsoft YaHei" charset="-122"/>
              </a:rPr>
              <a:t>蜂窝网络</a:t>
            </a:r>
          </a:p>
          <a:p>
            <a:pPr>
              <a:lnSpc>
                <a:spcPct val="150000"/>
              </a:lnSpc>
            </a:pPr>
            <a:r>
              <a:rPr kumimoji="1" lang="zh-CN" altLang="en-US" sz="2400" dirty="0">
                <a:latin typeface="Microsoft YaHei" charset="-122"/>
                <a:ea typeface="Microsoft YaHei" charset="-122"/>
                <a:cs typeface="Microsoft YaHei" charset="-122"/>
              </a:rPr>
              <a:t>移动</a:t>
            </a:r>
            <a:r>
              <a:rPr kumimoji="1" lang="en-US" altLang="zh-CN" sz="2400" dirty="0">
                <a:latin typeface="Microsoft YaHei" charset="-122"/>
                <a:ea typeface="Microsoft YaHei" charset="-122"/>
                <a:cs typeface="Microsoft YaHei" charset="-122"/>
              </a:rPr>
              <a:t>IP</a:t>
            </a:r>
            <a:r>
              <a:rPr kumimoji="1" lang="zh-CN" altLang="en-US" sz="2400" dirty="0">
                <a:latin typeface="Microsoft YaHei" charset="-122"/>
                <a:ea typeface="Microsoft YaHei" charset="-122"/>
                <a:cs typeface="Microsoft YaHei" charset="-122"/>
              </a:rPr>
              <a:t>网络</a:t>
            </a:r>
          </a:p>
          <a:p>
            <a:pPr>
              <a:lnSpc>
                <a:spcPct val="150000"/>
              </a:lnSpc>
            </a:pPr>
            <a:r>
              <a:rPr kumimoji="1" lang="zh-CN" altLang="en-US" sz="2400" dirty="0">
                <a:latin typeface="Microsoft YaHei" charset="-122"/>
                <a:ea typeface="Microsoft YaHei" charset="-122"/>
                <a:cs typeface="Microsoft YaHei" charset="-122"/>
              </a:rPr>
              <a:t>其他典型无线网络</a:t>
            </a:r>
            <a:r>
              <a:rPr kumimoji="1" lang="zh-CN" altLang="en-US" sz="2400" dirty="0" smtClean="0">
                <a:latin typeface="Microsoft YaHei" charset="-122"/>
                <a:ea typeface="Microsoft YaHei" charset="-122"/>
                <a:cs typeface="Microsoft YaHei" charset="-122"/>
              </a:rPr>
              <a:t>简介</a:t>
            </a:r>
            <a:endParaRPr kumimoji="1" lang="zh-CN" altLang="en-US"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07139801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2440814"/>
            <a:ext cx="1604211" cy="646331"/>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无线局域网 </a:t>
            </a:r>
            <a:r>
              <a:rPr kumimoji="1" lang="en-US" altLang="zh-CN" dirty="0">
                <a:latin typeface="Microsoft YaHei" charset="-122"/>
                <a:ea typeface="Microsoft YaHei" charset="-122"/>
                <a:cs typeface="Microsoft YaHei" charset="-122"/>
              </a:rPr>
              <a:t>IEEE 802.11</a:t>
            </a:r>
          </a:p>
        </p:txBody>
      </p:sp>
      <p:sp>
        <p:nvSpPr>
          <p:cNvPr id="6" name="左大括号 5"/>
          <p:cNvSpPr/>
          <p:nvPr/>
        </p:nvSpPr>
        <p:spPr>
          <a:xfrm>
            <a:off x="1329891" y="1540042"/>
            <a:ext cx="274320" cy="261486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Microsoft YaHei" charset="-122"/>
              <a:ea typeface="Microsoft YaHei" charset="-122"/>
              <a:cs typeface="Microsoft YaHei" charset="-122"/>
            </a:endParaRPr>
          </a:p>
        </p:txBody>
      </p:sp>
      <p:sp>
        <p:nvSpPr>
          <p:cNvPr id="9" name="文本框 8"/>
          <p:cNvSpPr txBox="1"/>
          <p:nvPr/>
        </p:nvSpPr>
        <p:spPr>
          <a:xfrm>
            <a:off x="1604211" y="1299354"/>
            <a:ext cx="4017724" cy="3000821"/>
          </a:xfrm>
          <a:prstGeom prst="rect">
            <a:avLst/>
          </a:prstGeom>
          <a:noFill/>
        </p:spPr>
        <p:txBody>
          <a:bodyPr wrap="square" rtlCol="0">
            <a:spAutoFit/>
          </a:bodyPr>
          <a:lstStyle/>
          <a:p>
            <a:pPr>
              <a:lnSpc>
                <a:spcPct val="150000"/>
              </a:lnSpc>
            </a:pPr>
            <a:r>
              <a:rPr kumimoji="1" lang="en-US" altLang="zh-CN" dirty="0" smtClean="0">
                <a:solidFill>
                  <a:srgbClr val="FF0000"/>
                </a:solidFill>
                <a:latin typeface="Microsoft YaHei" charset="-122"/>
                <a:ea typeface="Microsoft YaHei" charset="-122"/>
                <a:cs typeface="Microsoft YaHei" charset="-122"/>
              </a:rPr>
              <a:t>IEEE 802</a:t>
            </a:r>
            <a:r>
              <a:rPr kumimoji="1" lang="zh-CN" altLang="en-US" dirty="0" smtClean="0">
                <a:solidFill>
                  <a:srgbClr val="FF0000"/>
                </a:solidFill>
                <a:latin typeface="Microsoft YaHei" charset="-122"/>
                <a:ea typeface="Microsoft YaHei" charset="-122"/>
                <a:cs typeface="Microsoft YaHei" charset="-122"/>
              </a:rPr>
              <a:t>家族</a:t>
            </a:r>
            <a:endParaRPr kumimoji="1" lang="en-US" altLang="zh-CN" dirty="0" smtClean="0">
              <a:solidFill>
                <a:srgbClr val="FF0000"/>
              </a:solidFill>
              <a:latin typeface="Microsoft YaHei" charset="-122"/>
              <a:ea typeface="Microsoft YaHei" charset="-122"/>
              <a:cs typeface="Microsoft YaHei" charset="-122"/>
            </a:endParaRPr>
          </a:p>
          <a:p>
            <a:pPr>
              <a:lnSpc>
                <a:spcPct val="150000"/>
              </a:lnSpc>
            </a:pPr>
            <a:endParaRPr kumimoji="1" lang="en-US" altLang="zh-CN" dirty="0" smtClean="0">
              <a:latin typeface="Microsoft YaHei" charset="-122"/>
              <a:ea typeface="Microsoft YaHei" charset="-122"/>
              <a:cs typeface="Microsoft YaHei" charset="-122"/>
            </a:endParaRPr>
          </a:p>
          <a:p>
            <a:pPr>
              <a:lnSpc>
                <a:spcPct val="150000"/>
              </a:lnSpc>
            </a:pPr>
            <a:r>
              <a:rPr kumimoji="1" lang="en-US" altLang="zh-CN" dirty="0">
                <a:latin typeface="Microsoft YaHei" charset="-122"/>
                <a:ea typeface="Microsoft YaHei" charset="-122"/>
                <a:cs typeface="Microsoft YaHei" charset="-122"/>
              </a:rPr>
              <a:t>IEEE </a:t>
            </a:r>
            <a:r>
              <a:rPr kumimoji="1" lang="en-US" altLang="zh-CN" dirty="0" smtClean="0">
                <a:latin typeface="Microsoft YaHei" charset="-122"/>
                <a:ea typeface="Microsoft YaHei" charset="-122"/>
                <a:cs typeface="Microsoft YaHei" charset="-122"/>
              </a:rPr>
              <a:t>802.11</a:t>
            </a:r>
            <a:r>
              <a:rPr kumimoji="1" lang="zh-CN" altLang="en-US" dirty="0" smtClean="0">
                <a:latin typeface="Microsoft YaHei" charset="-122"/>
                <a:ea typeface="Microsoft YaHei" charset="-122"/>
                <a:cs typeface="Microsoft YaHei" charset="-122"/>
              </a:rPr>
              <a:t>体系</a:t>
            </a:r>
            <a:r>
              <a:rPr kumimoji="1" lang="zh-CN" altLang="en-US" dirty="0" smtClean="0">
                <a:latin typeface="Microsoft YaHei" charset="-122"/>
                <a:ea typeface="Microsoft YaHei" charset="-122"/>
                <a:cs typeface="Microsoft YaHei" charset="-122"/>
              </a:rPr>
              <a:t>结构</a:t>
            </a:r>
            <a:endParaRPr kumimoji="1" lang="en-US" altLang="zh-CN" dirty="0" smtClean="0">
              <a:latin typeface="Microsoft YaHei" charset="-122"/>
              <a:ea typeface="Microsoft YaHei" charset="-122"/>
              <a:cs typeface="Microsoft YaHei" charset="-122"/>
            </a:endParaRPr>
          </a:p>
          <a:p>
            <a:pPr>
              <a:lnSpc>
                <a:spcPct val="150000"/>
              </a:lnSpc>
            </a:pPr>
            <a:endParaRPr kumimoji="1" lang="en-US" altLang="zh-CN" dirty="0" smtClean="0">
              <a:latin typeface="Microsoft YaHei" charset="-122"/>
              <a:ea typeface="Microsoft YaHei" charset="-122"/>
              <a:cs typeface="Microsoft YaHei" charset="-122"/>
            </a:endParaRPr>
          </a:p>
          <a:p>
            <a:pPr>
              <a:lnSpc>
                <a:spcPct val="150000"/>
              </a:lnSpc>
            </a:pPr>
            <a:r>
              <a:rPr kumimoji="1" lang="en-US" altLang="zh-CN" dirty="0">
                <a:latin typeface="Microsoft YaHei" charset="-122"/>
                <a:ea typeface="Microsoft YaHei" charset="-122"/>
                <a:cs typeface="Microsoft YaHei" charset="-122"/>
              </a:rPr>
              <a:t>IEEE </a:t>
            </a:r>
            <a:r>
              <a:rPr kumimoji="1" lang="en-US" altLang="zh-CN" dirty="0" smtClean="0">
                <a:latin typeface="Microsoft YaHei" charset="-122"/>
                <a:ea typeface="Microsoft YaHei" charset="-122"/>
                <a:cs typeface="Microsoft YaHei" charset="-122"/>
              </a:rPr>
              <a:t>802.11</a:t>
            </a:r>
            <a:r>
              <a:rPr kumimoji="1" lang="zh-CN" altLang="en-US" dirty="0" smtClean="0">
                <a:latin typeface="Microsoft YaHei" charset="-122"/>
                <a:ea typeface="Microsoft YaHei" charset="-122"/>
                <a:cs typeface="Microsoft YaHei" charset="-122"/>
              </a:rPr>
              <a:t>的</a:t>
            </a:r>
            <a:r>
              <a:rPr kumimoji="1" lang="en-US" altLang="zh-CN" dirty="0" smtClean="0">
                <a:latin typeface="Microsoft YaHei" charset="-122"/>
                <a:ea typeface="Microsoft YaHei" charset="-122"/>
                <a:cs typeface="Microsoft YaHei" charset="-122"/>
              </a:rPr>
              <a:t>MAC</a:t>
            </a:r>
            <a:r>
              <a:rPr kumimoji="1" lang="zh-CN" altLang="en-US" dirty="0" smtClean="0">
                <a:latin typeface="Microsoft YaHei" charset="-122"/>
                <a:ea typeface="Microsoft YaHei" charset="-122"/>
                <a:cs typeface="Microsoft YaHei" charset="-122"/>
              </a:rPr>
              <a:t>协议</a:t>
            </a:r>
            <a:endParaRPr kumimoji="1" lang="en-US" altLang="zh-CN" dirty="0" smtClean="0">
              <a:latin typeface="Microsoft YaHei" charset="-122"/>
              <a:ea typeface="Microsoft YaHei" charset="-122"/>
              <a:cs typeface="Microsoft YaHei" charset="-122"/>
            </a:endParaRPr>
          </a:p>
          <a:p>
            <a:pPr>
              <a:lnSpc>
                <a:spcPct val="150000"/>
              </a:lnSpc>
            </a:pPr>
            <a:endParaRPr kumimoji="1" lang="en-US" altLang="zh-CN" dirty="0" smtClean="0">
              <a:latin typeface="Microsoft YaHei" charset="-122"/>
              <a:ea typeface="Microsoft YaHei" charset="-122"/>
              <a:cs typeface="Microsoft YaHei" charset="-122"/>
            </a:endParaRPr>
          </a:p>
          <a:p>
            <a:pPr>
              <a:lnSpc>
                <a:spcPct val="150000"/>
              </a:lnSpc>
            </a:pPr>
            <a:r>
              <a:rPr kumimoji="1" lang="en-US" altLang="zh-CN" dirty="0">
                <a:latin typeface="Microsoft YaHei" charset="-122"/>
                <a:ea typeface="Microsoft YaHei" charset="-122"/>
                <a:cs typeface="Microsoft YaHei" charset="-122"/>
              </a:rPr>
              <a:t>IEEE </a:t>
            </a:r>
            <a:r>
              <a:rPr kumimoji="1" lang="en-US" altLang="zh-CN" dirty="0" smtClean="0">
                <a:latin typeface="Microsoft YaHei" charset="-122"/>
                <a:ea typeface="Microsoft YaHei" charset="-122"/>
                <a:cs typeface="Microsoft YaHei" charset="-122"/>
              </a:rPr>
              <a:t>802.11</a:t>
            </a:r>
            <a:r>
              <a:rPr kumimoji="1" lang="zh-CN" altLang="en-US" dirty="0" smtClean="0">
                <a:latin typeface="Microsoft YaHei" charset="-122"/>
                <a:ea typeface="Microsoft YaHei" charset="-122"/>
                <a:cs typeface="Microsoft YaHei" charset="-122"/>
              </a:rPr>
              <a:t>帧</a:t>
            </a:r>
            <a:endParaRPr kumimoji="1" lang="en-US" altLang="zh-CN"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719751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398045"/>
            <a:ext cx="11318313" cy="1200329"/>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a:t>
            </a:r>
            <a:r>
              <a:rPr lang="en-US" altLang="zh-CN" sz="2400" dirty="0">
                <a:latin typeface="Microsoft YaHei" charset="-122"/>
                <a:ea typeface="Microsoft YaHei" charset="-122"/>
                <a:cs typeface="Microsoft YaHei" charset="-122"/>
              </a:rPr>
              <a:t>IEEE 802</a:t>
            </a:r>
            <a:r>
              <a:rPr lang="zh-CN" altLang="en-US" sz="2400" dirty="0">
                <a:latin typeface="Microsoft YaHei" charset="-122"/>
                <a:ea typeface="Microsoft YaHei" charset="-122"/>
                <a:cs typeface="Microsoft YaHei" charset="-122"/>
              </a:rPr>
              <a:t>家族由一系列局域网</a:t>
            </a:r>
            <a:r>
              <a:rPr lang="en-US" altLang="zh-CN" sz="2400" dirty="0" smtClean="0">
                <a:latin typeface="Microsoft YaHei" charset="-122"/>
                <a:ea typeface="Microsoft YaHei" charset="-122"/>
                <a:cs typeface="Microsoft YaHei" charset="-122"/>
              </a:rPr>
              <a:t>(LAN</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技术规范所组成。</a:t>
            </a:r>
          </a:p>
          <a:p>
            <a:pPr>
              <a:lnSpc>
                <a:spcPct val="150000"/>
              </a:lnSpc>
            </a:pPr>
            <a:r>
              <a:rPr lang="zh-CN" altLang="en-US" sz="2400" dirty="0" smtClean="0">
                <a:latin typeface="Microsoft YaHei" charset="-122"/>
                <a:ea typeface="Microsoft YaHei" charset="-122"/>
                <a:cs typeface="Microsoft YaHei" charset="-122"/>
                <a:sym typeface="+mn-ea"/>
              </a:rPr>
              <a:t>       </a:t>
            </a:r>
            <a:r>
              <a:rPr lang="en-US" altLang="zh-CN" sz="2400" dirty="0" smtClean="0">
                <a:latin typeface="Microsoft YaHei" charset="-122"/>
                <a:ea typeface="Microsoft YaHei" charset="-122"/>
                <a:cs typeface="Microsoft YaHei" charset="-122"/>
                <a:sym typeface="+mn-ea"/>
              </a:rPr>
              <a:t>IEEE </a:t>
            </a:r>
            <a:r>
              <a:rPr lang="en-US" altLang="zh-CN" sz="2400" dirty="0">
                <a:latin typeface="Microsoft YaHei" charset="-122"/>
                <a:ea typeface="Microsoft YaHei" charset="-122"/>
                <a:cs typeface="Microsoft YaHei" charset="-122"/>
                <a:sym typeface="+mn-ea"/>
              </a:rPr>
              <a:t>802.11</a:t>
            </a:r>
            <a:r>
              <a:rPr lang="zh-CN" altLang="en-US" sz="2400" dirty="0">
                <a:latin typeface="Microsoft YaHei" charset="-122"/>
                <a:ea typeface="Microsoft YaHei" charset="-122"/>
                <a:cs typeface="Microsoft YaHei" charset="-122"/>
                <a:sym typeface="+mn-ea"/>
              </a:rPr>
              <a:t>发表于</a:t>
            </a:r>
            <a:r>
              <a:rPr lang="en-US" altLang="zh-CN" sz="2400" dirty="0">
                <a:latin typeface="Microsoft YaHei" charset="-122"/>
                <a:ea typeface="Microsoft YaHei" charset="-122"/>
                <a:cs typeface="Microsoft YaHei" charset="-122"/>
                <a:sym typeface="+mn-ea"/>
              </a:rPr>
              <a:t>1997</a:t>
            </a:r>
            <a:r>
              <a:rPr lang="zh-CN" altLang="en-US" sz="2400" dirty="0">
                <a:latin typeface="Microsoft YaHei" charset="-122"/>
                <a:ea typeface="Microsoft YaHei" charset="-122"/>
                <a:cs typeface="Microsoft YaHei" charset="-122"/>
                <a:sym typeface="+mn-ea"/>
              </a:rPr>
              <a:t>年，是原始标准</a:t>
            </a:r>
            <a:r>
              <a:rPr lang="zh-CN" altLang="en-US" sz="2400" dirty="0" smtClean="0">
                <a:latin typeface="Microsoft YaHei" charset="-122"/>
                <a:ea typeface="Microsoft YaHei" charset="-122"/>
                <a:cs typeface="Microsoft YaHei" charset="-122"/>
                <a:sym typeface="+mn-ea"/>
              </a:rPr>
              <a:t>。</a:t>
            </a:r>
            <a:endParaRPr lang="zh-CN" altLang="en-US" sz="2400" dirty="0">
              <a:latin typeface="Microsoft YaHei" charset="-122"/>
              <a:ea typeface="Microsoft YaHei" charset="-122"/>
              <a:cs typeface="Microsoft YaHei" charset="-122"/>
              <a:sym typeface="+mn-ea"/>
            </a:endParaRPr>
          </a:p>
        </p:txBody>
      </p:sp>
      <p:graphicFrame>
        <p:nvGraphicFramePr>
          <p:cNvPr id="13" name="表格 12"/>
          <p:cNvGraphicFramePr>
            <a:graphicFrameLocks noGrp="1"/>
          </p:cNvGraphicFramePr>
          <p:nvPr>
            <p:extLst>
              <p:ext uri="{D42A27DB-BD31-4B8C-83A1-F6EECF244321}">
                <p14:modId xmlns:p14="http://schemas.microsoft.com/office/powerpoint/2010/main" val="2011769947"/>
              </p:ext>
            </p:extLst>
          </p:nvPr>
        </p:nvGraphicFramePr>
        <p:xfrm>
          <a:off x="1791054" y="2134837"/>
          <a:ext cx="7464201" cy="3331187"/>
        </p:xfrm>
        <a:graphic>
          <a:graphicData uri="http://schemas.openxmlformats.org/drawingml/2006/table">
            <a:tbl>
              <a:tblPr firstRow="1" bandRow="1">
                <a:tableStyleId>{5940675A-B579-460E-94D1-54222C63F5DA}</a:tableStyleId>
              </a:tblPr>
              <a:tblGrid>
                <a:gridCol w="2488067"/>
                <a:gridCol w="2488067"/>
                <a:gridCol w="2488067"/>
              </a:tblGrid>
              <a:tr h="666268">
                <a:tc>
                  <a:txBody>
                    <a:bodyPr/>
                    <a:lstStyle/>
                    <a:p>
                      <a:pPr algn="ctr">
                        <a:lnSpc>
                          <a:spcPct val="150000"/>
                        </a:lnSpc>
                      </a:pPr>
                      <a:r>
                        <a:rPr lang="zh-CN" altLang="en-US" sz="2000" dirty="0" smtClean="0">
                          <a:latin typeface="Microsoft YaHei" charset="-122"/>
                          <a:ea typeface="Microsoft YaHei" charset="-122"/>
                          <a:cs typeface="Microsoft YaHei" charset="-122"/>
                        </a:rPr>
                        <a:t>标准</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sz="2000" dirty="0" smtClean="0">
                          <a:latin typeface="Microsoft YaHei" charset="-122"/>
                          <a:ea typeface="Microsoft YaHei" charset="-122"/>
                          <a:cs typeface="Microsoft YaHei" charset="-122"/>
                        </a:rPr>
                        <a:t>频率范围</a:t>
                      </a:r>
                      <a:r>
                        <a:rPr lang="en-US" altLang="zh-CN" sz="2000" dirty="0" smtClean="0">
                          <a:latin typeface="Microsoft YaHei" charset="-122"/>
                          <a:ea typeface="Microsoft YaHei" charset="-122"/>
                          <a:cs typeface="Microsoft YaHei" charset="-122"/>
                        </a:rPr>
                        <a:t>/GHz</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sz="2000" dirty="0" smtClean="0">
                          <a:latin typeface="Microsoft YaHei" charset="-122"/>
                          <a:ea typeface="Microsoft YaHei" charset="-122"/>
                          <a:cs typeface="Microsoft YaHei" charset="-122"/>
                        </a:rPr>
                        <a:t>数据率</a:t>
                      </a:r>
                      <a:endParaRPr lang="zh-CN" altLang="en-US" sz="2000" dirty="0">
                        <a:solidFill>
                          <a:schemeClr val="tx1"/>
                        </a:solidFill>
                        <a:latin typeface="Microsoft YaHei" charset="-122"/>
                        <a:ea typeface="Microsoft YaHei" charset="-122"/>
                        <a:cs typeface="Microsoft YaHei" charset="-122"/>
                      </a:endParaRPr>
                    </a:p>
                  </a:txBody>
                  <a:tcPr anchor="ctr"/>
                </a:tc>
              </a:tr>
              <a:tr h="666268">
                <a:tc>
                  <a:txBody>
                    <a:bodyPr/>
                    <a:lstStyle/>
                    <a:p>
                      <a:pPr algn="ctr">
                        <a:lnSpc>
                          <a:spcPct val="150000"/>
                        </a:lnSpc>
                      </a:pPr>
                      <a:r>
                        <a:rPr lang="en-US" altLang="zh-CN" sz="2000" dirty="0" smtClean="0">
                          <a:latin typeface="Microsoft YaHei" charset="-122"/>
                          <a:ea typeface="Microsoft YaHei" charset="-122"/>
                          <a:cs typeface="Microsoft YaHei" charset="-122"/>
                        </a:rPr>
                        <a:t>IEEE 802.11b</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en-US" altLang="zh-CN" sz="2000" dirty="0" smtClean="0">
                          <a:latin typeface="Microsoft YaHei" charset="-122"/>
                          <a:ea typeface="Microsoft YaHei" charset="-122"/>
                          <a:cs typeface="Microsoft YaHei" charset="-122"/>
                        </a:rPr>
                        <a:t>2.4</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sz="2000" dirty="0" smtClean="0">
                          <a:latin typeface="Microsoft YaHei" charset="-122"/>
                          <a:ea typeface="Microsoft YaHei" charset="-122"/>
                          <a:cs typeface="Microsoft YaHei" charset="-122"/>
                        </a:rPr>
                        <a:t>最高为</a:t>
                      </a:r>
                      <a:r>
                        <a:rPr lang="en-US" altLang="zh-CN" sz="2000" dirty="0" smtClean="0">
                          <a:latin typeface="Microsoft YaHei" charset="-122"/>
                          <a:ea typeface="Microsoft YaHei" charset="-122"/>
                          <a:cs typeface="Microsoft YaHei" charset="-122"/>
                        </a:rPr>
                        <a:t>11 Mbit/s</a:t>
                      </a:r>
                      <a:endParaRPr lang="zh-CN" altLang="en-US" sz="2000" dirty="0">
                        <a:solidFill>
                          <a:srgbClr val="FF0000"/>
                        </a:solidFill>
                        <a:latin typeface="Microsoft YaHei" charset="-122"/>
                        <a:ea typeface="Microsoft YaHei" charset="-122"/>
                        <a:cs typeface="Microsoft YaHei" charset="-122"/>
                      </a:endParaRPr>
                    </a:p>
                  </a:txBody>
                  <a:tcPr anchor="ctr"/>
                </a:tc>
              </a:tr>
              <a:tr h="666268">
                <a:tc>
                  <a:txBody>
                    <a:bodyPr/>
                    <a:lstStyle/>
                    <a:p>
                      <a:pPr algn="ctr">
                        <a:lnSpc>
                          <a:spcPct val="150000"/>
                        </a:lnSpc>
                      </a:pPr>
                      <a:r>
                        <a:rPr lang="en-US" altLang="zh-CN" sz="2000" dirty="0" smtClean="0">
                          <a:latin typeface="Microsoft YaHei" charset="-122"/>
                          <a:ea typeface="Microsoft YaHei" charset="-122"/>
                          <a:cs typeface="Microsoft YaHei" charset="-122"/>
                        </a:rPr>
                        <a:t>IEEE 802.11a</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en-US" altLang="zh-CN" sz="2000" dirty="0" smtClean="0">
                          <a:latin typeface="Microsoft YaHei" charset="-122"/>
                          <a:ea typeface="Microsoft YaHei" charset="-122"/>
                          <a:cs typeface="Microsoft YaHei" charset="-122"/>
                        </a:rPr>
                        <a:t>5</a:t>
                      </a:r>
                      <a:endParaRPr lang="zh-CN" altLang="en-US" sz="2000" dirty="0">
                        <a:solidFill>
                          <a:srgbClr val="FF0000"/>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sz="2000" dirty="0" smtClean="0">
                          <a:latin typeface="Microsoft YaHei" charset="-122"/>
                          <a:ea typeface="Microsoft YaHei" charset="-122"/>
                          <a:cs typeface="Microsoft YaHei" charset="-122"/>
                        </a:rPr>
                        <a:t>最高为</a:t>
                      </a:r>
                      <a:r>
                        <a:rPr lang="en-US" altLang="zh-CN" sz="2000" dirty="0" smtClean="0">
                          <a:latin typeface="Microsoft YaHei" charset="-122"/>
                          <a:ea typeface="Microsoft YaHei" charset="-122"/>
                          <a:cs typeface="Microsoft YaHei" charset="-122"/>
                        </a:rPr>
                        <a:t>54 Mbit/s</a:t>
                      </a:r>
                      <a:endParaRPr lang="zh-CN" altLang="en-US" sz="2000" dirty="0">
                        <a:solidFill>
                          <a:schemeClr val="tx1"/>
                        </a:solidFill>
                        <a:latin typeface="Microsoft YaHei" charset="-122"/>
                        <a:ea typeface="Microsoft YaHei" charset="-122"/>
                        <a:cs typeface="Microsoft YaHei" charset="-122"/>
                      </a:endParaRPr>
                    </a:p>
                  </a:txBody>
                  <a:tcPr anchor="ctr"/>
                </a:tc>
              </a:tr>
              <a:tr h="666115">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en-US" altLang="zh-CN" sz="2000" dirty="0" smtClean="0">
                          <a:latin typeface="Microsoft YaHei" charset="-122"/>
                          <a:ea typeface="Microsoft YaHei" charset="-122"/>
                          <a:cs typeface="Microsoft YaHei" charset="-122"/>
                        </a:rPr>
                        <a:t>IEEE 802.11g</a:t>
                      </a:r>
                      <a:endParaRPr lang="zh-CN" altLang="en-US" sz="2000" dirty="0" smtClean="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en-US" altLang="zh-CN" sz="2000" dirty="0" smtClean="0">
                          <a:latin typeface="Microsoft YaHei" charset="-122"/>
                          <a:ea typeface="Microsoft YaHei" charset="-122"/>
                          <a:cs typeface="Microsoft YaHei" charset="-122"/>
                        </a:rPr>
                        <a:t>2.4</a:t>
                      </a:r>
                      <a:endParaRPr lang="en-US" altLang="zh-CN" sz="2000" dirty="0" smtClean="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sz="2000" dirty="0" smtClean="0">
                          <a:latin typeface="Microsoft YaHei" charset="-122"/>
                          <a:ea typeface="Microsoft YaHei" charset="-122"/>
                          <a:cs typeface="Microsoft YaHei" charset="-122"/>
                        </a:rPr>
                        <a:t>最高为</a:t>
                      </a:r>
                      <a:r>
                        <a:rPr lang="en-US" altLang="zh-CN" sz="2000" dirty="0" smtClean="0">
                          <a:latin typeface="Microsoft YaHei" charset="-122"/>
                          <a:ea typeface="Microsoft YaHei" charset="-122"/>
                          <a:cs typeface="Microsoft YaHei" charset="-122"/>
                        </a:rPr>
                        <a:t>54 Mbit/s</a:t>
                      </a:r>
                      <a:endParaRPr lang="zh-CN" altLang="en-US" sz="2000" dirty="0">
                        <a:solidFill>
                          <a:schemeClr val="tx1"/>
                        </a:solidFill>
                        <a:latin typeface="Microsoft YaHei" charset="-122"/>
                        <a:ea typeface="Microsoft YaHei" charset="-122"/>
                        <a:cs typeface="Microsoft YaHei" charset="-122"/>
                      </a:endParaRPr>
                    </a:p>
                  </a:txBody>
                  <a:tcPr anchor="ctr"/>
                </a:tc>
              </a:tr>
              <a:tr h="666268">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en-US" altLang="zh-CN" sz="2000" dirty="0" smtClean="0">
                          <a:latin typeface="Microsoft YaHei" charset="-122"/>
                          <a:ea typeface="Microsoft YaHei" charset="-122"/>
                          <a:cs typeface="Microsoft YaHei" charset="-122"/>
                        </a:rPr>
                        <a:t>IEEE 802.11n</a:t>
                      </a:r>
                      <a:endParaRPr lang="zh-CN" altLang="en-US" sz="2000" dirty="0" smtClean="0">
                        <a:solidFill>
                          <a:schemeClr val="tx1"/>
                        </a:solidFill>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en-US" altLang="zh-CN" sz="2000" dirty="0" smtClean="0">
                          <a:latin typeface="Microsoft YaHei" charset="-122"/>
                          <a:ea typeface="Microsoft YaHei" charset="-122"/>
                          <a:cs typeface="Microsoft YaHei" charset="-122"/>
                        </a:rPr>
                        <a:t>2.4/5</a:t>
                      </a:r>
                      <a:endParaRPr lang="zh-CN" altLang="en-US" sz="2000" dirty="0" smtClean="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sz="2000" dirty="0" smtClean="0">
                          <a:latin typeface="Microsoft YaHei" charset="-122"/>
                          <a:ea typeface="Microsoft YaHei" charset="-122"/>
                          <a:cs typeface="Microsoft YaHei" charset="-122"/>
                        </a:rPr>
                        <a:t>最高为</a:t>
                      </a:r>
                      <a:r>
                        <a:rPr lang="en-US" altLang="zh-CN" sz="2000" dirty="0" smtClean="0">
                          <a:latin typeface="Microsoft YaHei" charset="-122"/>
                          <a:ea typeface="Microsoft YaHei" charset="-122"/>
                          <a:cs typeface="Microsoft YaHei" charset="-122"/>
                        </a:rPr>
                        <a:t>600 Mbit/s</a:t>
                      </a:r>
                      <a:endParaRPr lang="zh-CN" altLang="en-US" sz="2000" dirty="0">
                        <a:solidFill>
                          <a:schemeClr val="tx1"/>
                        </a:solidFill>
                        <a:latin typeface="Microsoft YaHei" charset="-122"/>
                        <a:ea typeface="Microsoft YaHei" charset="-122"/>
                        <a:cs typeface="Microsoft YaHei" charset="-122"/>
                      </a:endParaRPr>
                    </a:p>
                  </a:txBody>
                  <a:tcPr anchor="ctr"/>
                </a:tc>
              </a:tr>
            </a:tbl>
          </a:graphicData>
        </a:graphic>
      </p:graphicFrame>
    </p:spTree>
    <p:extLst>
      <p:ext uri="{BB962C8B-B14F-4D97-AF65-F5344CB8AC3E}">
        <p14:creationId xmlns:p14="http://schemas.microsoft.com/office/powerpoint/2010/main" val="118188283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6563" y="968425"/>
            <a:ext cx="10559972" cy="3416320"/>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二、共同</a:t>
            </a:r>
            <a:r>
              <a:rPr lang="zh-CN" altLang="en-US" sz="2400" dirty="0">
                <a:latin typeface="Microsoft YaHei" charset="-122"/>
                <a:ea typeface="Microsoft YaHei" charset="-122"/>
                <a:cs typeface="Microsoft YaHei" charset="-122"/>
              </a:rPr>
              <a:t>点</a:t>
            </a:r>
            <a:r>
              <a:rPr lang="en-US" altLang="zh-CN" sz="2400" dirty="0">
                <a:latin typeface="Microsoft YaHei" charset="-122"/>
                <a:ea typeface="Microsoft YaHei" charset="-122"/>
                <a:cs typeface="Microsoft YaHei" charset="-122"/>
              </a:rPr>
              <a:t>: </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、都使用相同</a:t>
            </a:r>
            <a:r>
              <a:rPr lang="zh-CN" altLang="en-US" sz="2400" dirty="0" smtClean="0">
                <a:latin typeface="Microsoft YaHei" charset="-122"/>
                <a:ea typeface="Microsoft YaHei" charset="-122"/>
                <a:cs typeface="Microsoft YaHei" charset="-122"/>
              </a:rPr>
              <a:t>的介质</a:t>
            </a:r>
            <a:r>
              <a:rPr lang="zh-CN" altLang="en-US" sz="2400" dirty="0">
                <a:latin typeface="Microsoft YaHei" charset="-122"/>
                <a:ea typeface="Microsoft YaHei" charset="-122"/>
                <a:cs typeface="Microsoft YaHei" charset="-122"/>
              </a:rPr>
              <a:t>访问控制协议</a:t>
            </a:r>
            <a:r>
              <a:rPr lang="en-US" altLang="zh-CN" sz="2400" dirty="0" smtClean="0">
                <a:solidFill>
                  <a:srgbClr val="FF0000"/>
                </a:solidFill>
                <a:latin typeface="Microsoft YaHei" charset="-122"/>
                <a:ea typeface="Microsoft YaHei" charset="-122"/>
                <a:cs typeface="Microsoft YaHei" charset="-122"/>
              </a:rPr>
              <a:t>CSMA/CA(</a:t>
            </a:r>
            <a:r>
              <a:rPr lang="zh-CN" altLang="en-US" sz="2400" dirty="0" smtClean="0">
                <a:solidFill>
                  <a:srgbClr val="FF0000"/>
                </a:solidFill>
                <a:latin typeface="Microsoft YaHei" charset="-122"/>
                <a:ea typeface="Microsoft YaHei" charset="-122"/>
                <a:cs typeface="Microsoft YaHei" charset="-122"/>
              </a:rPr>
              <a:t>冲突避免</a:t>
            </a:r>
            <a:r>
              <a:rPr lang="en-US" altLang="zh-CN" sz="2400" dirty="0" smtClean="0">
                <a:solidFill>
                  <a:srgbClr val="FF0000"/>
                </a:solidFill>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Carrier Sense Multiple Access with Collision </a:t>
            </a:r>
            <a:r>
              <a:rPr lang="en-US" altLang="zh-CN" sz="2400" dirty="0" smtClean="0">
                <a:latin typeface="Microsoft YaHei" charset="-122"/>
                <a:ea typeface="Microsoft YaHei" charset="-122"/>
                <a:cs typeface="Microsoft YaHei" charset="-122"/>
              </a:rPr>
              <a:t>Avoidance)</a:t>
            </a:r>
            <a:r>
              <a:rPr lang="zh-CN" altLang="en-US" sz="2400" dirty="0" smtClean="0">
                <a:latin typeface="Microsoft YaHei" charset="-122"/>
                <a:ea typeface="Microsoft YaHei" charset="-122"/>
                <a:cs typeface="Microsoft YaHei" charset="-122"/>
              </a:rPr>
              <a:t> </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、链路层帧使用相同的帧格式</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、都具有降低传输速率以传输更远距离的能力。 </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、都支持“基础设施模式”和“自组织模式”两种模式。 </a:t>
            </a:r>
          </a:p>
        </p:txBody>
      </p:sp>
    </p:spTree>
    <p:extLst>
      <p:ext uri="{BB962C8B-B14F-4D97-AF65-F5344CB8AC3E}">
        <p14:creationId xmlns:p14="http://schemas.microsoft.com/office/powerpoint/2010/main" val="96382993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14.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15.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16.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17.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9.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3.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2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5.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6.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7.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38.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39.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0.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3.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5.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6.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7.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8.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4075</TotalTime>
  <Words>11002</Words>
  <Application>Microsoft Macintosh PowerPoint</Application>
  <PresentationFormat>宽屏</PresentationFormat>
  <Paragraphs>1825</Paragraphs>
  <Slides>173</Slides>
  <Notes>125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173</vt:i4>
      </vt:variant>
    </vt:vector>
  </HeadingPairs>
  <TitlesOfParts>
    <vt:vector size="185" baseType="lpstr">
      <vt:lpstr>Calibri</vt:lpstr>
      <vt:lpstr>Calibri Light</vt:lpstr>
      <vt:lpstr>Cambria Math</vt:lpstr>
      <vt:lpstr>Microsoft YaHei</vt:lpstr>
      <vt:lpstr>Wingdings</vt:lpstr>
      <vt:lpstr>黑体</vt:lpstr>
      <vt:lpstr>华文黑体</vt:lpstr>
      <vt:lpstr>手札体-简粗体</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2017考期会计基础</dc:title>
  <dc:creator>Microsoft Office 用户</dc:creator>
  <cp:lastModifiedBy>Microsoft Office 用户</cp:lastModifiedBy>
  <cp:revision>699</cp:revision>
  <dcterms:created xsi:type="dcterms:W3CDTF">2019-06-26T17:12:22Z</dcterms:created>
  <dcterms:modified xsi:type="dcterms:W3CDTF">2020-04-10T11:01:42Z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2052-1.1.0.1454</vt:lpwstr>
  </property>
</Properties>
</file>